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7" r:id="rId2"/>
    <p:sldId id="276" r:id="rId3"/>
    <p:sldId id="256" r:id="rId4"/>
    <p:sldId id="258" r:id="rId5"/>
    <p:sldId id="259" r:id="rId6"/>
    <p:sldId id="261" r:id="rId7"/>
    <p:sldId id="270" r:id="rId8"/>
    <p:sldId id="271" r:id="rId9"/>
    <p:sldId id="272" r:id="rId10"/>
    <p:sldId id="273" r:id="rId11"/>
    <p:sldId id="274" r:id="rId12"/>
    <p:sldId id="266" r:id="rId13"/>
    <p:sldId id="262" r:id="rId14"/>
    <p:sldId id="277" r:id="rId15"/>
    <p:sldId id="278" r:id="rId16"/>
    <p:sldId id="289" r:id="rId17"/>
    <p:sldId id="263" r:id="rId18"/>
    <p:sldId id="281" r:id="rId19"/>
    <p:sldId id="295" r:id="rId20"/>
    <p:sldId id="264" r:id="rId21"/>
    <p:sldId id="296" r:id="rId22"/>
    <p:sldId id="297" r:id="rId23"/>
    <p:sldId id="265" r:id="rId24"/>
    <p:sldId id="293" r:id="rId25"/>
    <p:sldId id="294" r:id="rId26"/>
    <p:sldId id="260" r:id="rId27"/>
    <p:sldId id="285" r:id="rId28"/>
    <p:sldId id="300" r:id="rId29"/>
    <p:sldId id="267" r:id="rId30"/>
    <p:sldId id="291" r:id="rId31"/>
    <p:sldId id="301" r:id="rId32"/>
    <p:sldId id="286" r:id="rId33"/>
    <p:sldId id="288" r:id="rId34"/>
    <p:sldId id="269" r:id="rId35"/>
    <p:sldId id="299" r:id="rId36"/>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4380"/>
    <p:restoredTop sz="94660"/>
  </p:normalViewPr>
  <p:slideViewPr>
    <p:cSldViewPr>
      <p:cViewPr varScale="1">
        <p:scale>
          <a:sx n="66" d="100"/>
          <a:sy n="66" d="100"/>
        </p:scale>
        <p:origin x="-150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68B9B35-13D0-4795-8B79-9D6B2F1F5C81}" type="datetimeFigureOut">
              <a:rPr lang="fa-IR" smtClean="0"/>
              <a:pPr/>
              <a:t>04/21/1442</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E33A447-19F0-412C-8910-FB6671C2B0C3}"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68B9B35-13D0-4795-8B79-9D6B2F1F5C81}" type="datetimeFigureOut">
              <a:rPr lang="fa-IR" smtClean="0"/>
              <a:pPr/>
              <a:t>04/21/1442</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5E33A447-19F0-412C-8910-FB6671C2B0C3}"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68B9B35-13D0-4795-8B79-9D6B2F1F5C81}" type="datetimeFigureOut">
              <a:rPr lang="fa-IR" smtClean="0"/>
              <a:pPr/>
              <a:t>04/21/1442</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5E33A447-19F0-412C-8910-FB6671C2B0C3}"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68B9B35-13D0-4795-8B79-9D6B2F1F5C81}" type="datetimeFigureOut">
              <a:rPr lang="fa-IR" smtClean="0"/>
              <a:pPr/>
              <a:t>04/21/1442</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5E33A447-19F0-412C-8910-FB6671C2B0C3}" type="slidenum">
              <a:rPr lang="fa-IR" smtClean="0"/>
              <a:pPr/>
              <a:t>‹#›</a:t>
            </a:fld>
            <a:endParaRPr lang="fa-I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68B9B35-13D0-4795-8B79-9D6B2F1F5C81}" type="datetimeFigureOut">
              <a:rPr lang="fa-IR" smtClean="0"/>
              <a:pPr/>
              <a:t>04/21/1442</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5E33A447-19F0-412C-8910-FB6671C2B0C3}" type="slidenum">
              <a:rPr lang="fa-IR" smtClean="0"/>
              <a:pPr/>
              <a:t>‹#›</a:t>
            </a:fld>
            <a:endParaRPr lang="fa-I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68B9B35-13D0-4795-8B79-9D6B2F1F5C81}" type="datetimeFigureOut">
              <a:rPr lang="fa-IR" smtClean="0"/>
              <a:pPr/>
              <a:t>04/21/1442</a:t>
            </a:fld>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5E33A447-19F0-412C-8910-FB6671C2B0C3}" type="slidenum">
              <a:rPr lang="fa-IR" smtClean="0"/>
              <a:pPr/>
              <a:t>‹#›</a:t>
            </a:fld>
            <a:endParaRPr lang="fa-I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68B9B35-13D0-4795-8B79-9D6B2F1F5C81}" type="datetimeFigureOut">
              <a:rPr lang="fa-IR" smtClean="0"/>
              <a:pPr/>
              <a:t>04/21/1442</a:t>
            </a:fld>
            <a:endParaRPr lang="fa-IR"/>
          </a:p>
        </p:txBody>
      </p:sp>
      <p:sp>
        <p:nvSpPr>
          <p:cNvPr id="8" name="Footer Placeholder 7"/>
          <p:cNvSpPr>
            <a:spLocks noGrp="1"/>
          </p:cNvSpPr>
          <p:nvPr>
            <p:ph type="ftr" sz="quarter" idx="11"/>
          </p:nvPr>
        </p:nvSpPr>
        <p:spPr/>
        <p:txBody>
          <a:bodyPr/>
          <a:lstStyle>
            <a:extLst/>
          </a:lstStyle>
          <a:p>
            <a:endParaRPr lang="fa-IR"/>
          </a:p>
        </p:txBody>
      </p:sp>
      <p:sp>
        <p:nvSpPr>
          <p:cNvPr id="9" name="Slide Number Placeholder 8"/>
          <p:cNvSpPr>
            <a:spLocks noGrp="1"/>
          </p:cNvSpPr>
          <p:nvPr>
            <p:ph type="sldNum" sz="quarter" idx="12"/>
          </p:nvPr>
        </p:nvSpPr>
        <p:spPr/>
        <p:txBody>
          <a:bodyPr/>
          <a:lstStyle>
            <a:extLst/>
          </a:lstStyle>
          <a:p>
            <a:fld id="{5E33A447-19F0-412C-8910-FB6671C2B0C3}"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A68B9B35-13D0-4795-8B79-9D6B2F1F5C81}" type="datetimeFigureOut">
              <a:rPr lang="fa-IR" smtClean="0"/>
              <a:pPr/>
              <a:t>04/21/1442</a:t>
            </a:fld>
            <a:endParaRPr lang="fa-IR"/>
          </a:p>
        </p:txBody>
      </p:sp>
      <p:sp>
        <p:nvSpPr>
          <p:cNvPr id="4" name="Footer Placeholder 3"/>
          <p:cNvSpPr>
            <a:spLocks noGrp="1"/>
          </p:cNvSpPr>
          <p:nvPr>
            <p:ph type="ftr" sz="quarter" idx="11"/>
          </p:nvPr>
        </p:nvSpPr>
        <p:spPr/>
        <p:txBody>
          <a:bodyPr/>
          <a:lstStyle>
            <a:extLst/>
          </a:lstStyle>
          <a:p>
            <a:endParaRPr lang="fa-IR"/>
          </a:p>
        </p:txBody>
      </p:sp>
      <p:sp>
        <p:nvSpPr>
          <p:cNvPr id="5" name="Slide Number Placeholder 4"/>
          <p:cNvSpPr>
            <a:spLocks noGrp="1"/>
          </p:cNvSpPr>
          <p:nvPr>
            <p:ph type="sldNum" sz="quarter" idx="12"/>
          </p:nvPr>
        </p:nvSpPr>
        <p:spPr/>
        <p:txBody>
          <a:bodyPr/>
          <a:lstStyle>
            <a:extLst/>
          </a:lstStyle>
          <a:p>
            <a:fld id="{5E33A447-19F0-412C-8910-FB6671C2B0C3}" type="slidenum">
              <a:rPr lang="fa-IR" smtClean="0"/>
              <a:pPr/>
              <a:t>‹#›</a:t>
            </a:fld>
            <a:endParaRPr lang="fa-I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68B9B35-13D0-4795-8B79-9D6B2F1F5C81}" type="datetimeFigureOut">
              <a:rPr lang="fa-IR" smtClean="0"/>
              <a:pPr/>
              <a:t>04/21/1442</a:t>
            </a:fld>
            <a:endParaRPr lang="fa-IR"/>
          </a:p>
        </p:txBody>
      </p:sp>
      <p:sp>
        <p:nvSpPr>
          <p:cNvPr id="3" name="Footer Placeholder 2"/>
          <p:cNvSpPr>
            <a:spLocks noGrp="1"/>
          </p:cNvSpPr>
          <p:nvPr>
            <p:ph type="ftr" sz="quarter" idx="11"/>
          </p:nvPr>
        </p:nvSpPr>
        <p:spPr/>
        <p:txBody>
          <a:bodyPr/>
          <a:lstStyle>
            <a:extLst/>
          </a:lstStyle>
          <a:p>
            <a:endParaRPr lang="fa-IR"/>
          </a:p>
        </p:txBody>
      </p:sp>
      <p:sp>
        <p:nvSpPr>
          <p:cNvPr id="4" name="Slide Number Placeholder 3"/>
          <p:cNvSpPr>
            <a:spLocks noGrp="1"/>
          </p:cNvSpPr>
          <p:nvPr>
            <p:ph type="sldNum" sz="quarter" idx="12"/>
          </p:nvPr>
        </p:nvSpPr>
        <p:spPr/>
        <p:txBody>
          <a:bodyPr/>
          <a:lstStyle>
            <a:extLst/>
          </a:lstStyle>
          <a:p>
            <a:fld id="{5E33A447-19F0-412C-8910-FB6671C2B0C3}"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A68B9B35-13D0-4795-8B79-9D6B2F1F5C81}" type="datetimeFigureOut">
              <a:rPr lang="fa-IR" smtClean="0"/>
              <a:pPr/>
              <a:t>04/21/1442</a:t>
            </a:fld>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5E33A447-19F0-412C-8910-FB6671C2B0C3}"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68B9B35-13D0-4795-8B79-9D6B2F1F5C81}" type="datetimeFigureOut">
              <a:rPr lang="fa-IR" smtClean="0"/>
              <a:pPr/>
              <a:t>04/21/1442</a:t>
            </a:fld>
            <a:endParaRPr lang="fa-I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E33A447-19F0-412C-8910-FB6671C2B0C3}" type="slidenum">
              <a:rPr lang="fa-IR" smtClean="0"/>
              <a:pPr/>
              <a:t>‹#›</a:t>
            </a:fld>
            <a:endParaRPr lang="fa-I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68B9B35-13D0-4795-8B79-9D6B2F1F5C81}" type="datetimeFigureOut">
              <a:rPr lang="fa-IR" smtClean="0"/>
              <a:pPr/>
              <a:t>04/21/1442</a:t>
            </a:fld>
            <a:endParaRPr lang="fa-I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a-I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E33A447-19F0-412C-8910-FB6671C2B0C3}"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dirty="0"/>
          </a:p>
        </p:txBody>
      </p:sp>
      <p:pic>
        <p:nvPicPr>
          <p:cNvPr id="2050" name="Picture 2" descr="C:\Users\Roghayeh\Desktop\motivational-sentences2-1.jpg"/>
          <p:cNvPicPr>
            <a:picLocks noGrp="1" noChangeAspect="1" noChangeArrowheads="1"/>
          </p:cNvPicPr>
          <p:nvPr>
            <p:ph idx="1"/>
          </p:nvPr>
        </p:nvPicPr>
        <p:blipFill>
          <a:blip r:embed="rId2"/>
          <a:srcRect/>
          <a:stretch>
            <a:fillRect/>
          </a:stretch>
        </p:blipFill>
        <p:spPr bwMode="auto">
          <a:xfrm>
            <a:off x="1" y="0"/>
            <a:ext cx="9196238"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fa-IR" dirty="0" smtClean="0">
                <a:solidFill>
                  <a:schemeClr val="accent2">
                    <a:lumMod val="50000"/>
                  </a:schemeClr>
                </a:solidFill>
              </a:rPr>
              <a:t>گل</a:t>
            </a:r>
          </a:p>
          <a:p>
            <a:r>
              <a:rPr lang="fa-IR" dirty="0" smtClean="0"/>
              <a:t>گل محمدی، گل گاوزبان، زعفران، پنیرک، ختمی، همیشه بهار و...</a:t>
            </a:r>
          </a:p>
          <a:p>
            <a:r>
              <a:rPr lang="fa-IR" dirty="0" smtClean="0">
                <a:solidFill>
                  <a:schemeClr val="accent2">
                    <a:lumMod val="50000"/>
                  </a:schemeClr>
                </a:solidFill>
              </a:rPr>
              <a:t>سرشاخه گلدار</a:t>
            </a:r>
          </a:p>
          <a:p>
            <a:r>
              <a:rPr lang="fa-IR" dirty="0" smtClean="0"/>
              <a:t>زوفا، اسطوخدوس، آویشن برگ باریک و ...</a:t>
            </a:r>
          </a:p>
          <a:p>
            <a:r>
              <a:rPr lang="fa-IR" dirty="0" smtClean="0">
                <a:solidFill>
                  <a:schemeClr val="accent2">
                    <a:lumMod val="50000"/>
                  </a:schemeClr>
                </a:solidFill>
              </a:rPr>
              <a:t>میوه</a:t>
            </a:r>
          </a:p>
          <a:p>
            <a:pPr>
              <a:buNone/>
            </a:pPr>
            <a:r>
              <a:rPr lang="fa-IR" dirty="0" smtClean="0"/>
              <a:t> زیتون، عناب، سنجد، زرشک و ...</a:t>
            </a:r>
          </a:p>
          <a:p>
            <a:pPr>
              <a:buNone/>
            </a:pPr>
            <a:r>
              <a:rPr lang="fa-IR" dirty="0" smtClean="0">
                <a:solidFill>
                  <a:schemeClr val="accent2">
                    <a:lumMod val="50000"/>
                  </a:schemeClr>
                </a:solidFill>
              </a:rPr>
              <a:t>صمغ</a:t>
            </a:r>
          </a:p>
          <a:p>
            <a:pPr>
              <a:buNone/>
            </a:pPr>
            <a:r>
              <a:rPr lang="fa-IR" dirty="0" smtClean="0"/>
              <a:t>باریجه، انغوزه، سقز، ترنجبین، کتیزا و ...</a:t>
            </a:r>
            <a:endParaRPr lang="fa-IR" dirty="0"/>
          </a:p>
        </p:txBody>
      </p:sp>
      <p:sp>
        <p:nvSpPr>
          <p:cNvPr id="4" name="Title 2"/>
          <p:cNvSpPr>
            <a:spLocks noGrp="1"/>
          </p:cNvSpPr>
          <p:nvPr>
            <p:ph type="title"/>
          </p:nvPr>
        </p:nvSpPr>
        <p:spPr/>
        <p:txBody>
          <a:bodyPr/>
          <a:lstStyle/>
          <a:p>
            <a:pPr algn="ctr"/>
            <a:r>
              <a:rPr lang="fa-IR" dirty="0" smtClean="0"/>
              <a:t>طبقه بندی از نظر اندام مورد استفاده</a:t>
            </a:r>
            <a:endParaRPr lang="fa-I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fa-IR" dirty="0" smtClean="0">
                <a:solidFill>
                  <a:schemeClr val="accent2">
                    <a:lumMod val="50000"/>
                  </a:schemeClr>
                </a:solidFill>
              </a:rPr>
              <a:t>یک ساله:</a:t>
            </a:r>
          </a:p>
          <a:p>
            <a:r>
              <a:rPr lang="fa-IR" dirty="0" smtClean="0"/>
              <a:t>این گیاهان دوره رویشی و زایشی خود را در یک فصل تکمیل می نمایند مانند:بابونه کامومیل، زیره سبز، اسفرزه، سیاهدانه، زنیان، خار مریم</a:t>
            </a:r>
          </a:p>
          <a:p>
            <a:endParaRPr lang="fa-IR" dirty="0" smtClean="0"/>
          </a:p>
          <a:p>
            <a:r>
              <a:rPr lang="fa-IR" dirty="0" smtClean="0"/>
              <a:t>دو</a:t>
            </a:r>
            <a:r>
              <a:rPr lang="fa-IR" dirty="0" smtClean="0">
                <a:solidFill>
                  <a:schemeClr val="accent2">
                    <a:lumMod val="50000"/>
                  </a:schemeClr>
                </a:solidFill>
              </a:rPr>
              <a:t>ساله:</a:t>
            </a:r>
          </a:p>
          <a:p>
            <a:r>
              <a:rPr lang="fa-IR" dirty="0" smtClean="0"/>
              <a:t>این گیاهان در سال اول رشد رویشی و سال دوم رشد زایشی دارند مانند: گل مغربی، جعفری ، بابا ادم</a:t>
            </a:r>
          </a:p>
          <a:p>
            <a:endParaRPr lang="fa-IR" dirty="0" smtClean="0"/>
          </a:p>
          <a:p>
            <a:r>
              <a:rPr lang="fa-IR" dirty="0" smtClean="0">
                <a:solidFill>
                  <a:schemeClr val="accent2">
                    <a:lumMod val="50000"/>
                  </a:schemeClr>
                </a:solidFill>
              </a:rPr>
              <a:t>چندساله: </a:t>
            </a:r>
          </a:p>
          <a:p>
            <a:r>
              <a:rPr lang="fa-IR" dirty="0" smtClean="0"/>
              <a:t>مانند به لیمو، بادرنجبویه، مرزنجوش، زوفا، سرخارگل، زعفران، آویشن، مریم گلی، نعناع فلفلی، علف لیمو، گل گاوزبان، اسطوخدوس</a:t>
            </a:r>
          </a:p>
        </p:txBody>
      </p:sp>
      <p:sp>
        <p:nvSpPr>
          <p:cNvPr id="3" name="Title 2"/>
          <p:cNvSpPr>
            <a:spLocks noGrp="1"/>
          </p:cNvSpPr>
          <p:nvPr>
            <p:ph type="title"/>
          </p:nvPr>
        </p:nvSpPr>
        <p:spPr/>
        <p:txBody>
          <a:bodyPr/>
          <a:lstStyle/>
          <a:p>
            <a:pPr algn="ctr"/>
            <a:r>
              <a:rPr lang="fa-IR" dirty="0" smtClean="0"/>
              <a:t>طبقه بندی سن گیاه و دوره رویش</a:t>
            </a:r>
            <a:endParaRPr lang="fa-I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fa-IR" dirty="0" smtClean="0">
                <a:solidFill>
                  <a:srgbClr val="FF0000"/>
                </a:solidFill>
              </a:rPr>
              <a:t>گیاه افزایی </a:t>
            </a:r>
            <a:r>
              <a:rPr lang="fa-IR" dirty="0" smtClean="0"/>
              <a:t>یا </a:t>
            </a:r>
            <a:r>
              <a:rPr lang="fa-IR" dirty="0" smtClean="0">
                <a:solidFill>
                  <a:srgbClr val="FF0000"/>
                </a:solidFill>
              </a:rPr>
              <a:t>تکثیر</a:t>
            </a:r>
            <a:r>
              <a:rPr lang="fa-IR" dirty="0" smtClean="0"/>
              <a:t> گیاهان عبارتست از تولید مثل یا افزایش گیاهان با روش های جنسی(بذر) و غیر جنسی به منظور افزودن و تعداد گیاهان و یا حفظ ویژگی های ژنتیکی.</a:t>
            </a:r>
            <a:endParaRPr lang="en-US" dirty="0" smtClean="0"/>
          </a:p>
          <a:p>
            <a:r>
              <a:rPr lang="fa-IR" dirty="0" smtClean="0">
                <a:solidFill>
                  <a:schemeClr val="accent2">
                    <a:lumMod val="50000"/>
                  </a:schemeClr>
                </a:solidFill>
              </a:rPr>
              <a:t>تکثیر جنسی</a:t>
            </a:r>
            <a:r>
              <a:rPr lang="fa-IR" dirty="0" smtClean="0"/>
              <a:t>: گیاه توسط بذر زیاد می شود.مانند بابونه، خاکشیر، خارمریم،گل گاوزبان،آویشن ،مرزنجوش،زوفا </a:t>
            </a:r>
          </a:p>
          <a:p>
            <a:pPr>
              <a:buNone/>
            </a:pPr>
            <a:endParaRPr lang="fa-IR" dirty="0" smtClean="0"/>
          </a:p>
          <a:p>
            <a:r>
              <a:rPr lang="fa-IR" dirty="0" smtClean="0">
                <a:solidFill>
                  <a:schemeClr val="accent2">
                    <a:lumMod val="50000"/>
                  </a:schemeClr>
                </a:solidFill>
              </a:rPr>
              <a:t>تکثیر غیر جنسی</a:t>
            </a:r>
            <a:r>
              <a:rPr lang="fa-IR" dirty="0" smtClean="0"/>
              <a:t>: عبارتست از تولید یک گیاه جدید، از یک اندام یا اندام های گیاه مادری. مانند ریشه ساقه برگ و بافت یا سلول گیاه مانند:انواع نعناع(ریزوم)،به لیمو،رزماری،گل محمدی(قلمه).الوئه ورا،علف لیمو(تقسیم </a:t>
            </a:r>
            <a:r>
              <a:rPr lang="fa-IR" dirty="0" smtClean="0"/>
              <a:t>بوته)</a:t>
            </a:r>
            <a:endParaRPr lang="fa-IR" dirty="0"/>
          </a:p>
        </p:txBody>
      </p:sp>
      <p:sp>
        <p:nvSpPr>
          <p:cNvPr id="3" name="Title 2"/>
          <p:cNvSpPr>
            <a:spLocks noGrp="1"/>
          </p:cNvSpPr>
          <p:nvPr>
            <p:ph type="title"/>
          </p:nvPr>
        </p:nvSpPr>
        <p:spPr/>
        <p:txBody>
          <a:bodyPr/>
          <a:lstStyle/>
          <a:p>
            <a:pPr algn="ctr"/>
            <a:r>
              <a:rPr lang="fa-IR" dirty="0" smtClean="0">
                <a:solidFill>
                  <a:schemeClr val="tx1">
                    <a:lumMod val="85000"/>
                    <a:lumOff val="15000"/>
                  </a:schemeClr>
                </a:solidFill>
              </a:rPr>
              <a:t>نحوه تکثیر گیاهان دارویی</a:t>
            </a:r>
            <a:endParaRPr lang="fa-IR" dirty="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algn="just"/>
            <a:r>
              <a:rPr lang="fa-IR" dirty="0" smtClean="0"/>
              <a:t>آویشن گیاهی ایست چند ساله از خانواده نعناعیان با برگهای ریز و گلهای سفید رنگ و ارتفاع 25 سانتی متر</a:t>
            </a:r>
          </a:p>
          <a:p>
            <a:pPr algn="just">
              <a:buNone/>
            </a:pPr>
            <a:r>
              <a:rPr lang="fa-IR" dirty="0" smtClean="0"/>
              <a:t>  </a:t>
            </a:r>
            <a:r>
              <a:rPr lang="fa-IR" dirty="0" smtClean="0">
                <a:solidFill>
                  <a:schemeClr val="accent5">
                    <a:lumMod val="75000"/>
                  </a:schemeClr>
                </a:solidFill>
              </a:rPr>
              <a:t>قسمت مورداستفاده آویشن</a:t>
            </a:r>
            <a:r>
              <a:rPr lang="fa-IR" dirty="0" smtClean="0"/>
              <a:t>: شامل برگ‌ها وسرشاخه‌های گلدار می باشد</a:t>
            </a:r>
          </a:p>
          <a:p>
            <a:pPr algn="just">
              <a:buNone/>
            </a:pPr>
            <a:endParaRPr lang="fa-IR" dirty="0" smtClean="0"/>
          </a:p>
          <a:p>
            <a:pPr algn="just">
              <a:buNone/>
            </a:pPr>
            <a:r>
              <a:rPr lang="fa-IR" dirty="0" smtClean="0"/>
              <a:t> ر</a:t>
            </a:r>
            <a:r>
              <a:rPr lang="fa-IR" dirty="0" smtClean="0">
                <a:solidFill>
                  <a:schemeClr val="accent5">
                    <a:lumMod val="75000"/>
                  </a:schemeClr>
                </a:solidFill>
              </a:rPr>
              <a:t>وش تکثیر </a:t>
            </a:r>
            <a:r>
              <a:rPr lang="fa-IR" dirty="0" smtClean="0"/>
              <a:t>:جنسی(بذر)، تقسیم بوته</a:t>
            </a:r>
          </a:p>
          <a:p>
            <a:pPr algn="just">
              <a:buNone/>
            </a:pPr>
            <a:r>
              <a:rPr lang="fa-IR" dirty="0" smtClean="0"/>
              <a:t>مقدار بذر یا نشاء مورد نیاز در هکتار:6-5 کیلو گرم بذر در هکتار و 100هزارتا نشاء لازم می باشد</a:t>
            </a:r>
          </a:p>
          <a:p>
            <a:pPr algn="just">
              <a:buNone/>
            </a:pPr>
            <a:r>
              <a:rPr lang="fa-IR" dirty="0" smtClean="0">
                <a:solidFill>
                  <a:schemeClr val="accent5">
                    <a:lumMod val="75000"/>
                  </a:schemeClr>
                </a:solidFill>
              </a:rPr>
              <a:t>سیستم کشت، فواصل کاشت گیاه</a:t>
            </a:r>
            <a:r>
              <a:rPr lang="fa-IR" dirty="0" smtClean="0"/>
              <a:t>:خطی و فارور، فواصل کاشت</a:t>
            </a:r>
          </a:p>
          <a:p>
            <a:pPr algn="just">
              <a:buNone/>
            </a:pPr>
            <a:r>
              <a:rPr lang="fa-IR" dirty="0" smtClean="0"/>
              <a:t>ردیف(60-70) روی پشته به صورت زیکزاک(20-25)سانتی متر</a:t>
            </a:r>
          </a:p>
          <a:p>
            <a:pPr algn="just">
              <a:buNone/>
            </a:pPr>
            <a:r>
              <a:rPr lang="fa-IR" dirty="0" smtClean="0">
                <a:solidFill>
                  <a:schemeClr val="accent5">
                    <a:lumMod val="75000"/>
                  </a:schemeClr>
                </a:solidFill>
              </a:rPr>
              <a:t>زمان برداشت گیاه</a:t>
            </a:r>
            <a:r>
              <a:rPr lang="fa-IR" dirty="0" smtClean="0"/>
              <a:t>: در ابتدای زمان گلدهی(اواخر بهار تا اوایل پاییز)</a:t>
            </a:r>
          </a:p>
          <a:p>
            <a:pPr algn="just">
              <a:buNone/>
            </a:pPr>
            <a:r>
              <a:rPr lang="fa-IR" dirty="0" smtClean="0">
                <a:solidFill>
                  <a:schemeClr val="accent5">
                    <a:lumMod val="75000"/>
                  </a:schemeClr>
                </a:solidFill>
              </a:rPr>
              <a:t>عملکرد گیاه</a:t>
            </a:r>
            <a:r>
              <a:rPr lang="fa-IR" dirty="0" smtClean="0"/>
              <a:t>:3/5 تن سرشاخه</a:t>
            </a:r>
            <a:endParaRPr lang="fa-IR" dirty="0"/>
          </a:p>
        </p:txBody>
      </p:sp>
      <p:sp>
        <p:nvSpPr>
          <p:cNvPr id="3" name="Title 2"/>
          <p:cNvSpPr>
            <a:spLocks noGrp="1"/>
          </p:cNvSpPr>
          <p:nvPr>
            <p:ph type="title"/>
          </p:nvPr>
        </p:nvSpPr>
        <p:spPr/>
        <p:txBody>
          <a:bodyPr/>
          <a:lstStyle/>
          <a:p>
            <a:pPr algn="ctr"/>
            <a:r>
              <a:rPr lang="fa-IR" dirty="0" smtClean="0">
                <a:solidFill>
                  <a:schemeClr val="tx1">
                    <a:lumMod val="85000"/>
                    <a:lumOff val="15000"/>
                  </a:schemeClr>
                </a:solidFill>
              </a:rPr>
              <a:t>آویشن باغی </a:t>
            </a:r>
            <a:r>
              <a:rPr lang="en-US" i="1" dirty="0" smtClean="0">
                <a:solidFill>
                  <a:schemeClr val="tx1">
                    <a:lumMod val="85000"/>
                    <a:lumOff val="15000"/>
                  </a:schemeClr>
                </a:solidFill>
              </a:rPr>
              <a:t>Thymus </a:t>
            </a:r>
            <a:r>
              <a:rPr lang="en-US" i="1" dirty="0" err="1" smtClean="0">
                <a:solidFill>
                  <a:schemeClr val="tx1">
                    <a:lumMod val="85000"/>
                    <a:lumOff val="15000"/>
                  </a:schemeClr>
                </a:solidFill>
              </a:rPr>
              <a:t>vulgaris</a:t>
            </a:r>
            <a:endParaRPr lang="fa-IR" i="1" dirty="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2"/>
          <p:cNvSpPr>
            <a:spLocks noChangeArrowheads="1"/>
          </p:cNvSpPr>
          <p:nvPr/>
        </p:nvSpPr>
        <p:spPr bwMode="auto">
          <a:xfrm>
            <a:off x="500034" y="357166"/>
            <a:ext cx="4000528" cy="1300162"/>
          </a:xfrm>
          <a:prstGeom prst="cube">
            <a:avLst>
              <a:gd name="adj" fmla="val 25000"/>
            </a:avLst>
          </a:prstGeom>
          <a:ln>
            <a:headEnd/>
            <a:tailEnd/>
          </a:ln>
        </p:spPr>
        <p:style>
          <a:lnRef idx="1">
            <a:schemeClr val="dk1"/>
          </a:lnRef>
          <a:fillRef idx="2">
            <a:schemeClr val="dk1"/>
          </a:fillRef>
          <a:effectRef idx="1">
            <a:schemeClr val="dk1"/>
          </a:effectRef>
          <a:fontRef idx="minor">
            <a:schemeClr val="dk1"/>
          </a:fontRef>
        </p:style>
        <p:txBody>
          <a:bodyPr wrap="none" lIns="91418" tIns="45710" rIns="91418" bIns="45710" anchor="ctr"/>
          <a:lstStyle/>
          <a:p>
            <a:pPr algn="ctr"/>
            <a:r>
              <a:rPr lang="fa-IR" sz="4800" b="1" dirty="0" smtClean="0">
                <a:effectLst>
                  <a:glow rad="101600">
                    <a:schemeClr val="accent4">
                      <a:satMod val="175000"/>
                      <a:alpha val="40000"/>
                    </a:schemeClr>
                  </a:glow>
                </a:effectLst>
                <a:latin typeface="Comic Sans MS" pitchFamily="66" charset="0"/>
              </a:rPr>
              <a:t>نشاء آویشن باغی</a:t>
            </a:r>
            <a:endParaRPr lang="en-US" sz="4800" b="1" dirty="0" err="1" smtClean="0">
              <a:effectLst>
                <a:glow rad="101600">
                  <a:schemeClr val="accent4">
                    <a:satMod val="175000"/>
                    <a:alpha val="40000"/>
                  </a:schemeClr>
                </a:glow>
              </a:effectLst>
              <a:latin typeface="Comic Sans MS" pitchFamily="66" charset="0"/>
            </a:endParaRPr>
          </a:p>
        </p:txBody>
      </p:sp>
      <p:pic>
        <p:nvPicPr>
          <p:cNvPr id="11" name="Picture 3" descr="C:\Users\Roghayeh\Desktop\شرکت پارس اکسیر\IMG-20190109-WA0021.jpg"/>
          <p:cNvPicPr>
            <a:picLocks noChangeAspect="1" noChangeArrowheads="1"/>
          </p:cNvPicPr>
          <p:nvPr/>
        </p:nvPicPr>
        <p:blipFill>
          <a:blip r:embed="rId2"/>
          <a:srcRect/>
          <a:stretch>
            <a:fillRect/>
          </a:stretch>
        </p:blipFill>
        <p:spPr bwMode="auto">
          <a:xfrm>
            <a:off x="0" y="2714620"/>
            <a:ext cx="2780194" cy="30067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6" descr="D:\گوشی رسول\۲۰۲۰۱۲۰۵_۲۲۰۲۱۷.png"/>
          <p:cNvPicPr>
            <a:picLocks noChangeAspect="1" noChangeArrowheads="1"/>
          </p:cNvPicPr>
          <p:nvPr/>
        </p:nvPicPr>
        <p:blipFill>
          <a:blip r:embed="rId3"/>
          <a:srcRect/>
          <a:stretch>
            <a:fillRect/>
          </a:stretch>
        </p:blipFill>
        <p:spPr bwMode="auto">
          <a:xfrm>
            <a:off x="3500430" y="2071678"/>
            <a:ext cx="2032429" cy="2506662"/>
          </a:xfrm>
          <a:prstGeom prst="rect">
            <a:avLst/>
          </a:prstGeom>
          <a:ln>
            <a:noFill/>
          </a:ln>
          <a:effectLst>
            <a:outerShdw blurRad="190500" algn="tl" rotWithShape="0">
              <a:srgbClr val="000000">
                <a:alpha val="70000"/>
              </a:srgbClr>
            </a:outerShdw>
          </a:effectLst>
        </p:spPr>
      </p:pic>
      <p:pic>
        <p:nvPicPr>
          <p:cNvPr id="17" name="Picture 7" descr="D:\گوشی رسول\۲۰۲۰۱۲۰۵_۲۲۰۲۳۷.png"/>
          <p:cNvPicPr>
            <a:picLocks noGrp="1" noChangeAspect="1" noChangeArrowheads="1"/>
          </p:cNvPicPr>
          <p:nvPr>
            <p:ph idx="1"/>
          </p:nvPr>
        </p:nvPicPr>
        <p:blipFill>
          <a:blip r:embed="rId4"/>
          <a:srcRect/>
          <a:stretch>
            <a:fillRect/>
          </a:stretch>
        </p:blipFill>
        <p:spPr bwMode="auto">
          <a:xfrm>
            <a:off x="5715008" y="785794"/>
            <a:ext cx="3188266" cy="19391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12"/>
          <p:cNvSpPr>
            <a:spLocks noGrp="1" noChangeArrowheads="1"/>
          </p:cNvSpPr>
          <p:nvPr>
            <p:ph type="title"/>
          </p:nvPr>
        </p:nvSpPr>
        <p:spPr bwMode="auto">
          <a:xfrm>
            <a:off x="2500298" y="0"/>
            <a:ext cx="3357586" cy="1060472"/>
          </a:xfrm>
          <a:prstGeom prst="cube">
            <a:avLst>
              <a:gd name="adj" fmla="val 25000"/>
            </a:avLst>
          </a:prstGeom>
          <a:ln>
            <a:headEnd/>
            <a:tailEnd/>
          </a:ln>
        </p:spPr>
        <p:style>
          <a:lnRef idx="1">
            <a:schemeClr val="dk1"/>
          </a:lnRef>
          <a:fillRef idx="2">
            <a:schemeClr val="dk1"/>
          </a:fillRef>
          <a:effectRef idx="1">
            <a:schemeClr val="dk1"/>
          </a:effectRef>
          <a:fontRef idx="minor">
            <a:schemeClr val="dk1"/>
          </a:fontRef>
        </p:style>
        <p:txBody>
          <a:bodyPr wrap="none" lIns="91418" tIns="45710" rIns="91418" bIns="45710" anchor="ctr">
            <a:normAutofit/>
          </a:bodyPr>
          <a:lstStyle/>
          <a:p>
            <a:pPr algn="ctr"/>
            <a:r>
              <a:rPr lang="fa-IR" sz="2800" dirty="0" smtClean="0">
                <a:effectLst>
                  <a:glow rad="101600">
                    <a:schemeClr val="accent4">
                      <a:satMod val="175000"/>
                      <a:alpha val="40000"/>
                    </a:schemeClr>
                  </a:glow>
                </a:effectLst>
                <a:latin typeface="Comic Sans MS" pitchFamily="66" charset="0"/>
              </a:rPr>
              <a:t>مزرعه آویشن باغی</a:t>
            </a:r>
            <a:endParaRPr lang="en-US" sz="2800" b="1" dirty="0" err="1" smtClean="0">
              <a:effectLst>
                <a:glow rad="101600">
                  <a:schemeClr val="accent4">
                    <a:satMod val="175000"/>
                    <a:alpha val="40000"/>
                  </a:schemeClr>
                </a:glow>
              </a:effectLst>
              <a:latin typeface="Comic Sans MS" pitchFamily="66" charset="0"/>
            </a:endParaRPr>
          </a:p>
        </p:txBody>
      </p:sp>
      <p:pic>
        <p:nvPicPr>
          <p:cNvPr id="18" name="Picture 3" descr="D:\گوشی رسول\۲۰۲۰۱۲۰۵_۲۲۰۳۱۲.png"/>
          <p:cNvPicPr>
            <a:picLocks noChangeAspect="1" noChangeArrowheads="1"/>
          </p:cNvPicPr>
          <p:nvPr/>
        </p:nvPicPr>
        <p:blipFill>
          <a:blip r:embed="rId2"/>
          <a:srcRect/>
          <a:stretch>
            <a:fillRect/>
          </a:stretch>
        </p:blipFill>
        <p:spPr bwMode="auto">
          <a:xfrm>
            <a:off x="5143504" y="1714488"/>
            <a:ext cx="3604200" cy="2596359"/>
          </a:xfrm>
          <a:prstGeom prst="rect">
            <a:avLst/>
          </a:prstGeom>
          <a:ln>
            <a:noFill/>
          </a:ln>
          <a:effectLst>
            <a:softEdge rad="112500"/>
          </a:effectLst>
        </p:spPr>
      </p:pic>
      <p:pic>
        <p:nvPicPr>
          <p:cNvPr id="19" name="Picture 4" descr="D:\گوشی رسول\۲۰۲۰۱۲۰۵_۲۲۰۵۴۶.png"/>
          <p:cNvPicPr>
            <a:picLocks noChangeAspect="1" noChangeArrowheads="1"/>
          </p:cNvPicPr>
          <p:nvPr/>
        </p:nvPicPr>
        <p:blipFill>
          <a:blip r:embed="rId3"/>
          <a:srcRect/>
          <a:stretch>
            <a:fillRect/>
          </a:stretch>
        </p:blipFill>
        <p:spPr bwMode="auto">
          <a:xfrm>
            <a:off x="3000364" y="4357694"/>
            <a:ext cx="3000396" cy="2170381"/>
          </a:xfrm>
          <a:prstGeom prst="rect">
            <a:avLst/>
          </a:prstGeom>
          <a:ln>
            <a:noFill/>
          </a:ln>
          <a:effectLst>
            <a:outerShdw blurRad="292100" dist="139700" dir="2700000" algn="tl" rotWithShape="0">
              <a:srgbClr val="333333">
                <a:alpha val="65000"/>
              </a:srgbClr>
            </a:outerShdw>
          </a:effectLst>
        </p:spPr>
      </p:pic>
      <p:sp>
        <p:nvSpPr>
          <p:cNvPr id="20" name="Content Placeholder 19"/>
          <p:cNvSpPr>
            <a:spLocks noGrp="1"/>
          </p:cNvSpPr>
          <p:nvPr>
            <p:ph idx="1"/>
          </p:nvPr>
        </p:nvSpPr>
        <p:spPr/>
        <p:txBody>
          <a:bodyPr/>
          <a:lstStyle/>
          <a:p>
            <a:endParaRPr lang="fa-IR"/>
          </a:p>
        </p:txBody>
      </p:sp>
      <p:pic>
        <p:nvPicPr>
          <p:cNvPr id="2056" name="Picture 8" descr="D:\گوشی رسول\۲۰۲۰۱۲۰۵_۲۲۱۷۴۸.png"/>
          <p:cNvPicPr>
            <a:picLocks noChangeAspect="1" noChangeArrowheads="1"/>
          </p:cNvPicPr>
          <p:nvPr/>
        </p:nvPicPr>
        <p:blipFill>
          <a:blip r:embed="rId4"/>
          <a:srcRect/>
          <a:stretch>
            <a:fillRect/>
          </a:stretch>
        </p:blipFill>
        <p:spPr bwMode="auto">
          <a:xfrm>
            <a:off x="642910" y="1643050"/>
            <a:ext cx="3637400" cy="243840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fa-IR" dirty="0"/>
          </a:p>
        </p:txBody>
      </p:sp>
      <p:sp>
        <p:nvSpPr>
          <p:cNvPr id="10" name="AutoShape 12"/>
          <p:cNvSpPr>
            <a:spLocks noGrp="1" noChangeArrowheads="1"/>
          </p:cNvSpPr>
          <p:nvPr>
            <p:ph type="title"/>
          </p:nvPr>
        </p:nvSpPr>
        <p:spPr bwMode="auto">
          <a:xfrm>
            <a:off x="2571736" y="0"/>
            <a:ext cx="3186106" cy="989034"/>
          </a:xfrm>
          <a:prstGeom prst="cube">
            <a:avLst>
              <a:gd name="adj" fmla="val 25000"/>
            </a:avLst>
          </a:prstGeom>
          <a:ln>
            <a:headEnd/>
            <a:tailEnd/>
          </a:ln>
        </p:spPr>
        <p:style>
          <a:lnRef idx="1">
            <a:schemeClr val="dk1"/>
          </a:lnRef>
          <a:fillRef idx="2">
            <a:schemeClr val="dk1"/>
          </a:fillRef>
          <a:effectRef idx="1">
            <a:schemeClr val="dk1"/>
          </a:effectRef>
          <a:fontRef idx="minor">
            <a:schemeClr val="dk1"/>
          </a:fontRef>
        </p:style>
        <p:txBody>
          <a:bodyPr wrap="none" lIns="91418" tIns="45710" rIns="91418" bIns="45710" anchor="ctr">
            <a:normAutofit/>
          </a:bodyPr>
          <a:lstStyle/>
          <a:p>
            <a:pPr algn="ctr"/>
            <a:r>
              <a:rPr lang="fa-IR" sz="2800" b="1" dirty="0" smtClean="0">
                <a:effectLst>
                  <a:glow rad="101600">
                    <a:schemeClr val="accent4">
                      <a:satMod val="175000"/>
                      <a:alpha val="40000"/>
                    </a:schemeClr>
                  </a:glow>
                </a:effectLst>
                <a:latin typeface="Comic Sans MS" pitchFamily="66" charset="0"/>
              </a:rPr>
              <a:t>ارسال محصول</a:t>
            </a:r>
            <a:endParaRPr lang="en-US" sz="2800" b="1" dirty="0" err="1" smtClean="0">
              <a:effectLst>
                <a:glow rad="101600">
                  <a:schemeClr val="accent4">
                    <a:satMod val="175000"/>
                    <a:alpha val="40000"/>
                  </a:schemeClr>
                </a:glow>
              </a:effectLst>
              <a:latin typeface="Comic Sans MS" pitchFamily="66" charset="0"/>
            </a:endParaRPr>
          </a:p>
        </p:txBody>
      </p:sp>
      <p:pic>
        <p:nvPicPr>
          <p:cNvPr id="4101" name="Picture 5" descr="D:\گوشی رسول\Screenshot_۲۰۲۰۱۲۰۵-۲۲۴۸۴۸.png"/>
          <p:cNvPicPr>
            <a:picLocks noChangeAspect="1" noChangeArrowheads="1"/>
          </p:cNvPicPr>
          <p:nvPr/>
        </p:nvPicPr>
        <p:blipFill>
          <a:blip r:embed="rId2"/>
          <a:srcRect t="20752" b="37209"/>
          <a:stretch>
            <a:fillRect/>
          </a:stretch>
        </p:blipFill>
        <p:spPr bwMode="auto">
          <a:xfrm>
            <a:off x="642911" y="1643050"/>
            <a:ext cx="3571900" cy="2714644"/>
          </a:xfrm>
          <a:prstGeom prst="rect">
            <a:avLst/>
          </a:prstGeom>
          <a:ln>
            <a:noFill/>
          </a:ln>
          <a:effectLst>
            <a:outerShdw blurRad="190500" algn="tl" rotWithShape="0">
              <a:srgbClr val="000000">
                <a:alpha val="70000"/>
              </a:srgbClr>
            </a:outerShdw>
          </a:effectLst>
        </p:spPr>
      </p:pic>
      <p:pic>
        <p:nvPicPr>
          <p:cNvPr id="4102" name="Picture 6" descr="D:\گوشی رسول\۲۰۲۰۱۲۰۵_۲۲۰۴۳۵.png"/>
          <p:cNvPicPr>
            <a:picLocks noChangeAspect="1" noChangeArrowheads="1"/>
          </p:cNvPicPr>
          <p:nvPr/>
        </p:nvPicPr>
        <p:blipFill>
          <a:blip r:embed="rId3"/>
          <a:srcRect/>
          <a:stretch>
            <a:fillRect/>
          </a:stretch>
        </p:blipFill>
        <p:spPr bwMode="auto">
          <a:xfrm>
            <a:off x="4572000" y="3143248"/>
            <a:ext cx="3949483" cy="286703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fa-IR" dirty="0" smtClean="0"/>
              <a:t>گیاهی ایست چند ساله خشبی دارای ریشه های سطحی و حساس به سرما با برگهای طویل</a:t>
            </a:r>
          </a:p>
          <a:p>
            <a:r>
              <a:rPr lang="fa-IR" dirty="0" smtClean="0">
                <a:solidFill>
                  <a:schemeClr val="accent1">
                    <a:lumMod val="50000"/>
                  </a:schemeClr>
                </a:solidFill>
              </a:rPr>
              <a:t>قسمت مورد استفاده</a:t>
            </a:r>
            <a:r>
              <a:rPr lang="fa-IR" dirty="0" smtClean="0"/>
              <a:t>: برگ و سرشاخه گلدار</a:t>
            </a:r>
          </a:p>
          <a:p>
            <a:r>
              <a:rPr lang="fa-IR" dirty="0" smtClean="0">
                <a:solidFill>
                  <a:schemeClr val="accent1">
                    <a:lumMod val="50000"/>
                  </a:schemeClr>
                </a:solidFill>
              </a:rPr>
              <a:t>روش تکثی</a:t>
            </a:r>
            <a:r>
              <a:rPr lang="fa-IR" dirty="0" smtClean="0"/>
              <a:t>ر:کاشت بذر و تقسیم بوته</a:t>
            </a:r>
          </a:p>
          <a:p>
            <a:r>
              <a:rPr lang="fa-IR" dirty="0" smtClean="0">
                <a:solidFill>
                  <a:schemeClr val="accent1">
                    <a:lumMod val="50000"/>
                  </a:schemeClr>
                </a:solidFill>
              </a:rPr>
              <a:t>مقدار بذر مورد نیاز و نشاء در هک</a:t>
            </a:r>
            <a:r>
              <a:rPr lang="fa-IR" dirty="0" smtClean="0"/>
              <a:t>تار:یک کیلوگرم بذر در هکتار و تعداد 80-90 هزارتا نشاء</a:t>
            </a:r>
          </a:p>
          <a:p>
            <a:r>
              <a:rPr lang="fa-IR" dirty="0" smtClean="0">
                <a:solidFill>
                  <a:schemeClr val="accent1">
                    <a:lumMod val="50000"/>
                  </a:schemeClr>
                </a:solidFill>
              </a:rPr>
              <a:t>سیستم کاشت و فواصل کشت گیاه</a:t>
            </a:r>
            <a:r>
              <a:rPr lang="fa-IR" dirty="0" smtClean="0"/>
              <a:t>:فارور و روش کاشت به صورت کاشت در خزانه و انتقال به زمین اصلی.فاصله ردیف ها 70الی 80 سانت و فاصله بوته ها 30 تا 35 سانتی متر می باشد</a:t>
            </a:r>
          </a:p>
          <a:p>
            <a:r>
              <a:rPr lang="fa-IR" dirty="0" smtClean="0">
                <a:solidFill>
                  <a:schemeClr val="accent1">
                    <a:lumMod val="50000"/>
                  </a:schemeClr>
                </a:solidFill>
              </a:rPr>
              <a:t>بافت خاک مورد نیاز کشت</a:t>
            </a:r>
            <a:r>
              <a:rPr lang="fa-IR" dirty="0" smtClean="0"/>
              <a:t>:خاک شنی و سبک</a:t>
            </a:r>
          </a:p>
          <a:p>
            <a:r>
              <a:rPr lang="fa-IR" dirty="0" smtClean="0">
                <a:solidFill>
                  <a:schemeClr val="accent1">
                    <a:lumMod val="50000"/>
                  </a:schemeClr>
                </a:solidFill>
              </a:rPr>
              <a:t>زمان برداشت گیاه</a:t>
            </a:r>
            <a:r>
              <a:rPr lang="fa-IR" dirty="0" smtClean="0"/>
              <a:t>:اواخر بهار تا اوایل پاییز</a:t>
            </a:r>
          </a:p>
          <a:p>
            <a:r>
              <a:rPr lang="fa-IR" dirty="0" smtClean="0">
                <a:solidFill>
                  <a:schemeClr val="accent1">
                    <a:lumMod val="50000"/>
                  </a:schemeClr>
                </a:solidFill>
              </a:rPr>
              <a:t>عملکرد گیاه </a:t>
            </a:r>
            <a:r>
              <a:rPr lang="fa-IR" dirty="0" smtClean="0"/>
              <a:t>: در هکتار2الی 3 محصول خشک</a:t>
            </a:r>
          </a:p>
          <a:p>
            <a:endParaRPr lang="fa-IR" dirty="0"/>
          </a:p>
        </p:txBody>
      </p:sp>
      <p:sp>
        <p:nvSpPr>
          <p:cNvPr id="3" name="Title 2"/>
          <p:cNvSpPr>
            <a:spLocks noGrp="1"/>
          </p:cNvSpPr>
          <p:nvPr>
            <p:ph type="title"/>
          </p:nvPr>
        </p:nvSpPr>
        <p:spPr/>
        <p:txBody>
          <a:bodyPr/>
          <a:lstStyle/>
          <a:p>
            <a:pPr algn="ctr"/>
            <a:r>
              <a:rPr lang="fa-IR" dirty="0" smtClean="0"/>
              <a:t>مرزنجوش</a:t>
            </a:r>
            <a:r>
              <a:rPr lang="en-US" i="1" dirty="0" err="1" smtClean="0"/>
              <a:t>Origanum</a:t>
            </a:r>
            <a:r>
              <a:rPr lang="en-US" i="1" dirty="0" smtClean="0"/>
              <a:t> </a:t>
            </a:r>
            <a:r>
              <a:rPr lang="en-US" i="1" dirty="0" err="1" smtClean="0"/>
              <a:t>majorana</a:t>
            </a:r>
            <a:r>
              <a:rPr lang="en-US" i="1" dirty="0" smtClean="0"/>
              <a:t> </a:t>
            </a:r>
            <a:endParaRPr lang="fa-IR" i="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fa-IR" dirty="0"/>
          </a:p>
        </p:txBody>
      </p:sp>
      <p:sp>
        <p:nvSpPr>
          <p:cNvPr id="4" name="AutoShape 12"/>
          <p:cNvSpPr>
            <a:spLocks noGrp="1" noChangeArrowheads="1"/>
          </p:cNvSpPr>
          <p:nvPr>
            <p:ph type="title"/>
          </p:nvPr>
        </p:nvSpPr>
        <p:spPr bwMode="auto">
          <a:xfrm>
            <a:off x="2143108" y="142852"/>
            <a:ext cx="3114668" cy="1131910"/>
          </a:xfrm>
          <a:prstGeom prst="cube">
            <a:avLst>
              <a:gd name="adj" fmla="val 25000"/>
            </a:avLst>
          </a:prstGeom>
          <a:ln>
            <a:headEnd/>
            <a:tailEnd/>
          </a:ln>
        </p:spPr>
        <p:style>
          <a:lnRef idx="1">
            <a:schemeClr val="dk1"/>
          </a:lnRef>
          <a:fillRef idx="2">
            <a:schemeClr val="dk1"/>
          </a:fillRef>
          <a:effectRef idx="1">
            <a:schemeClr val="dk1"/>
          </a:effectRef>
          <a:fontRef idx="minor">
            <a:schemeClr val="dk1"/>
          </a:fontRef>
        </p:style>
        <p:txBody>
          <a:bodyPr wrap="none" lIns="91418" tIns="45710" rIns="91418" bIns="45710" anchor="ctr">
            <a:normAutofit/>
          </a:bodyPr>
          <a:lstStyle/>
          <a:p>
            <a:pPr algn="ctr"/>
            <a:r>
              <a:rPr lang="fa-IR" sz="2800" dirty="0" smtClean="0">
                <a:effectLst>
                  <a:glow rad="101600">
                    <a:schemeClr val="accent4">
                      <a:satMod val="175000"/>
                      <a:alpha val="40000"/>
                    </a:schemeClr>
                  </a:glow>
                </a:effectLst>
                <a:latin typeface="Comic Sans MS" pitchFamily="66" charset="0"/>
              </a:rPr>
              <a:t>نشاء مرزنجوش</a:t>
            </a:r>
            <a:endParaRPr lang="en-US" sz="2800" b="1" dirty="0" err="1" smtClean="0">
              <a:effectLst>
                <a:glow rad="101600">
                  <a:schemeClr val="accent4">
                    <a:satMod val="175000"/>
                    <a:alpha val="40000"/>
                  </a:schemeClr>
                </a:glow>
              </a:effectLst>
              <a:latin typeface="Comic Sans MS" pitchFamily="66" charset="0"/>
            </a:endParaRPr>
          </a:p>
        </p:txBody>
      </p:sp>
      <p:pic>
        <p:nvPicPr>
          <p:cNvPr id="5122" name="Picture 2" descr="D:\گوشی رسول\۲۰۲۰۱۲۰۵_۲۲۰۶۳۴.png"/>
          <p:cNvPicPr>
            <a:picLocks noChangeAspect="1" noChangeArrowheads="1"/>
          </p:cNvPicPr>
          <p:nvPr/>
        </p:nvPicPr>
        <p:blipFill>
          <a:blip r:embed="rId2"/>
          <a:srcRect/>
          <a:stretch>
            <a:fillRect/>
          </a:stretch>
        </p:blipFill>
        <p:spPr bwMode="auto">
          <a:xfrm>
            <a:off x="500034" y="2000240"/>
            <a:ext cx="3501587" cy="3409956"/>
          </a:xfrm>
          <a:prstGeom prst="rect">
            <a:avLst/>
          </a:prstGeom>
          <a:ln>
            <a:noFill/>
          </a:ln>
          <a:effectLst>
            <a:outerShdw blurRad="292100" dist="139700" dir="2700000" algn="tl" rotWithShape="0">
              <a:srgbClr val="333333">
                <a:alpha val="65000"/>
              </a:srgbClr>
            </a:outerShdw>
          </a:effectLst>
        </p:spPr>
      </p:pic>
      <p:pic>
        <p:nvPicPr>
          <p:cNvPr id="5123" name="Picture 3" descr="D:\گوشی رسول\۲۰۲۰۱۲۰۵_۲۲۱۵۳۹.png"/>
          <p:cNvPicPr>
            <a:picLocks noChangeAspect="1" noChangeArrowheads="1"/>
          </p:cNvPicPr>
          <p:nvPr/>
        </p:nvPicPr>
        <p:blipFill>
          <a:blip r:embed="rId3"/>
          <a:srcRect/>
          <a:stretch>
            <a:fillRect/>
          </a:stretch>
        </p:blipFill>
        <p:spPr bwMode="auto">
          <a:xfrm>
            <a:off x="5357818" y="3357562"/>
            <a:ext cx="3429024" cy="326330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Grp="1" noChangeArrowheads="1"/>
          </p:cNvSpPr>
          <p:nvPr>
            <p:ph type="title"/>
          </p:nvPr>
        </p:nvSpPr>
        <p:spPr bwMode="auto">
          <a:xfrm>
            <a:off x="2786050" y="0"/>
            <a:ext cx="2543164" cy="1060472"/>
          </a:xfrm>
          <a:prstGeom prst="cube">
            <a:avLst>
              <a:gd name="adj" fmla="val 25000"/>
            </a:avLst>
          </a:prstGeom>
          <a:ln>
            <a:headEnd/>
            <a:tailEnd/>
          </a:ln>
        </p:spPr>
        <p:style>
          <a:lnRef idx="1">
            <a:schemeClr val="dk1"/>
          </a:lnRef>
          <a:fillRef idx="2">
            <a:schemeClr val="dk1"/>
          </a:fillRef>
          <a:effectRef idx="1">
            <a:schemeClr val="dk1"/>
          </a:effectRef>
          <a:fontRef idx="minor">
            <a:schemeClr val="dk1"/>
          </a:fontRef>
        </p:style>
        <p:txBody>
          <a:bodyPr wrap="none" lIns="91418" tIns="45710" rIns="91418" bIns="45710" anchor="ctr">
            <a:normAutofit/>
          </a:bodyPr>
          <a:lstStyle/>
          <a:p>
            <a:pPr algn="ctr"/>
            <a:r>
              <a:rPr lang="fa-IR" sz="2800" dirty="0" smtClean="0">
                <a:effectLst>
                  <a:glow rad="101600">
                    <a:schemeClr val="accent4">
                      <a:satMod val="175000"/>
                      <a:alpha val="40000"/>
                    </a:schemeClr>
                  </a:glow>
                </a:effectLst>
                <a:latin typeface="Comic Sans MS" pitchFamily="66" charset="0"/>
              </a:rPr>
              <a:t>مزرعه مرزنجوش</a:t>
            </a:r>
            <a:endParaRPr lang="en-US" sz="2800" b="1" dirty="0" err="1" smtClean="0">
              <a:effectLst>
                <a:glow rad="101600">
                  <a:schemeClr val="accent4">
                    <a:satMod val="175000"/>
                    <a:alpha val="40000"/>
                  </a:schemeClr>
                </a:glow>
              </a:effectLst>
              <a:latin typeface="Comic Sans MS" pitchFamily="66" charset="0"/>
            </a:endParaRPr>
          </a:p>
        </p:txBody>
      </p:sp>
      <p:pic>
        <p:nvPicPr>
          <p:cNvPr id="6146" name="Picture 2" descr="D:\گوشی رسول\۲۰۲۰۱۱۰۶_۰۸۳۳۴۲.png"/>
          <p:cNvPicPr>
            <a:picLocks noChangeAspect="1" noChangeArrowheads="1"/>
          </p:cNvPicPr>
          <p:nvPr/>
        </p:nvPicPr>
        <p:blipFill>
          <a:blip r:embed="rId2"/>
          <a:srcRect/>
          <a:stretch>
            <a:fillRect/>
          </a:stretch>
        </p:blipFill>
        <p:spPr bwMode="auto">
          <a:xfrm>
            <a:off x="285720" y="1214422"/>
            <a:ext cx="3143272" cy="2671771"/>
          </a:xfrm>
          <a:prstGeom prst="rect">
            <a:avLst/>
          </a:prstGeom>
          <a:ln>
            <a:noFill/>
          </a:ln>
          <a:effectLst>
            <a:outerShdw blurRad="292100" dist="139700" dir="2700000" algn="tl" rotWithShape="0">
              <a:srgbClr val="333333">
                <a:alpha val="65000"/>
              </a:srgbClr>
            </a:outerShdw>
          </a:effectLst>
        </p:spPr>
      </p:pic>
      <p:pic>
        <p:nvPicPr>
          <p:cNvPr id="6147" name="Picture 3" descr="D:\گوشی رسول\۲۰۲۰۱۲۰۵_۲۲۰۷۰۹.png"/>
          <p:cNvPicPr>
            <a:picLocks noGrp="1" noChangeAspect="1" noChangeArrowheads="1"/>
          </p:cNvPicPr>
          <p:nvPr>
            <p:ph idx="1"/>
          </p:nvPr>
        </p:nvPicPr>
        <p:blipFill>
          <a:blip r:embed="rId3"/>
          <a:srcRect b="15784"/>
          <a:stretch>
            <a:fillRect/>
          </a:stretch>
        </p:blipFill>
        <p:spPr bwMode="auto">
          <a:xfrm>
            <a:off x="3357554" y="4316136"/>
            <a:ext cx="3214710" cy="2541864"/>
          </a:xfrm>
          <a:prstGeom prst="rect">
            <a:avLst/>
          </a:prstGeom>
          <a:ln>
            <a:noFill/>
          </a:ln>
          <a:effectLst>
            <a:outerShdw blurRad="292100" dist="139700" dir="2700000" algn="tl" rotWithShape="0">
              <a:srgbClr val="333333">
                <a:alpha val="65000"/>
              </a:srgbClr>
            </a:outerShdw>
          </a:effectLst>
        </p:spPr>
      </p:pic>
      <p:pic>
        <p:nvPicPr>
          <p:cNvPr id="6148" name="Picture 4" descr="D:\گوشی رسول\۲۰۲۰۱۱۰۶_۰۸۳۴۱۲.png"/>
          <p:cNvPicPr>
            <a:picLocks noChangeAspect="1" noChangeArrowheads="1"/>
          </p:cNvPicPr>
          <p:nvPr/>
        </p:nvPicPr>
        <p:blipFill>
          <a:blip r:embed="rId4"/>
          <a:srcRect/>
          <a:stretch>
            <a:fillRect/>
          </a:stretch>
        </p:blipFill>
        <p:spPr bwMode="auto">
          <a:xfrm>
            <a:off x="5572132" y="1214422"/>
            <a:ext cx="2928958" cy="287471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457200" y="1481328"/>
            <a:ext cx="8229600" cy="2410916"/>
          </a:xfrm>
          <a:prstGeom prst="rect">
            <a:avLst/>
          </a:prstGeom>
          <a:noFill/>
        </p:spPr>
        <p:txBody>
          <a:bodyPr wrap="square" rtlCol="1">
            <a:spAutoFit/>
          </a:bodyPr>
          <a:lstStyle/>
          <a:p>
            <a:pPr algn="ctr">
              <a:buNone/>
            </a:pPr>
            <a:r>
              <a:rPr lang="fa-IR" sz="4800" dirty="0" smtClean="0">
                <a:solidFill>
                  <a:schemeClr val="accent2">
                    <a:lumMod val="50000"/>
                  </a:schemeClr>
                </a:solidFill>
              </a:rPr>
              <a:t>موضوع وبینا</a:t>
            </a:r>
            <a:r>
              <a:rPr lang="fa-IR" sz="4800" dirty="0" smtClean="0">
                <a:solidFill>
                  <a:schemeClr val="tx1">
                    <a:lumMod val="95000"/>
                    <a:lumOff val="5000"/>
                  </a:schemeClr>
                </a:solidFill>
              </a:rPr>
              <a:t>ر</a:t>
            </a:r>
          </a:p>
          <a:p>
            <a:pPr algn="ctr"/>
            <a:endParaRPr lang="fa-IR" sz="4800" dirty="0" smtClean="0">
              <a:solidFill>
                <a:schemeClr val="tx1">
                  <a:lumMod val="95000"/>
                  <a:lumOff val="5000"/>
                </a:schemeClr>
              </a:solidFill>
            </a:endParaRPr>
          </a:p>
          <a:p>
            <a:pPr algn="ctr">
              <a:buNone/>
            </a:pPr>
            <a:r>
              <a:rPr lang="fa-IR" sz="4800" dirty="0" smtClean="0">
                <a:solidFill>
                  <a:schemeClr val="accent5">
                    <a:lumMod val="50000"/>
                  </a:schemeClr>
                </a:solidFill>
              </a:rPr>
              <a:t>تکثیر و پرورش گیاهان دارویی</a:t>
            </a:r>
            <a:endParaRPr lang="fa-IR" sz="4800" dirty="0">
              <a:solidFill>
                <a:schemeClr val="accent5">
                  <a:lumMod val="50000"/>
                </a:schemeClr>
              </a:solidFill>
            </a:endParaRPr>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fa-IR" dirty="0" smtClean="0"/>
              <a:t>گیاهی ایست چند ساله و علفی با برگهای پهن سبز</a:t>
            </a:r>
          </a:p>
          <a:p>
            <a:pPr>
              <a:buNone/>
            </a:pPr>
            <a:r>
              <a:rPr lang="fa-IR" dirty="0" smtClean="0">
                <a:solidFill>
                  <a:schemeClr val="accent1">
                    <a:lumMod val="50000"/>
                  </a:schemeClr>
                </a:solidFill>
              </a:rPr>
              <a:t>قسمت مورد استفاده</a:t>
            </a:r>
            <a:r>
              <a:rPr lang="fa-IR" dirty="0" smtClean="0"/>
              <a:t>: برگ و سرشاخه گلدار</a:t>
            </a:r>
          </a:p>
          <a:p>
            <a:pPr>
              <a:buNone/>
            </a:pPr>
            <a:r>
              <a:rPr lang="fa-IR" dirty="0" smtClean="0">
                <a:solidFill>
                  <a:schemeClr val="accent1">
                    <a:lumMod val="50000"/>
                  </a:schemeClr>
                </a:solidFill>
              </a:rPr>
              <a:t>نحوه تکثیر</a:t>
            </a:r>
            <a:r>
              <a:rPr lang="fa-IR" dirty="0" smtClean="0"/>
              <a:t>: بذر، تقسیم بوته</a:t>
            </a:r>
          </a:p>
          <a:p>
            <a:pPr>
              <a:buNone/>
            </a:pPr>
            <a:r>
              <a:rPr lang="fa-IR" dirty="0" smtClean="0"/>
              <a:t>مقدار بذر مورد نیاز و نشاء در هکتار:یک کیلوگرم در هکتارو تعداد 60 هزار نشاء</a:t>
            </a:r>
          </a:p>
          <a:p>
            <a:pPr>
              <a:buNone/>
            </a:pPr>
            <a:r>
              <a:rPr lang="fa-IR" dirty="0" smtClean="0">
                <a:solidFill>
                  <a:schemeClr val="accent1">
                    <a:lumMod val="50000"/>
                  </a:schemeClr>
                </a:solidFill>
              </a:rPr>
              <a:t>سیستم کشت و فواصل کشت گیاه</a:t>
            </a:r>
            <a:r>
              <a:rPr lang="fa-IR" dirty="0" smtClean="0"/>
              <a:t>: فارور و روش کاشت به صورت کاشت در خزانه و انتقال به زمین اصلی و فاصله بوته ها 30 تا 40 می باشد</a:t>
            </a:r>
          </a:p>
          <a:p>
            <a:pPr>
              <a:buNone/>
            </a:pPr>
            <a:r>
              <a:rPr lang="fa-IR" dirty="0" smtClean="0">
                <a:solidFill>
                  <a:schemeClr val="accent1">
                    <a:lumMod val="50000"/>
                  </a:schemeClr>
                </a:solidFill>
              </a:rPr>
              <a:t>زمان برداشت گیاه</a:t>
            </a:r>
            <a:r>
              <a:rPr lang="fa-IR" dirty="0" smtClean="0"/>
              <a:t>:اواخر بهار تا اوایل پاییز و قبل از زمان گلدهی گیاه</a:t>
            </a:r>
          </a:p>
          <a:p>
            <a:pPr>
              <a:buNone/>
            </a:pPr>
            <a:r>
              <a:rPr lang="fa-IR" dirty="0" smtClean="0"/>
              <a:t>عملکرد گیاه در هکتار:3الی 3/5 تن محصول خشک</a:t>
            </a:r>
            <a:endParaRPr lang="fa-IR" dirty="0"/>
          </a:p>
        </p:txBody>
      </p:sp>
      <p:sp>
        <p:nvSpPr>
          <p:cNvPr id="3" name="Title 2"/>
          <p:cNvSpPr>
            <a:spLocks noGrp="1"/>
          </p:cNvSpPr>
          <p:nvPr>
            <p:ph type="title"/>
          </p:nvPr>
        </p:nvSpPr>
        <p:spPr/>
        <p:txBody>
          <a:bodyPr/>
          <a:lstStyle/>
          <a:p>
            <a:pPr algn="ctr"/>
            <a:r>
              <a:rPr lang="fa-IR" dirty="0" smtClean="0"/>
              <a:t>بادرنجبویه</a:t>
            </a:r>
            <a:r>
              <a:rPr lang="en-US" i="1" dirty="0" smtClean="0"/>
              <a:t>Melissa </a:t>
            </a:r>
            <a:r>
              <a:rPr lang="en-US" i="1" dirty="0" err="1" smtClean="0"/>
              <a:t>ofificinalis</a:t>
            </a:r>
            <a:r>
              <a:rPr lang="en-US" i="1" dirty="0" smtClean="0"/>
              <a:t> </a:t>
            </a:r>
            <a:endParaRPr lang="fa-IR"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fa-IR" dirty="0"/>
          </a:p>
        </p:txBody>
      </p:sp>
      <p:sp>
        <p:nvSpPr>
          <p:cNvPr id="4" name="AutoShape 12"/>
          <p:cNvSpPr>
            <a:spLocks noGrp="1" noChangeArrowheads="1"/>
          </p:cNvSpPr>
          <p:nvPr>
            <p:ph type="title"/>
          </p:nvPr>
        </p:nvSpPr>
        <p:spPr bwMode="auto">
          <a:xfrm>
            <a:off x="3286116" y="142852"/>
            <a:ext cx="2614602" cy="1131910"/>
          </a:xfrm>
          <a:prstGeom prst="cube">
            <a:avLst>
              <a:gd name="adj" fmla="val 25000"/>
            </a:avLst>
          </a:prstGeom>
          <a:ln>
            <a:headEnd/>
            <a:tailEnd/>
          </a:ln>
        </p:spPr>
        <p:style>
          <a:lnRef idx="1">
            <a:schemeClr val="dk1"/>
          </a:lnRef>
          <a:fillRef idx="2">
            <a:schemeClr val="dk1"/>
          </a:fillRef>
          <a:effectRef idx="1">
            <a:schemeClr val="dk1"/>
          </a:effectRef>
          <a:fontRef idx="minor">
            <a:schemeClr val="dk1"/>
          </a:fontRef>
        </p:style>
        <p:txBody>
          <a:bodyPr wrap="none" lIns="91418" tIns="45710" rIns="91418" bIns="45710" anchor="ctr">
            <a:normAutofit/>
          </a:bodyPr>
          <a:lstStyle/>
          <a:p>
            <a:pPr algn="ctr"/>
            <a:r>
              <a:rPr lang="fa-IR" sz="2800" b="1" dirty="0" smtClean="0">
                <a:effectLst>
                  <a:glow rad="101600">
                    <a:schemeClr val="accent4">
                      <a:satMod val="175000"/>
                      <a:alpha val="40000"/>
                    </a:schemeClr>
                  </a:glow>
                </a:effectLst>
                <a:latin typeface="Comic Sans MS" pitchFamily="66" charset="0"/>
              </a:rPr>
              <a:t>نشاء بادرنجبویه</a:t>
            </a:r>
            <a:endParaRPr lang="en-US" sz="2800" b="1" dirty="0" err="1" smtClean="0">
              <a:effectLst>
                <a:glow rad="101600">
                  <a:schemeClr val="accent4">
                    <a:satMod val="175000"/>
                    <a:alpha val="40000"/>
                  </a:schemeClr>
                </a:glow>
              </a:effectLst>
              <a:latin typeface="Comic Sans MS" pitchFamily="66" charset="0"/>
            </a:endParaRPr>
          </a:p>
        </p:txBody>
      </p:sp>
      <p:pic>
        <p:nvPicPr>
          <p:cNvPr id="7170" name="Picture 2" descr="D:\گوشی رسول\۲۰۲۰۱۲۰۵_۲۲۰۶۱۹.png"/>
          <p:cNvPicPr>
            <a:picLocks noChangeAspect="1" noChangeArrowheads="1"/>
          </p:cNvPicPr>
          <p:nvPr/>
        </p:nvPicPr>
        <p:blipFill>
          <a:blip r:embed="rId2"/>
          <a:srcRect/>
          <a:stretch>
            <a:fillRect/>
          </a:stretch>
        </p:blipFill>
        <p:spPr bwMode="auto">
          <a:xfrm>
            <a:off x="500034" y="1071546"/>
            <a:ext cx="2214578" cy="2702605"/>
          </a:xfrm>
          <a:prstGeom prst="rect">
            <a:avLst/>
          </a:prstGeom>
          <a:ln>
            <a:noFill/>
          </a:ln>
          <a:effectLst>
            <a:outerShdw blurRad="292100" dist="139700" dir="2700000" algn="tl" rotWithShape="0">
              <a:srgbClr val="333333">
                <a:alpha val="65000"/>
              </a:srgbClr>
            </a:outerShdw>
          </a:effectLst>
        </p:spPr>
      </p:pic>
      <p:pic>
        <p:nvPicPr>
          <p:cNvPr id="7175" name="Picture 7" descr="D:\گوشی رسول\۲۰۲۰۱۲۰۵_۲۲۱۸۴۱.png"/>
          <p:cNvPicPr>
            <a:picLocks noChangeAspect="1" noChangeArrowheads="1"/>
          </p:cNvPicPr>
          <p:nvPr/>
        </p:nvPicPr>
        <p:blipFill>
          <a:blip r:embed="rId3"/>
          <a:srcRect/>
          <a:stretch>
            <a:fillRect/>
          </a:stretch>
        </p:blipFill>
        <p:spPr bwMode="auto">
          <a:xfrm>
            <a:off x="6429388" y="4572008"/>
            <a:ext cx="2443370" cy="2031618"/>
          </a:xfrm>
          <a:prstGeom prst="rect">
            <a:avLst/>
          </a:prstGeom>
          <a:ln>
            <a:noFill/>
          </a:ln>
          <a:effectLst>
            <a:outerShdw blurRad="292100" dist="139700" dir="2700000" algn="tl" rotWithShape="0">
              <a:srgbClr val="333333">
                <a:alpha val="65000"/>
              </a:srgbClr>
            </a:outerShdw>
          </a:effectLst>
        </p:spPr>
      </p:pic>
      <p:pic>
        <p:nvPicPr>
          <p:cNvPr id="7176" name="Picture 8" descr="D:\گوشی رسول\۲۰۲۰۱۲۰۵_۲۲۱۷۰۰.png"/>
          <p:cNvPicPr>
            <a:picLocks noChangeAspect="1" noChangeArrowheads="1"/>
          </p:cNvPicPr>
          <p:nvPr/>
        </p:nvPicPr>
        <p:blipFill>
          <a:blip r:embed="rId4"/>
          <a:srcRect/>
          <a:stretch>
            <a:fillRect/>
          </a:stretch>
        </p:blipFill>
        <p:spPr bwMode="auto">
          <a:xfrm>
            <a:off x="3143240" y="3214686"/>
            <a:ext cx="2928958" cy="21153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Grp="1" noChangeArrowheads="1"/>
          </p:cNvSpPr>
          <p:nvPr>
            <p:ph type="title"/>
          </p:nvPr>
        </p:nvSpPr>
        <p:spPr bwMode="auto">
          <a:xfrm>
            <a:off x="3643306" y="214290"/>
            <a:ext cx="2471726" cy="1060472"/>
          </a:xfrm>
          <a:prstGeom prst="cube">
            <a:avLst>
              <a:gd name="adj" fmla="val 25000"/>
            </a:avLst>
          </a:prstGeom>
          <a:ln>
            <a:headEnd/>
            <a:tailEnd/>
          </a:ln>
        </p:spPr>
        <p:style>
          <a:lnRef idx="1">
            <a:schemeClr val="dk1"/>
          </a:lnRef>
          <a:fillRef idx="2">
            <a:schemeClr val="dk1"/>
          </a:fillRef>
          <a:effectRef idx="1">
            <a:schemeClr val="dk1"/>
          </a:effectRef>
          <a:fontRef idx="minor">
            <a:schemeClr val="dk1"/>
          </a:fontRef>
        </p:style>
        <p:txBody>
          <a:bodyPr wrap="none" lIns="91418" tIns="45710" rIns="91418" bIns="45710" anchor="ctr">
            <a:normAutofit/>
          </a:bodyPr>
          <a:lstStyle/>
          <a:p>
            <a:pPr algn="ctr"/>
            <a:r>
              <a:rPr lang="fa-IR" sz="2800" dirty="0" smtClean="0">
                <a:effectLst>
                  <a:glow rad="101600">
                    <a:schemeClr val="accent4">
                      <a:satMod val="175000"/>
                      <a:alpha val="40000"/>
                    </a:schemeClr>
                  </a:glow>
                </a:effectLst>
                <a:latin typeface="Comic Sans MS" pitchFamily="66" charset="0"/>
              </a:rPr>
              <a:t>مزرعه </a:t>
            </a:r>
            <a:r>
              <a:rPr lang="fa-IR" sz="2800" b="1" dirty="0" smtClean="0">
                <a:effectLst>
                  <a:glow rad="101600">
                    <a:schemeClr val="accent4">
                      <a:satMod val="175000"/>
                      <a:alpha val="40000"/>
                    </a:schemeClr>
                  </a:glow>
                </a:effectLst>
                <a:latin typeface="Comic Sans MS" pitchFamily="66" charset="0"/>
              </a:rPr>
              <a:t>بادرنجبویه</a:t>
            </a:r>
            <a:endParaRPr lang="en-US" sz="2800" b="1" dirty="0" err="1" smtClean="0">
              <a:effectLst>
                <a:glow rad="101600">
                  <a:schemeClr val="accent4">
                    <a:satMod val="175000"/>
                    <a:alpha val="40000"/>
                  </a:schemeClr>
                </a:glow>
              </a:effectLst>
              <a:latin typeface="Comic Sans MS" pitchFamily="66" charset="0"/>
            </a:endParaRPr>
          </a:p>
        </p:txBody>
      </p:sp>
      <p:pic>
        <p:nvPicPr>
          <p:cNvPr id="8194" name="Picture 2" descr="D:\گوشی رسول\۲۰۲۰۱۲۰۵_۲۲۲۰۱۳.png"/>
          <p:cNvPicPr>
            <a:picLocks noChangeAspect="1" noChangeArrowheads="1"/>
          </p:cNvPicPr>
          <p:nvPr/>
        </p:nvPicPr>
        <p:blipFill>
          <a:blip r:embed="rId2"/>
          <a:srcRect/>
          <a:stretch>
            <a:fillRect/>
          </a:stretch>
        </p:blipFill>
        <p:spPr bwMode="auto">
          <a:xfrm>
            <a:off x="571472" y="1643050"/>
            <a:ext cx="3000396" cy="2828151"/>
          </a:xfrm>
          <a:prstGeom prst="rect">
            <a:avLst/>
          </a:prstGeom>
          <a:ln>
            <a:noFill/>
          </a:ln>
          <a:effectLst>
            <a:outerShdw blurRad="292100" dist="139700" dir="2700000" algn="tl" rotWithShape="0">
              <a:srgbClr val="333333">
                <a:alpha val="65000"/>
              </a:srgbClr>
            </a:outerShdw>
          </a:effectLst>
        </p:spPr>
      </p:pic>
      <p:pic>
        <p:nvPicPr>
          <p:cNvPr id="8195" name="Picture 3" descr="D:\گوشی رسول\۲۰۲۰۱۱۱۱_۰۹۵۹۰۴.png"/>
          <p:cNvPicPr>
            <a:picLocks noGrp="1" noChangeAspect="1" noChangeArrowheads="1"/>
          </p:cNvPicPr>
          <p:nvPr>
            <p:ph idx="1"/>
          </p:nvPr>
        </p:nvPicPr>
        <p:blipFill>
          <a:blip r:embed="rId3"/>
          <a:srcRect/>
          <a:stretch>
            <a:fillRect/>
          </a:stretch>
        </p:blipFill>
        <p:spPr bwMode="auto">
          <a:xfrm>
            <a:off x="4286248" y="3286124"/>
            <a:ext cx="4104637" cy="31392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fa-IR" dirty="0" smtClean="0"/>
              <a:t>درختچه ای ایست پایا، خزان کننده به ارتفاع 2تا 1/5 سانتی متر</a:t>
            </a:r>
          </a:p>
          <a:p>
            <a:r>
              <a:rPr lang="fa-IR" dirty="0" smtClean="0">
                <a:solidFill>
                  <a:schemeClr val="accent1">
                    <a:lumMod val="50000"/>
                  </a:schemeClr>
                </a:solidFill>
              </a:rPr>
              <a:t>اندام مورد استفاده</a:t>
            </a:r>
            <a:r>
              <a:rPr lang="fa-IR" dirty="0" smtClean="0"/>
              <a:t>:برگ</a:t>
            </a:r>
          </a:p>
          <a:p>
            <a:r>
              <a:rPr lang="fa-IR" dirty="0" smtClean="0">
                <a:solidFill>
                  <a:schemeClr val="accent1">
                    <a:lumMod val="50000"/>
                  </a:schemeClr>
                </a:solidFill>
              </a:rPr>
              <a:t>نحوه تکثیر گیا</a:t>
            </a:r>
            <a:r>
              <a:rPr lang="fa-IR" dirty="0" smtClean="0"/>
              <a:t>ه:قلمه نیمه خشبی</a:t>
            </a:r>
          </a:p>
          <a:p>
            <a:r>
              <a:rPr lang="fa-IR" dirty="0" smtClean="0">
                <a:solidFill>
                  <a:schemeClr val="accent1">
                    <a:lumMod val="50000"/>
                  </a:schemeClr>
                </a:solidFill>
              </a:rPr>
              <a:t>مقدار قلمه مورد نیا</a:t>
            </a:r>
            <a:r>
              <a:rPr lang="fa-IR" dirty="0" smtClean="0"/>
              <a:t>ز:50 الی 60 هزار تا قلمه ریشه دار </a:t>
            </a:r>
          </a:p>
          <a:p>
            <a:r>
              <a:rPr lang="fa-IR" dirty="0" smtClean="0">
                <a:solidFill>
                  <a:schemeClr val="accent1">
                    <a:lumMod val="50000"/>
                  </a:schemeClr>
                </a:solidFill>
              </a:rPr>
              <a:t>سیستم کشت و فواصل کاشت گیاه</a:t>
            </a:r>
            <a:r>
              <a:rPr lang="fa-IR" dirty="0" smtClean="0"/>
              <a:t>:فاروو و قلمه ریشه دار و فاصله ردیف ها بین 80 سانتی متر و فاصله کشت 35 تا 40 سانتی متر می باشد</a:t>
            </a:r>
          </a:p>
          <a:p>
            <a:r>
              <a:rPr lang="fa-IR" dirty="0" smtClean="0">
                <a:solidFill>
                  <a:schemeClr val="accent1">
                    <a:lumMod val="50000"/>
                  </a:schemeClr>
                </a:solidFill>
              </a:rPr>
              <a:t>زمان برداشت گیاه</a:t>
            </a:r>
            <a:r>
              <a:rPr lang="fa-IR" dirty="0" smtClean="0"/>
              <a:t>: اوایل بهار تا اواخر پاییز</a:t>
            </a:r>
          </a:p>
          <a:p>
            <a:r>
              <a:rPr lang="fa-IR" dirty="0" smtClean="0">
                <a:solidFill>
                  <a:schemeClr val="accent1">
                    <a:lumMod val="50000"/>
                  </a:schemeClr>
                </a:solidFill>
              </a:rPr>
              <a:t>عملکرد گیاه در هکتا</a:t>
            </a:r>
            <a:r>
              <a:rPr lang="fa-IR" dirty="0" smtClean="0"/>
              <a:t>ر:3/5 تن در هکتار</a:t>
            </a:r>
            <a:endParaRPr lang="fa-IR" dirty="0"/>
          </a:p>
        </p:txBody>
      </p:sp>
      <p:sp>
        <p:nvSpPr>
          <p:cNvPr id="3" name="Title 2"/>
          <p:cNvSpPr>
            <a:spLocks noGrp="1"/>
          </p:cNvSpPr>
          <p:nvPr>
            <p:ph type="title"/>
          </p:nvPr>
        </p:nvSpPr>
        <p:spPr/>
        <p:txBody>
          <a:bodyPr/>
          <a:lstStyle/>
          <a:p>
            <a:pPr algn="ctr"/>
            <a:r>
              <a:rPr lang="fa-IR" dirty="0" smtClean="0"/>
              <a:t>به لیمو </a:t>
            </a:r>
            <a:r>
              <a:rPr lang="en-US" i="1" dirty="0" err="1" smtClean="0"/>
              <a:t>Lippia</a:t>
            </a:r>
            <a:r>
              <a:rPr lang="en-US" i="1" dirty="0" smtClean="0"/>
              <a:t> </a:t>
            </a:r>
            <a:r>
              <a:rPr lang="en-US" i="1" dirty="0" err="1" smtClean="0"/>
              <a:t>citriodora</a:t>
            </a:r>
            <a:endParaRPr lang="fa-IR" i="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2"/>
          <p:cNvSpPr>
            <a:spLocks noGrp="1" noChangeArrowheads="1"/>
          </p:cNvSpPr>
          <p:nvPr>
            <p:ph type="title"/>
          </p:nvPr>
        </p:nvSpPr>
        <p:spPr bwMode="auto">
          <a:xfrm>
            <a:off x="3571868" y="0"/>
            <a:ext cx="2614602" cy="1203348"/>
          </a:xfrm>
          <a:prstGeom prst="cube">
            <a:avLst>
              <a:gd name="adj" fmla="val 25000"/>
            </a:avLst>
          </a:prstGeom>
          <a:ln>
            <a:headEnd/>
            <a:tailEnd/>
          </a:ln>
        </p:spPr>
        <p:style>
          <a:lnRef idx="1">
            <a:schemeClr val="dk1"/>
          </a:lnRef>
          <a:fillRef idx="2">
            <a:schemeClr val="dk1"/>
          </a:fillRef>
          <a:effectRef idx="1">
            <a:schemeClr val="dk1"/>
          </a:effectRef>
          <a:fontRef idx="minor">
            <a:schemeClr val="dk1"/>
          </a:fontRef>
        </p:style>
        <p:txBody>
          <a:bodyPr wrap="none" lIns="91418" tIns="45710" rIns="91418" bIns="45710" anchor="ctr">
            <a:normAutofit/>
          </a:bodyPr>
          <a:lstStyle/>
          <a:p>
            <a:pPr algn="ctr"/>
            <a:r>
              <a:rPr lang="fa-IR" sz="2800" dirty="0" smtClean="0">
                <a:effectLst>
                  <a:glow rad="101600">
                    <a:schemeClr val="accent4">
                      <a:satMod val="175000"/>
                      <a:alpha val="40000"/>
                    </a:schemeClr>
                  </a:glow>
                </a:effectLst>
                <a:latin typeface="Comic Sans MS" pitchFamily="66" charset="0"/>
              </a:rPr>
              <a:t>قلمستان </a:t>
            </a:r>
            <a:r>
              <a:rPr lang="fa-IR" sz="2800" b="1" dirty="0" smtClean="0">
                <a:effectLst>
                  <a:glow rad="101600">
                    <a:schemeClr val="accent4">
                      <a:satMod val="175000"/>
                      <a:alpha val="40000"/>
                    </a:schemeClr>
                  </a:glow>
                </a:effectLst>
                <a:latin typeface="Comic Sans MS" pitchFamily="66" charset="0"/>
              </a:rPr>
              <a:t>به لیمو</a:t>
            </a:r>
            <a:endParaRPr lang="en-US" sz="2800" b="1" dirty="0" err="1" smtClean="0">
              <a:effectLst>
                <a:glow rad="101600">
                  <a:schemeClr val="accent4">
                    <a:satMod val="175000"/>
                    <a:alpha val="40000"/>
                  </a:schemeClr>
                </a:glow>
              </a:effectLst>
              <a:latin typeface="Comic Sans MS" pitchFamily="66" charset="0"/>
            </a:endParaRPr>
          </a:p>
        </p:txBody>
      </p:sp>
      <p:pic>
        <p:nvPicPr>
          <p:cNvPr id="3075" name="Picture 3" descr="D:\گوشی رسول\۲۰۲۰۱۱۱۱_۱۳۵۰۱۳.png"/>
          <p:cNvPicPr>
            <a:picLocks noGrp="1" noChangeAspect="1" noChangeArrowheads="1"/>
          </p:cNvPicPr>
          <p:nvPr>
            <p:ph idx="1"/>
          </p:nvPr>
        </p:nvPicPr>
        <p:blipFill>
          <a:blip r:embed="rId2"/>
          <a:srcRect/>
          <a:stretch>
            <a:fillRect/>
          </a:stretch>
        </p:blipFill>
        <p:spPr bwMode="auto">
          <a:xfrm>
            <a:off x="285720" y="1357298"/>
            <a:ext cx="3148124" cy="3078166"/>
          </a:xfrm>
          <a:prstGeom prst="rect">
            <a:avLst/>
          </a:prstGeom>
          <a:ln>
            <a:noFill/>
          </a:ln>
          <a:effectLst>
            <a:outerShdw blurRad="292100" dist="139700" dir="2700000" algn="tl" rotWithShape="0">
              <a:srgbClr val="333333">
                <a:alpha val="65000"/>
              </a:srgbClr>
            </a:outerShdw>
          </a:effectLst>
        </p:spPr>
      </p:pic>
      <p:pic>
        <p:nvPicPr>
          <p:cNvPr id="3076" name="Picture 4" descr="D:\گوشی رسول\۲۰۲۰۱۱۱۱_۱۳۵۰۵۰.png"/>
          <p:cNvPicPr>
            <a:picLocks noChangeAspect="1" noChangeArrowheads="1"/>
          </p:cNvPicPr>
          <p:nvPr/>
        </p:nvPicPr>
        <p:blipFill>
          <a:blip r:embed="rId3"/>
          <a:srcRect/>
          <a:stretch>
            <a:fillRect/>
          </a:stretch>
        </p:blipFill>
        <p:spPr bwMode="auto">
          <a:xfrm>
            <a:off x="5214942" y="1500174"/>
            <a:ext cx="3633795" cy="2674689"/>
          </a:xfrm>
          <a:prstGeom prst="rect">
            <a:avLst/>
          </a:prstGeom>
          <a:ln>
            <a:noFill/>
          </a:ln>
          <a:effectLst>
            <a:outerShdw blurRad="292100" dist="139700" dir="2700000" algn="tl" rotWithShape="0">
              <a:srgbClr val="333333">
                <a:alpha val="65000"/>
              </a:srgbClr>
            </a:outerShdw>
          </a:effectLst>
        </p:spPr>
      </p:pic>
      <p:pic>
        <p:nvPicPr>
          <p:cNvPr id="3077" name="Picture 5" descr="D:\گوشی رسول\۲۰۲۰۱۲۰۵_۲۲۰۶۵۲.png"/>
          <p:cNvPicPr>
            <a:picLocks noChangeAspect="1" noChangeArrowheads="1"/>
          </p:cNvPicPr>
          <p:nvPr/>
        </p:nvPicPr>
        <p:blipFill>
          <a:blip r:embed="rId4"/>
          <a:srcRect/>
          <a:stretch>
            <a:fillRect/>
          </a:stretch>
        </p:blipFill>
        <p:spPr bwMode="auto">
          <a:xfrm>
            <a:off x="3714744" y="4431754"/>
            <a:ext cx="2500330" cy="214051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Grp="1" noChangeArrowheads="1"/>
          </p:cNvSpPr>
          <p:nvPr>
            <p:ph type="title"/>
          </p:nvPr>
        </p:nvSpPr>
        <p:spPr bwMode="auto">
          <a:xfrm>
            <a:off x="3357554" y="2571744"/>
            <a:ext cx="2471726" cy="1203348"/>
          </a:xfrm>
          <a:prstGeom prst="cube">
            <a:avLst>
              <a:gd name="adj" fmla="val 25000"/>
            </a:avLst>
          </a:prstGeom>
          <a:ln>
            <a:headEnd/>
            <a:tailEnd/>
          </a:ln>
        </p:spPr>
        <p:style>
          <a:lnRef idx="1">
            <a:schemeClr val="dk1"/>
          </a:lnRef>
          <a:fillRef idx="2">
            <a:schemeClr val="dk1"/>
          </a:fillRef>
          <a:effectRef idx="1">
            <a:schemeClr val="dk1"/>
          </a:effectRef>
          <a:fontRef idx="minor">
            <a:schemeClr val="dk1"/>
          </a:fontRef>
        </p:style>
        <p:txBody>
          <a:bodyPr wrap="none" lIns="91418" tIns="45710" rIns="91418" bIns="45710" anchor="ctr">
            <a:normAutofit/>
          </a:bodyPr>
          <a:lstStyle/>
          <a:p>
            <a:pPr algn="ctr"/>
            <a:r>
              <a:rPr lang="fa-IR" sz="2800" dirty="0" smtClean="0">
                <a:effectLst>
                  <a:glow rad="101600">
                    <a:schemeClr val="accent4">
                      <a:satMod val="175000"/>
                      <a:alpha val="40000"/>
                    </a:schemeClr>
                  </a:glow>
                </a:effectLst>
                <a:latin typeface="Comic Sans MS" pitchFamily="66" charset="0"/>
              </a:rPr>
              <a:t>مزرعه </a:t>
            </a:r>
            <a:r>
              <a:rPr lang="fa-IR" sz="2800" b="1" dirty="0" smtClean="0">
                <a:effectLst>
                  <a:glow rad="101600">
                    <a:schemeClr val="accent4">
                      <a:satMod val="175000"/>
                      <a:alpha val="40000"/>
                    </a:schemeClr>
                  </a:glow>
                </a:effectLst>
                <a:latin typeface="Comic Sans MS" pitchFamily="66" charset="0"/>
              </a:rPr>
              <a:t>به لیمو</a:t>
            </a:r>
            <a:endParaRPr lang="en-US" sz="2800" b="1" dirty="0" err="1" smtClean="0">
              <a:effectLst>
                <a:glow rad="101600">
                  <a:schemeClr val="accent4">
                    <a:satMod val="175000"/>
                    <a:alpha val="40000"/>
                  </a:schemeClr>
                </a:glow>
              </a:effectLst>
              <a:latin typeface="Comic Sans MS" pitchFamily="66" charset="0"/>
            </a:endParaRPr>
          </a:p>
        </p:txBody>
      </p:sp>
      <p:pic>
        <p:nvPicPr>
          <p:cNvPr id="9218" name="Picture 2" descr="D:\گوشی رسول\۲۰۲۰۱۲۰۵_۲۲۱۷۲۱.png"/>
          <p:cNvPicPr>
            <a:picLocks noChangeAspect="1" noChangeArrowheads="1"/>
          </p:cNvPicPr>
          <p:nvPr/>
        </p:nvPicPr>
        <p:blipFill>
          <a:blip r:embed="rId2"/>
          <a:srcRect/>
          <a:stretch>
            <a:fillRect/>
          </a:stretch>
        </p:blipFill>
        <p:spPr bwMode="auto">
          <a:xfrm>
            <a:off x="0" y="214290"/>
            <a:ext cx="2928926" cy="2709618"/>
          </a:xfrm>
          <a:prstGeom prst="rect">
            <a:avLst/>
          </a:prstGeom>
          <a:ln>
            <a:noFill/>
          </a:ln>
          <a:effectLst>
            <a:outerShdw blurRad="292100" dist="139700" dir="2700000" algn="tl" rotWithShape="0">
              <a:srgbClr val="333333">
                <a:alpha val="65000"/>
              </a:srgbClr>
            </a:outerShdw>
          </a:effectLst>
        </p:spPr>
      </p:pic>
      <p:pic>
        <p:nvPicPr>
          <p:cNvPr id="9219" name="Picture 3" descr="C:\Users\Roghayeh\Desktop\شرکت پارس اکسیر\گیاهان\عکس به لیمو\IMG_20161228_211439.jpg"/>
          <p:cNvPicPr>
            <a:picLocks noGrp="1" noChangeAspect="1" noChangeArrowheads="1"/>
          </p:cNvPicPr>
          <p:nvPr>
            <p:ph idx="1"/>
          </p:nvPr>
        </p:nvPicPr>
        <p:blipFill>
          <a:blip r:embed="rId3"/>
          <a:srcRect/>
          <a:stretch>
            <a:fillRect/>
          </a:stretch>
        </p:blipFill>
        <p:spPr bwMode="auto">
          <a:xfrm>
            <a:off x="6143636" y="4064197"/>
            <a:ext cx="3000364" cy="2793803"/>
          </a:xfrm>
          <a:prstGeom prst="rect">
            <a:avLst/>
          </a:prstGeom>
          <a:ln>
            <a:noFill/>
          </a:ln>
          <a:effectLst>
            <a:outerShdw blurRad="292100" dist="139700" dir="2700000" algn="tl" rotWithShape="0">
              <a:srgbClr val="333333">
                <a:alpha val="65000"/>
              </a:srgbClr>
            </a:outerShdw>
          </a:effectLst>
        </p:spPr>
      </p:pic>
      <p:pic>
        <p:nvPicPr>
          <p:cNvPr id="9221" name="Picture 5" descr="C:\Users\Roghayeh\Desktop\شرکت پارس اکسیر\گیاهان\عکس به لیمو\IMG_20160709_083736.jpg"/>
          <p:cNvPicPr>
            <a:picLocks noChangeAspect="1" noChangeArrowheads="1"/>
          </p:cNvPicPr>
          <p:nvPr/>
        </p:nvPicPr>
        <p:blipFill>
          <a:blip r:embed="rId4" cstate="print"/>
          <a:srcRect/>
          <a:stretch>
            <a:fillRect/>
          </a:stretch>
        </p:blipFill>
        <p:spPr bwMode="auto">
          <a:xfrm>
            <a:off x="6215074" y="357166"/>
            <a:ext cx="2928926" cy="3429024"/>
          </a:xfrm>
          <a:prstGeom prst="rect">
            <a:avLst/>
          </a:prstGeom>
          <a:ln>
            <a:noFill/>
          </a:ln>
          <a:effectLst>
            <a:outerShdw blurRad="292100" dist="139700" dir="2700000" algn="tl" rotWithShape="0">
              <a:srgbClr val="333333">
                <a:alpha val="65000"/>
              </a:srgbClr>
            </a:outerShdw>
          </a:effectLst>
        </p:spPr>
      </p:pic>
      <p:pic>
        <p:nvPicPr>
          <p:cNvPr id="9222" name="Picture 6" descr="C:\Users\Roghayeh\Desktop\شرکت پارس اکسیر\گیاهان\عکس به لیمو\IMG_20160709_085219.jpg"/>
          <p:cNvPicPr>
            <a:picLocks noChangeAspect="1" noChangeArrowheads="1"/>
          </p:cNvPicPr>
          <p:nvPr/>
        </p:nvPicPr>
        <p:blipFill>
          <a:blip r:embed="rId5" cstate="print"/>
          <a:srcRect t="38298"/>
          <a:stretch>
            <a:fillRect/>
          </a:stretch>
        </p:blipFill>
        <p:spPr bwMode="auto">
          <a:xfrm>
            <a:off x="1" y="3714752"/>
            <a:ext cx="3000364" cy="314324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fa-IR" dirty="0" smtClean="0"/>
              <a:t>گیاهی ایست علفی و چند ساله است که ارتفاع آن به 40 تا 80 سانتی متر می رسد</a:t>
            </a:r>
          </a:p>
          <a:p>
            <a:r>
              <a:rPr lang="fa-IR" dirty="0" smtClean="0">
                <a:solidFill>
                  <a:schemeClr val="accent1">
                    <a:lumMod val="50000"/>
                  </a:schemeClr>
                </a:solidFill>
              </a:rPr>
              <a:t>اندام مورد استفاده</a:t>
            </a:r>
            <a:r>
              <a:rPr lang="fa-IR" dirty="0" smtClean="0"/>
              <a:t>: برگ و سرشاخه گلدار </a:t>
            </a:r>
          </a:p>
          <a:p>
            <a:r>
              <a:rPr lang="fa-IR" dirty="0" smtClean="0">
                <a:solidFill>
                  <a:schemeClr val="accent1">
                    <a:lumMod val="50000"/>
                  </a:schemeClr>
                </a:solidFill>
              </a:rPr>
              <a:t>تکثیر</a:t>
            </a:r>
            <a:r>
              <a:rPr lang="fa-IR" dirty="0" smtClean="0"/>
              <a:t>:بذر</a:t>
            </a:r>
          </a:p>
          <a:p>
            <a:r>
              <a:rPr lang="fa-IR" dirty="0" smtClean="0">
                <a:solidFill>
                  <a:schemeClr val="accent1">
                    <a:lumMod val="50000"/>
                  </a:schemeClr>
                </a:solidFill>
              </a:rPr>
              <a:t>مقدار بذر مورد نیاز در هکتار</a:t>
            </a:r>
            <a:r>
              <a:rPr lang="fa-IR" dirty="0" smtClean="0">
                <a:solidFill>
                  <a:schemeClr val="tx1">
                    <a:lumMod val="95000"/>
                    <a:lumOff val="5000"/>
                  </a:schemeClr>
                </a:solidFill>
              </a:rPr>
              <a:t>:ا</a:t>
            </a:r>
            <a:r>
              <a:rPr lang="fa-IR" dirty="0" smtClean="0">
                <a:solidFill>
                  <a:schemeClr val="accent1">
                    <a:lumMod val="50000"/>
                  </a:schemeClr>
                </a:solidFill>
              </a:rPr>
              <a:t> </a:t>
            </a:r>
            <a:r>
              <a:rPr lang="fa-IR" dirty="0" smtClean="0"/>
              <a:t>تا 1/5کیلو گرم</a:t>
            </a:r>
          </a:p>
          <a:p>
            <a:r>
              <a:rPr lang="fa-IR" dirty="0" smtClean="0">
                <a:solidFill>
                  <a:schemeClr val="accent1">
                    <a:lumMod val="50000"/>
                  </a:schemeClr>
                </a:solidFill>
              </a:rPr>
              <a:t>سیستم وفواصل کشت</a:t>
            </a:r>
            <a:r>
              <a:rPr lang="fa-IR" dirty="0" smtClean="0"/>
              <a:t>:این گیاه در ردیف هایی درفاصله80سانتی متروفاصله بوته 30سانتی مترازیکدیگرکشت می نمایند</a:t>
            </a:r>
          </a:p>
          <a:p>
            <a:endParaRPr lang="fa-IR" dirty="0" smtClean="0"/>
          </a:p>
          <a:p>
            <a:r>
              <a:rPr lang="fa-IR" dirty="0" smtClean="0">
                <a:solidFill>
                  <a:schemeClr val="accent1">
                    <a:lumMod val="50000"/>
                  </a:schemeClr>
                </a:solidFill>
              </a:rPr>
              <a:t>عملکرد</a:t>
            </a:r>
            <a:r>
              <a:rPr lang="fa-IR" dirty="0" smtClean="0"/>
              <a:t>:میزان عملکرد خشک این گیاه 2/5تا3تن درهکتار</a:t>
            </a:r>
          </a:p>
        </p:txBody>
      </p:sp>
      <p:sp>
        <p:nvSpPr>
          <p:cNvPr id="3" name="Title 2"/>
          <p:cNvSpPr>
            <a:spLocks noGrp="1"/>
          </p:cNvSpPr>
          <p:nvPr>
            <p:ph type="title"/>
          </p:nvPr>
        </p:nvSpPr>
        <p:spPr/>
        <p:txBody>
          <a:bodyPr/>
          <a:lstStyle/>
          <a:p>
            <a:pPr algn="ctr"/>
            <a:r>
              <a:rPr lang="fa-IR" dirty="0" smtClean="0"/>
              <a:t>مریم گلی </a:t>
            </a:r>
            <a:r>
              <a:rPr lang="en-US" i="1" dirty="0" smtClean="0"/>
              <a:t>Salvia </a:t>
            </a:r>
            <a:r>
              <a:rPr lang="en-US" i="1" dirty="0" err="1" smtClean="0"/>
              <a:t>officinalis</a:t>
            </a:r>
            <a:endParaRPr lang="fa-IR"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Grp="1" noChangeArrowheads="1"/>
          </p:cNvSpPr>
          <p:nvPr>
            <p:ph type="title"/>
          </p:nvPr>
        </p:nvSpPr>
        <p:spPr bwMode="auto">
          <a:xfrm>
            <a:off x="3071802" y="214290"/>
            <a:ext cx="2757478" cy="1131910"/>
          </a:xfrm>
          <a:prstGeom prst="cube">
            <a:avLst>
              <a:gd name="adj" fmla="val 25000"/>
            </a:avLst>
          </a:prstGeom>
          <a:ln>
            <a:headEnd/>
            <a:tailEnd/>
          </a:ln>
        </p:spPr>
        <p:style>
          <a:lnRef idx="1">
            <a:schemeClr val="dk1"/>
          </a:lnRef>
          <a:fillRef idx="2">
            <a:schemeClr val="dk1"/>
          </a:fillRef>
          <a:effectRef idx="1">
            <a:schemeClr val="dk1"/>
          </a:effectRef>
          <a:fontRef idx="minor">
            <a:schemeClr val="dk1"/>
          </a:fontRef>
        </p:style>
        <p:txBody>
          <a:bodyPr wrap="none" lIns="91418" tIns="45710" rIns="91418" bIns="45710" anchor="ctr">
            <a:normAutofit/>
          </a:bodyPr>
          <a:lstStyle/>
          <a:p>
            <a:pPr algn="ctr"/>
            <a:r>
              <a:rPr lang="fa-IR" sz="2800" dirty="0" smtClean="0">
                <a:effectLst>
                  <a:glow rad="101600">
                    <a:schemeClr val="accent4">
                      <a:satMod val="175000"/>
                      <a:alpha val="40000"/>
                    </a:schemeClr>
                  </a:glow>
                </a:effectLst>
                <a:latin typeface="Comic Sans MS" pitchFamily="66" charset="0"/>
              </a:rPr>
              <a:t>نشاء مریم گلی</a:t>
            </a:r>
            <a:endParaRPr lang="en-US" sz="2800" b="1" dirty="0" err="1" smtClean="0">
              <a:effectLst>
                <a:glow rad="101600">
                  <a:schemeClr val="accent4">
                    <a:satMod val="175000"/>
                    <a:alpha val="40000"/>
                  </a:schemeClr>
                </a:glow>
              </a:effectLst>
              <a:latin typeface="Comic Sans MS" pitchFamily="66" charset="0"/>
            </a:endParaRPr>
          </a:p>
        </p:txBody>
      </p:sp>
      <p:pic>
        <p:nvPicPr>
          <p:cNvPr id="10242" name="Picture 2" descr="D:\گوشی رسول\۲۰۲۰۱۲۰۵_۲۲۱۴۰۴.png"/>
          <p:cNvPicPr>
            <a:picLocks noGrp="1" noChangeAspect="1" noChangeArrowheads="1"/>
          </p:cNvPicPr>
          <p:nvPr>
            <p:ph idx="1"/>
          </p:nvPr>
        </p:nvPicPr>
        <p:blipFill>
          <a:blip r:embed="rId2"/>
          <a:srcRect/>
          <a:stretch>
            <a:fillRect/>
          </a:stretch>
        </p:blipFill>
        <p:spPr bwMode="auto">
          <a:xfrm>
            <a:off x="6500826" y="1214422"/>
            <a:ext cx="2374402" cy="3103169"/>
          </a:xfrm>
          <a:prstGeom prst="rect">
            <a:avLst/>
          </a:prstGeom>
          <a:ln>
            <a:noFill/>
          </a:ln>
          <a:effectLst>
            <a:outerShdw blurRad="292100" dist="139700" dir="2700000" algn="tl" rotWithShape="0">
              <a:srgbClr val="333333">
                <a:alpha val="65000"/>
              </a:srgbClr>
            </a:outerShdw>
          </a:effectLst>
        </p:spPr>
      </p:pic>
      <p:pic>
        <p:nvPicPr>
          <p:cNvPr id="10243" name="Picture 3" descr="D:\گوشی رسول\۲۰۲۰۱۲۰۵_۲۲۱۵۲۴.png"/>
          <p:cNvPicPr>
            <a:picLocks noChangeAspect="1" noChangeArrowheads="1"/>
          </p:cNvPicPr>
          <p:nvPr/>
        </p:nvPicPr>
        <p:blipFill>
          <a:blip r:embed="rId3"/>
          <a:srcRect/>
          <a:stretch>
            <a:fillRect/>
          </a:stretch>
        </p:blipFill>
        <p:spPr bwMode="auto">
          <a:xfrm rot="16200000">
            <a:off x="321450" y="1321569"/>
            <a:ext cx="2643190" cy="2714645"/>
          </a:xfrm>
          <a:prstGeom prst="rect">
            <a:avLst/>
          </a:prstGeom>
          <a:ln>
            <a:noFill/>
          </a:ln>
          <a:effectLst>
            <a:outerShdw blurRad="292100" dist="139700" dir="2700000" algn="tl" rotWithShape="0">
              <a:srgbClr val="333333">
                <a:alpha val="65000"/>
              </a:srgbClr>
            </a:outerShdw>
          </a:effectLst>
        </p:spPr>
      </p:pic>
      <p:pic>
        <p:nvPicPr>
          <p:cNvPr id="10244" name="Picture 4" descr="D:\گوشی رسول\Screenshot_۲۰۲۰۱۲۰۵-۲۲۴۸۲۵.png"/>
          <p:cNvPicPr>
            <a:picLocks noChangeAspect="1" noChangeArrowheads="1"/>
          </p:cNvPicPr>
          <p:nvPr/>
        </p:nvPicPr>
        <p:blipFill>
          <a:blip r:embed="rId4"/>
          <a:srcRect t="18750" b="36607"/>
          <a:stretch>
            <a:fillRect/>
          </a:stretch>
        </p:blipFill>
        <p:spPr bwMode="auto">
          <a:xfrm>
            <a:off x="3571868" y="3286124"/>
            <a:ext cx="2714644" cy="285752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Grp="1" noChangeArrowheads="1"/>
          </p:cNvSpPr>
          <p:nvPr>
            <p:ph type="title"/>
          </p:nvPr>
        </p:nvSpPr>
        <p:spPr bwMode="auto">
          <a:xfrm>
            <a:off x="3357554" y="214290"/>
            <a:ext cx="2686040" cy="1143000"/>
          </a:xfrm>
          <a:prstGeom prst="cube">
            <a:avLst>
              <a:gd name="adj" fmla="val 25000"/>
            </a:avLst>
          </a:prstGeom>
          <a:ln>
            <a:headEnd/>
            <a:tailEnd/>
          </a:ln>
        </p:spPr>
        <p:style>
          <a:lnRef idx="1">
            <a:schemeClr val="dk1"/>
          </a:lnRef>
          <a:fillRef idx="2">
            <a:schemeClr val="dk1"/>
          </a:fillRef>
          <a:effectRef idx="1">
            <a:schemeClr val="dk1"/>
          </a:effectRef>
          <a:fontRef idx="minor">
            <a:schemeClr val="dk1"/>
          </a:fontRef>
        </p:style>
        <p:txBody>
          <a:bodyPr wrap="none" lIns="91418" tIns="45710" rIns="91418" bIns="45710" anchor="ctr">
            <a:normAutofit/>
          </a:bodyPr>
          <a:lstStyle/>
          <a:p>
            <a:pPr algn="ctr"/>
            <a:r>
              <a:rPr lang="fa-IR" sz="2800" dirty="0" smtClean="0">
                <a:effectLst>
                  <a:glow rad="101600">
                    <a:schemeClr val="accent4">
                      <a:satMod val="175000"/>
                      <a:alpha val="40000"/>
                    </a:schemeClr>
                  </a:glow>
                </a:effectLst>
                <a:latin typeface="Comic Sans MS" pitchFamily="66" charset="0"/>
              </a:rPr>
              <a:t>مزرعه مریم گلی</a:t>
            </a:r>
            <a:endParaRPr lang="en-US" sz="2800" b="1" dirty="0" err="1" smtClean="0">
              <a:effectLst>
                <a:glow rad="101600">
                  <a:schemeClr val="accent4">
                    <a:satMod val="175000"/>
                    <a:alpha val="40000"/>
                  </a:schemeClr>
                </a:glow>
              </a:effectLst>
              <a:latin typeface="Comic Sans MS" pitchFamily="66" charset="0"/>
            </a:endParaRPr>
          </a:p>
        </p:txBody>
      </p:sp>
      <p:pic>
        <p:nvPicPr>
          <p:cNvPr id="11266" name="Picture 2" descr="D:\گوشی رسول\۲۰۲۰۱۲۰۵_۲۲۰۵۳۰.png"/>
          <p:cNvPicPr>
            <a:picLocks noChangeAspect="1" noChangeArrowheads="1"/>
          </p:cNvPicPr>
          <p:nvPr/>
        </p:nvPicPr>
        <p:blipFill>
          <a:blip r:embed="rId2"/>
          <a:srcRect/>
          <a:stretch>
            <a:fillRect/>
          </a:stretch>
        </p:blipFill>
        <p:spPr bwMode="auto">
          <a:xfrm>
            <a:off x="571472" y="1643050"/>
            <a:ext cx="3854345" cy="2790831"/>
          </a:xfrm>
          <a:prstGeom prst="rect">
            <a:avLst/>
          </a:prstGeom>
          <a:ln>
            <a:noFill/>
          </a:ln>
          <a:effectLst>
            <a:outerShdw blurRad="292100" dist="139700" dir="2700000" algn="tl" rotWithShape="0">
              <a:srgbClr val="333333">
                <a:alpha val="65000"/>
              </a:srgbClr>
            </a:outerShdw>
          </a:effectLst>
        </p:spPr>
      </p:pic>
      <p:pic>
        <p:nvPicPr>
          <p:cNvPr id="11267" name="Picture 3" descr="C:\Users\Roghayeh\Desktop\شرکت پارس اکسیر\گیاهان\مریم گلی\IMG-20160627-WA0013.jpg"/>
          <p:cNvPicPr>
            <a:picLocks noGrp="1" noChangeAspect="1" noChangeArrowheads="1"/>
          </p:cNvPicPr>
          <p:nvPr>
            <p:ph idx="1"/>
          </p:nvPr>
        </p:nvPicPr>
        <p:blipFill>
          <a:blip r:embed="rId3"/>
          <a:srcRect/>
          <a:stretch>
            <a:fillRect/>
          </a:stretch>
        </p:blipFill>
        <p:spPr bwMode="auto">
          <a:xfrm>
            <a:off x="5000628" y="3714752"/>
            <a:ext cx="3806273" cy="285173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a-IR" dirty="0" smtClean="0"/>
              <a:t>گل گاوزبان</a:t>
            </a:r>
            <a:r>
              <a:rPr lang="en-US" i="1" dirty="0" err="1" smtClean="0"/>
              <a:t>Echinum</a:t>
            </a:r>
            <a:r>
              <a:rPr lang="en-US" i="1" dirty="0" smtClean="0"/>
              <a:t> </a:t>
            </a:r>
            <a:r>
              <a:rPr lang="en-US" i="1" dirty="0" err="1" smtClean="0"/>
              <a:t>amoenum</a:t>
            </a:r>
            <a:r>
              <a:rPr lang="en-US" i="1" dirty="0" smtClean="0"/>
              <a:t> </a:t>
            </a:r>
            <a:endParaRPr lang="fa-IR" i="1" dirty="0"/>
          </a:p>
        </p:txBody>
      </p:sp>
      <p:sp>
        <p:nvSpPr>
          <p:cNvPr id="4" name="Content Placeholder 3"/>
          <p:cNvSpPr>
            <a:spLocks noGrp="1"/>
          </p:cNvSpPr>
          <p:nvPr>
            <p:ph idx="1"/>
          </p:nvPr>
        </p:nvSpPr>
        <p:spPr/>
        <p:txBody>
          <a:bodyPr/>
          <a:lstStyle/>
          <a:p>
            <a:pPr>
              <a:buNone/>
            </a:pPr>
            <a:r>
              <a:rPr lang="fa-IR" dirty="0" smtClean="0"/>
              <a:t>گیاهی ایست علفی و چند ساله دارای برگهای کرکدار</a:t>
            </a:r>
          </a:p>
          <a:p>
            <a:pPr>
              <a:buNone/>
            </a:pPr>
            <a:r>
              <a:rPr lang="fa-IR" dirty="0" smtClean="0">
                <a:solidFill>
                  <a:schemeClr val="accent1">
                    <a:lumMod val="50000"/>
                  </a:schemeClr>
                </a:solidFill>
              </a:rPr>
              <a:t>قسمت مورد استفاد</a:t>
            </a:r>
            <a:r>
              <a:rPr lang="fa-IR" dirty="0" smtClean="0"/>
              <a:t>ه:گل</a:t>
            </a:r>
          </a:p>
          <a:p>
            <a:pPr>
              <a:buNone/>
            </a:pPr>
            <a:r>
              <a:rPr lang="fa-IR" dirty="0" smtClean="0">
                <a:solidFill>
                  <a:schemeClr val="accent1">
                    <a:lumMod val="50000"/>
                  </a:schemeClr>
                </a:solidFill>
              </a:rPr>
              <a:t>نحوه تکثیر</a:t>
            </a:r>
            <a:r>
              <a:rPr lang="fa-IR" dirty="0" smtClean="0"/>
              <a:t>:بذر</a:t>
            </a:r>
          </a:p>
          <a:p>
            <a:pPr>
              <a:buNone/>
            </a:pPr>
            <a:r>
              <a:rPr lang="fa-IR" dirty="0" smtClean="0">
                <a:solidFill>
                  <a:schemeClr val="accent1">
                    <a:lumMod val="50000"/>
                  </a:schemeClr>
                </a:solidFill>
              </a:rPr>
              <a:t>سیستم کشت و فواصل کشت</a:t>
            </a:r>
            <a:r>
              <a:rPr lang="fa-IR" dirty="0" smtClean="0"/>
              <a:t>: فارورو فاصله ردیف ها یک متر و فاصله بوته ها 50 سانتی متر می باشد</a:t>
            </a:r>
          </a:p>
          <a:p>
            <a:pPr>
              <a:buNone/>
            </a:pPr>
            <a:r>
              <a:rPr lang="fa-IR" dirty="0" smtClean="0">
                <a:solidFill>
                  <a:schemeClr val="accent1">
                    <a:lumMod val="50000"/>
                  </a:schemeClr>
                </a:solidFill>
              </a:rPr>
              <a:t>مقدار بذر </a:t>
            </a:r>
            <a:r>
              <a:rPr lang="fa-IR" dirty="0" smtClean="0">
                <a:solidFill>
                  <a:schemeClr val="accent1">
                    <a:lumMod val="50000"/>
                  </a:schemeClr>
                </a:solidFill>
              </a:rPr>
              <a:t>و </a:t>
            </a:r>
            <a:r>
              <a:rPr lang="fa-IR" dirty="0" smtClean="0">
                <a:solidFill>
                  <a:schemeClr val="accent1">
                    <a:lumMod val="50000"/>
                  </a:schemeClr>
                </a:solidFill>
              </a:rPr>
              <a:t>نشاء مورد استفاده</a:t>
            </a:r>
            <a:r>
              <a:rPr lang="fa-IR" dirty="0" smtClean="0"/>
              <a:t>: بذر </a:t>
            </a:r>
            <a:r>
              <a:rPr lang="fa-IR" dirty="0" smtClean="0"/>
              <a:t>5-6 </a:t>
            </a:r>
            <a:r>
              <a:rPr lang="fa-IR" dirty="0" smtClean="0"/>
              <a:t>کیلوگرم و مقدار نشاء 30هزارتا در هکتار می باشد</a:t>
            </a:r>
          </a:p>
          <a:p>
            <a:pPr>
              <a:buNone/>
            </a:pPr>
            <a:r>
              <a:rPr lang="fa-IR" dirty="0" smtClean="0">
                <a:solidFill>
                  <a:schemeClr val="accent1">
                    <a:lumMod val="50000"/>
                  </a:schemeClr>
                </a:solidFill>
              </a:rPr>
              <a:t>زمان برداشت گیاه</a:t>
            </a:r>
            <a:r>
              <a:rPr lang="fa-IR" dirty="0" smtClean="0"/>
              <a:t>:اواسط فصل بهار تا اواسط فصل تابستان</a:t>
            </a:r>
          </a:p>
          <a:p>
            <a:pPr>
              <a:buNone/>
            </a:pPr>
            <a:r>
              <a:rPr lang="fa-IR" dirty="0" smtClean="0">
                <a:solidFill>
                  <a:schemeClr val="accent1">
                    <a:lumMod val="50000"/>
                  </a:schemeClr>
                </a:solidFill>
              </a:rPr>
              <a:t>عملکرد گیاه</a:t>
            </a:r>
            <a:r>
              <a:rPr lang="fa-IR" dirty="0" smtClean="0"/>
              <a:t>:700 تا یک تن گل</a:t>
            </a:r>
          </a:p>
          <a:p>
            <a:pPr>
              <a:buNone/>
            </a:pPr>
            <a:endParaRPr lang="fa-IR" dirty="0" smtClean="0"/>
          </a:p>
          <a:p>
            <a:pPr>
              <a:buNone/>
            </a:pPr>
            <a:endParaRPr lang="fa-IR" dirty="0" smtClean="0"/>
          </a:p>
          <a:p>
            <a:pPr>
              <a:buNone/>
            </a:pPr>
            <a:endParaRPr lang="fa-I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4811311"/>
          </a:xfrm>
        </p:spPr>
        <p:txBody>
          <a:bodyPr>
            <a:normAutofit/>
          </a:bodyPr>
          <a:lstStyle/>
          <a:p>
            <a:r>
              <a:rPr lang="fa-IR" dirty="0" smtClean="0"/>
              <a:t> </a:t>
            </a:r>
            <a:endParaRPr lang="en-US" dirty="0" smtClean="0">
              <a:solidFill>
                <a:schemeClr val="tx1"/>
              </a:solidFill>
            </a:endParaRPr>
          </a:p>
          <a:p>
            <a:r>
              <a:rPr lang="fa-IR" dirty="0" smtClean="0">
                <a:solidFill>
                  <a:schemeClr val="tx1"/>
                </a:solidFill>
              </a:rPr>
              <a:t>نام: عبدالعظیم</a:t>
            </a:r>
            <a:endParaRPr lang="en-US" dirty="0" smtClean="0">
              <a:solidFill>
                <a:schemeClr val="tx1"/>
              </a:solidFill>
            </a:endParaRPr>
          </a:p>
          <a:p>
            <a:r>
              <a:rPr lang="fa-IR" dirty="0" smtClean="0">
                <a:solidFill>
                  <a:schemeClr val="tx1"/>
                </a:solidFill>
              </a:rPr>
              <a:t>نام خانوادگی: بهرامی فرد</a:t>
            </a:r>
            <a:endParaRPr lang="en-US" dirty="0" smtClean="0">
              <a:solidFill>
                <a:schemeClr val="tx1"/>
              </a:solidFill>
            </a:endParaRPr>
          </a:p>
          <a:p>
            <a:r>
              <a:rPr lang="fa-IR" dirty="0" smtClean="0">
                <a:solidFill>
                  <a:schemeClr val="tx1"/>
                </a:solidFill>
              </a:rPr>
              <a:t>سمت:مدیر عامل شرکت پارس اکسیر فارس</a:t>
            </a:r>
          </a:p>
          <a:p>
            <a:r>
              <a:rPr lang="fa-IR" dirty="0" smtClean="0">
                <a:solidFill>
                  <a:schemeClr val="tx1"/>
                </a:solidFill>
              </a:rPr>
              <a:t>میزان تحصیلات: فوق لیسانس گیاهان دارویی</a:t>
            </a:r>
            <a:endParaRPr lang="en-US" dirty="0" smtClean="0">
              <a:solidFill>
                <a:schemeClr val="tx1"/>
              </a:solidFill>
            </a:endParaRPr>
          </a:p>
          <a:p>
            <a:r>
              <a:rPr lang="fa-IR" dirty="0" smtClean="0">
                <a:solidFill>
                  <a:schemeClr val="tx1"/>
                </a:solidFill>
              </a:rPr>
              <a:t>شماره همراه: </a:t>
            </a:r>
            <a:r>
              <a:rPr lang="fa-IR" dirty="0" smtClean="0">
                <a:solidFill>
                  <a:schemeClr val="accent2">
                    <a:lumMod val="75000"/>
                  </a:schemeClr>
                </a:solidFill>
              </a:rPr>
              <a:t>09178347062</a:t>
            </a:r>
            <a:endParaRPr lang="en-US" dirty="0" smtClean="0">
              <a:solidFill>
                <a:schemeClr val="accent2">
                  <a:lumMod val="75000"/>
                </a:schemeClr>
              </a:solidFill>
            </a:endParaRPr>
          </a:p>
          <a:p>
            <a:r>
              <a:rPr lang="fa-IR" dirty="0" smtClean="0">
                <a:solidFill>
                  <a:schemeClr val="tx1"/>
                </a:solidFill>
              </a:rPr>
              <a:t>اینستاگرام:</a:t>
            </a:r>
            <a:r>
              <a:rPr lang="en-US" dirty="0" smtClean="0">
                <a:solidFill>
                  <a:schemeClr val="accent2">
                    <a:lumMod val="75000"/>
                  </a:schemeClr>
                </a:solidFill>
              </a:rPr>
              <a:t>bahramir1986  </a:t>
            </a:r>
            <a:r>
              <a:rPr lang="fa-IR" dirty="0" smtClean="0">
                <a:solidFill>
                  <a:schemeClr val="accent2">
                    <a:lumMod val="75000"/>
                  </a:schemeClr>
                </a:solidFill>
              </a:rPr>
              <a:t>@</a:t>
            </a:r>
            <a:endParaRPr lang="en-US" dirty="0" smtClean="0">
              <a:solidFill>
                <a:schemeClr val="accent2">
                  <a:lumMod val="75000"/>
                </a:schemeClr>
              </a:solidFill>
            </a:endParaRPr>
          </a:p>
          <a:p>
            <a:r>
              <a:rPr lang="fa-IR" dirty="0" smtClean="0">
                <a:solidFill>
                  <a:schemeClr val="tx1"/>
                </a:solidFill>
              </a:rPr>
              <a:t>آدرس ایمیل</a:t>
            </a:r>
            <a:r>
              <a:rPr lang="fa-IR" dirty="0" smtClean="0"/>
              <a:t>: </a:t>
            </a:r>
            <a:r>
              <a:rPr lang="en-US" dirty="0" smtClean="0">
                <a:solidFill>
                  <a:schemeClr val="accent2">
                    <a:lumMod val="75000"/>
                  </a:schemeClr>
                </a:solidFill>
              </a:rPr>
              <a:t>bahrami_r1986@yahoo.com</a:t>
            </a:r>
          </a:p>
          <a:p>
            <a:endParaRPr lang="fa-IR" dirty="0"/>
          </a:p>
        </p:txBody>
      </p:sp>
      <p:pic>
        <p:nvPicPr>
          <p:cNvPr id="1027" name="Picture 3" descr="C:\Users\Roghayeh\Desktop\شرکت پارس اکسیر\ارشد\بهرامی فرد\رسول.jpg"/>
          <p:cNvPicPr>
            <a:picLocks noChangeAspect="1" noChangeArrowheads="1"/>
          </p:cNvPicPr>
          <p:nvPr/>
        </p:nvPicPr>
        <p:blipFill>
          <a:blip r:embed="rId2"/>
          <a:srcRect/>
          <a:stretch>
            <a:fillRect/>
          </a:stretch>
        </p:blipFill>
        <p:spPr bwMode="auto">
          <a:xfrm>
            <a:off x="0" y="0"/>
            <a:ext cx="2533650" cy="3162300"/>
          </a:xfrm>
          <a:prstGeom prst="rect">
            <a:avLst/>
          </a:prstGeom>
          <a:noFill/>
        </p:spPr>
      </p:pic>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Grp="1" noChangeArrowheads="1"/>
          </p:cNvSpPr>
          <p:nvPr>
            <p:ph type="title"/>
          </p:nvPr>
        </p:nvSpPr>
        <p:spPr bwMode="auto">
          <a:xfrm>
            <a:off x="3143240" y="214290"/>
            <a:ext cx="3286148" cy="1131910"/>
          </a:xfrm>
          <a:prstGeom prst="cube">
            <a:avLst>
              <a:gd name="adj" fmla="val 25000"/>
            </a:avLst>
          </a:prstGeom>
          <a:ln>
            <a:headEnd/>
            <a:tailEnd/>
          </a:ln>
        </p:spPr>
        <p:style>
          <a:lnRef idx="1">
            <a:schemeClr val="dk1"/>
          </a:lnRef>
          <a:fillRef idx="2">
            <a:schemeClr val="dk1"/>
          </a:fillRef>
          <a:effectRef idx="1">
            <a:schemeClr val="dk1"/>
          </a:effectRef>
          <a:fontRef idx="minor">
            <a:schemeClr val="dk1"/>
          </a:fontRef>
        </p:style>
        <p:txBody>
          <a:bodyPr wrap="none" lIns="91418" tIns="45710" rIns="91418" bIns="45710" anchor="ctr">
            <a:normAutofit/>
          </a:bodyPr>
          <a:lstStyle/>
          <a:p>
            <a:pPr algn="ctr"/>
            <a:r>
              <a:rPr lang="fa-IR" sz="2800" dirty="0" smtClean="0">
                <a:effectLst>
                  <a:glow rad="101600">
                    <a:schemeClr val="accent4">
                      <a:satMod val="175000"/>
                      <a:alpha val="40000"/>
                    </a:schemeClr>
                  </a:glow>
                </a:effectLst>
                <a:latin typeface="Comic Sans MS" pitchFamily="66" charset="0"/>
              </a:rPr>
              <a:t>نشاء گل گاوزبان ایرانی</a:t>
            </a:r>
            <a:endParaRPr lang="en-US" sz="2800" b="1" dirty="0" err="1" smtClean="0">
              <a:effectLst>
                <a:glow rad="101600">
                  <a:schemeClr val="accent4">
                    <a:satMod val="175000"/>
                    <a:alpha val="40000"/>
                  </a:schemeClr>
                </a:glow>
              </a:effectLst>
              <a:latin typeface="Comic Sans MS" pitchFamily="66" charset="0"/>
            </a:endParaRPr>
          </a:p>
        </p:txBody>
      </p:sp>
      <p:pic>
        <p:nvPicPr>
          <p:cNvPr id="12290" name="Picture 2" descr="D:\گوشی رسول\۲۰۲۰۱۱۲۸_۱۸۴۲۳۴.png"/>
          <p:cNvPicPr>
            <a:picLocks noGrp="1" noChangeAspect="1" noChangeArrowheads="1"/>
          </p:cNvPicPr>
          <p:nvPr>
            <p:ph idx="1"/>
          </p:nvPr>
        </p:nvPicPr>
        <p:blipFill>
          <a:blip r:embed="rId2"/>
          <a:srcRect/>
          <a:stretch>
            <a:fillRect/>
          </a:stretch>
        </p:blipFill>
        <p:spPr bwMode="auto">
          <a:xfrm>
            <a:off x="285720" y="1357298"/>
            <a:ext cx="2643206" cy="2006879"/>
          </a:xfrm>
          <a:prstGeom prst="rect">
            <a:avLst/>
          </a:prstGeom>
          <a:ln>
            <a:noFill/>
          </a:ln>
          <a:effectLst>
            <a:outerShdw blurRad="292100" dist="139700" dir="2700000" algn="tl" rotWithShape="0">
              <a:srgbClr val="333333">
                <a:alpha val="65000"/>
              </a:srgbClr>
            </a:outerShdw>
          </a:effectLst>
        </p:spPr>
      </p:pic>
      <p:pic>
        <p:nvPicPr>
          <p:cNvPr id="12291" name="Picture 3" descr="D:\گوشی رسول\۲۰۲۰۱۲۰۵_۲۲۱۰۵۷.png"/>
          <p:cNvPicPr>
            <a:picLocks noChangeAspect="1" noChangeArrowheads="1"/>
          </p:cNvPicPr>
          <p:nvPr/>
        </p:nvPicPr>
        <p:blipFill>
          <a:blip r:embed="rId3"/>
          <a:srcRect/>
          <a:stretch>
            <a:fillRect/>
          </a:stretch>
        </p:blipFill>
        <p:spPr bwMode="auto">
          <a:xfrm>
            <a:off x="6500826" y="4347767"/>
            <a:ext cx="2357436" cy="2510233"/>
          </a:xfrm>
          <a:prstGeom prst="rect">
            <a:avLst/>
          </a:prstGeom>
          <a:ln>
            <a:noFill/>
          </a:ln>
          <a:effectLst>
            <a:outerShdw blurRad="292100" dist="139700" dir="2700000" algn="tl" rotWithShape="0">
              <a:srgbClr val="333333">
                <a:alpha val="65000"/>
              </a:srgbClr>
            </a:outerShdw>
          </a:effectLst>
        </p:spPr>
      </p:pic>
      <p:pic>
        <p:nvPicPr>
          <p:cNvPr id="12292" name="Picture 4" descr="D:\گوشی رسول\۲۰۲۰۱۲۰۵_۲۲۱۲۰۰.png"/>
          <p:cNvPicPr>
            <a:picLocks noChangeAspect="1" noChangeArrowheads="1"/>
          </p:cNvPicPr>
          <p:nvPr/>
        </p:nvPicPr>
        <p:blipFill>
          <a:blip r:embed="rId4"/>
          <a:srcRect/>
          <a:stretch>
            <a:fillRect/>
          </a:stretch>
        </p:blipFill>
        <p:spPr bwMode="auto">
          <a:xfrm>
            <a:off x="3500430" y="2285992"/>
            <a:ext cx="2512764" cy="304323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Grp="1" noChangeArrowheads="1"/>
          </p:cNvSpPr>
          <p:nvPr>
            <p:ph type="title"/>
          </p:nvPr>
        </p:nvSpPr>
        <p:spPr bwMode="auto">
          <a:xfrm>
            <a:off x="3500430" y="274638"/>
            <a:ext cx="3643338" cy="1143000"/>
          </a:xfrm>
          <a:prstGeom prst="cube">
            <a:avLst>
              <a:gd name="adj" fmla="val 25000"/>
            </a:avLst>
          </a:prstGeom>
          <a:ln>
            <a:headEnd/>
            <a:tailEnd/>
          </a:ln>
        </p:spPr>
        <p:style>
          <a:lnRef idx="1">
            <a:schemeClr val="dk1"/>
          </a:lnRef>
          <a:fillRef idx="2">
            <a:schemeClr val="dk1"/>
          </a:fillRef>
          <a:effectRef idx="1">
            <a:schemeClr val="dk1"/>
          </a:effectRef>
          <a:fontRef idx="minor">
            <a:schemeClr val="dk1"/>
          </a:fontRef>
        </p:style>
        <p:txBody>
          <a:bodyPr wrap="none" lIns="91418" tIns="45710" rIns="91418" bIns="45710" anchor="ctr">
            <a:normAutofit/>
          </a:bodyPr>
          <a:lstStyle/>
          <a:p>
            <a:pPr algn="ctr"/>
            <a:r>
              <a:rPr lang="fa-IR" sz="2800" dirty="0" smtClean="0">
                <a:effectLst>
                  <a:glow rad="101600">
                    <a:schemeClr val="accent4">
                      <a:satMod val="175000"/>
                      <a:alpha val="40000"/>
                    </a:schemeClr>
                  </a:glow>
                </a:effectLst>
                <a:latin typeface="Comic Sans MS" pitchFamily="66" charset="0"/>
              </a:rPr>
              <a:t>مزرعه گل گاوزبان ایرانی</a:t>
            </a:r>
            <a:endParaRPr lang="en-US" sz="2800" b="1" dirty="0" err="1" smtClean="0">
              <a:effectLst>
                <a:glow rad="101600">
                  <a:schemeClr val="accent4">
                    <a:satMod val="175000"/>
                    <a:alpha val="40000"/>
                  </a:schemeClr>
                </a:glow>
              </a:effectLst>
              <a:latin typeface="Comic Sans MS" pitchFamily="66" charset="0"/>
            </a:endParaRPr>
          </a:p>
        </p:txBody>
      </p:sp>
      <p:pic>
        <p:nvPicPr>
          <p:cNvPr id="13314" name="Picture 2" descr="D:\گوشی رسول\۲۰۲۰۱۲۰۵_۲۲۱۲۵۷.png"/>
          <p:cNvPicPr>
            <a:picLocks noGrp="1" noChangeAspect="1" noChangeArrowheads="1"/>
          </p:cNvPicPr>
          <p:nvPr>
            <p:ph idx="1"/>
          </p:nvPr>
        </p:nvPicPr>
        <p:blipFill>
          <a:blip r:embed="rId2"/>
          <a:srcRect/>
          <a:stretch>
            <a:fillRect/>
          </a:stretch>
        </p:blipFill>
        <p:spPr bwMode="auto">
          <a:xfrm>
            <a:off x="285720" y="214290"/>
            <a:ext cx="2357454" cy="2414870"/>
          </a:xfrm>
          <a:prstGeom prst="rect">
            <a:avLst/>
          </a:prstGeom>
          <a:ln>
            <a:noFill/>
          </a:ln>
          <a:effectLst>
            <a:outerShdw blurRad="292100" dist="139700" dir="2700000" algn="tl" rotWithShape="0">
              <a:srgbClr val="333333">
                <a:alpha val="65000"/>
              </a:srgbClr>
            </a:outerShdw>
          </a:effectLst>
        </p:spPr>
      </p:pic>
      <p:pic>
        <p:nvPicPr>
          <p:cNvPr id="13315" name="Picture 3" descr="D:\گوشی رسول\۲۰۲۰۱۲۰۵_۲۲۱۳۴۸.png"/>
          <p:cNvPicPr>
            <a:picLocks noChangeAspect="1" noChangeArrowheads="1"/>
          </p:cNvPicPr>
          <p:nvPr/>
        </p:nvPicPr>
        <p:blipFill>
          <a:blip r:embed="rId3"/>
          <a:srcRect/>
          <a:stretch>
            <a:fillRect/>
          </a:stretch>
        </p:blipFill>
        <p:spPr bwMode="auto">
          <a:xfrm>
            <a:off x="5857884" y="4214818"/>
            <a:ext cx="2818264" cy="2428892"/>
          </a:xfrm>
          <a:prstGeom prst="rect">
            <a:avLst/>
          </a:prstGeom>
          <a:ln>
            <a:noFill/>
          </a:ln>
          <a:effectLst>
            <a:outerShdw blurRad="292100" dist="139700" dir="2700000" algn="tl" rotWithShape="0">
              <a:srgbClr val="333333">
                <a:alpha val="65000"/>
              </a:srgbClr>
            </a:outerShdw>
          </a:effectLst>
        </p:spPr>
      </p:pic>
      <p:pic>
        <p:nvPicPr>
          <p:cNvPr id="13317" name="Picture 5" descr="D:\گوشی رسول\۲۰۲۰۱۲۰۵_۲۲۱۴۵۳.png"/>
          <p:cNvPicPr>
            <a:picLocks noChangeAspect="1" noChangeArrowheads="1"/>
          </p:cNvPicPr>
          <p:nvPr/>
        </p:nvPicPr>
        <p:blipFill>
          <a:blip r:embed="rId4"/>
          <a:srcRect/>
          <a:stretch>
            <a:fillRect/>
          </a:stretch>
        </p:blipFill>
        <p:spPr bwMode="auto">
          <a:xfrm>
            <a:off x="2857488" y="2571744"/>
            <a:ext cx="2644950" cy="25812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fa-IR" dirty="0" smtClean="0"/>
              <a:t>گیاهی ایست خشبی چند ساله با برگهای صاف و کم وبیش نیزه ای </a:t>
            </a:r>
          </a:p>
          <a:p>
            <a:r>
              <a:rPr lang="fa-IR" dirty="0" smtClean="0">
                <a:solidFill>
                  <a:schemeClr val="accent1">
                    <a:lumMod val="50000"/>
                  </a:schemeClr>
                </a:solidFill>
              </a:rPr>
              <a:t>اندام مورد استفاده</a:t>
            </a:r>
            <a:r>
              <a:rPr lang="fa-IR" dirty="0" smtClean="0"/>
              <a:t>: برگ و سرشاخه های گلدار</a:t>
            </a:r>
          </a:p>
          <a:p>
            <a:r>
              <a:rPr lang="fa-IR" dirty="0" smtClean="0">
                <a:solidFill>
                  <a:schemeClr val="accent1">
                    <a:lumMod val="50000"/>
                  </a:schemeClr>
                </a:solidFill>
              </a:rPr>
              <a:t>نحوه تکثیر</a:t>
            </a:r>
            <a:r>
              <a:rPr lang="fa-IR" dirty="0" smtClean="0"/>
              <a:t>:بذر</a:t>
            </a:r>
          </a:p>
          <a:p>
            <a:r>
              <a:rPr lang="fa-IR" dirty="0" smtClean="0">
                <a:solidFill>
                  <a:schemeClr val="accent1">
                    <a:lumMod val="50000"/>
                  </a:schemeClr>
                </a:solidFill>
              </a:rPr>
              <a:t>سیستم کشت و فواصل کشت گیاه</a:t>
            </a:r>
            <a:r>
              <a:rPr lang="fa-IR" dirty="0" smtClean="0"/>
              <a:t>:فاروو کشت </a:t>
            </a:r>
            <a:r>
              <a:rPr lang="fa-IR" dirty="0" smtClean="0"/>
              <a:t>نشاء، </a:t>
            </a:r>
            <a:r>
              <a:rPr lang="fa-IR" dirty="0" smtClean="0"/>
              <a:t>فاصله ردیف ها 60 الی 70 و فاصله بوته ها30 سانتی متر </a:t>
            </a:r>
          </a:p>
          <a:p>
            <a:r>
              <a:rPr lang="fa-IR" dirty="0" smtClean="0">
                <a:solidFill>
                  <a:schemeClr val="accent1">
                    <a:lumMod val="50000"/>
                  </a:schemeClr>
                </a:solidFill>
              </a:rPr>
              <a:t>مقدار بذر مورد استفاده:</a:t>
            </a:r>
            <a:r>
              <a:rPr lang="fa-IR" dirty="0" smtClean="0"/>
              <a:t> در هکتار </a:t>
            </a:r>
            <a:r>
              <a:rPr lang="fa-IR" dirty="0" smtClean="0"/>
              <a:t>1-1/5 کیلوگرم </a:t>
            </a:r>
            <a:r>
              <a:rPr lang="fa-IR" dirty="0" smtClean="0"/>
              <a:t>می باشد و مقدار نشاء در هکتار 60-50 هزارتا می باشد</a:t>
            </a:r>
          </a:p>
          <a:p>
            <a:r>
              <a:rPr lang="fa-IR" dirty="0" smtClean="0">
                <a:solidFill>
                  <a:schemeClr val="accent1">
                    <a:lumMod val="50000"/>
                  </a:schemeClr>
                </a:solidFill>
              </a:rPr>
              <a:t>زمان برداشت گیاه</a:t>
            </a:r>
            <a:r>
              <a:rPr lang="fa-IR" dirty="0" smtClean="0"/>
              <a:t>:اواخر بهار تا اوایل پاییز در مرحله ظهور گل و قبل از تشکیل بذر می باشد</a:t>
            </a:r>
          </a:p>
          <a:p>
            <a:r>
              <a:rPr lang="fa-IR" dirty="0" smtClean="0">
                <a:solidFill>
                  <a:schemeClr val="accent1">
                    <a:lumMod val="50000"/>
                  </a:schemeClr>
                </a:solidFill>
              </a:rPr>
              <a:t>عملکرد گیاه در هکتار</a:t>
            </a:r>
            <a:r>
              <a:rPr lang="fa-IR" dirty="0" smtClean="0"/>
              <a:t>: 3 تا 5 تن محصول خشک در هکتار می باشد</a:t>
            </a:r>
          </a:p>
          <a:p>
            <a:endParaRPr lang="fa-IR" dirty="0" smtClean="0"/>
          </a:p>
        </p:txBody>
      </p:sp>
      <p:sp>
        <p:nvSpPr>
          <p:cNvPr id="3" name="Title 2"/>
          <p:cNvSpPr>
            <a:spLocks noGrp="1"/>
          </p:cNvSpPr>
          <p:nvPr>
            <p:ph type="title"/>
          </p:nvPr>
        </p:nvSpPr>
        <p:spPr/>
        <p:txBody>
          <a:bodyPr/>
          <a:lstStyle/>
          <a:p>
            <a:pPr algn="ctr"/>
            <a:r>
              <a:rPr lang="fa-IR" dirty="0" smtClean="0"/>
              <a:t>زوفا</a:t>
            </a:r>
            <a:r>
              <a:rPr lang="en-US" i="1" dirty="0" err="1" smtClean="0"/>
              <a:t>Hyssopus</a:t>
            </a:r>
            <a:r>
              <a:rPr lang="en-US" i="1" dirty="0" smtClean="0"/>
              <a:t> </a:t>
            </a:r>
            <a:r>
              <a:rPr lang="en-US" i="1" dirty="0" err="1" smtClean="0"/>
              <a:t>officinalis</a:t>
            </a:r>
            <a:r>
              <a:rPr lang="en-US" i="1" dirty="0" smtClean="0"/>
              <a:t> </a:t>
            </a:r>
            <a:endParaRPr lang="fa-IR" i="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Grp="1" noChangeArrowheads="1"/>
          </p:cNvSpPr>
          <p:nvPr>
            <p:ph type="title"/>
          </p:nvPr>
        </p:nvSpPr>
        <p:spPr bwMode="auto">
          <a:xfrm>
            <a:off x="3714744" y="1500174"/>
            <a:ext cx="2428892" cy="1143000"/>
          </a:xfrm>
          <a:prstGeom prst="cube">
            <a:avLst>
              <a:gd name="adj" fmla="val 25000"/>
            </a:avLst>
          </a:prstGeom>
          <a:ln>
            <a:headEnd/>
            <a:tailEnd/>
          </a:ln>
        </p:spPr>
        <p:style>
          <a:lnRef idx="1">
            <a:schemeClr val="dk1"/>
          </a:lnRef>
          <a:fillRef idx="2">
            <a:schemeClr val="dk1"/>
          </a:fillRef>
          <a:effectRef idx="1">
            <a:schemeClr val="dk1"/>
          </a:effectRef>
          <a:fontRef idx="minor">
            <a:schemeClr val="dk1"/>
          </a:fontRef>
        </p:style>
        <p:txBody>
          <a:bodyPr wrap="none" lIns="91418" tIns="45710" rIns="91418" bIns="45710" anchor="ctr">
            <a:normAutofit/>
          </a:bodyPr>
          <a:lstStyle/>
          <a:p>
            <a:pPr algn="ctr"/>
            <a:r>
              <a:rPr lang="fa-IR" sz="2800" dirty="0" smtClean="0">
                <a:effectLst>
                  <a:glow rad="101600">
                    <a:schemeClr val="accent4">
                      <a:satMod val="175000"/>
                      <a:alpha val="40000"/>
                    </a:schemeClr>
                  </a:glow>
                </a:effectLst>
                <a:latin typeface="Comic Sans MS" pitchFamily="66" charset="0"/>
              </a:rPr>
              <a:t>مزرعه زوفا</a:t>
            </a:r>
            <a:endParaRPr lang="en-US" sz="2800" b="1" dirty="0" err="1" smtClean="0">
              <a:effectLst>
                <a:glow rad="101600">
                  <a:schemeClr val="accent4">
                    <a:satMod val="175000"/>
                    <a:alpha val="40000"/>
                  </a:schemeClr>
                </a:glow>
              </a:effectLst>
              <a:latin typeface="Comic Sans MS" pitchFamily="66" charset="0"/>
            </a:endParaRPr>
          </a:p>
        </p:txBody>
      </p:sp>
      <p:pic>
        <p:nvPicPr>
          <p:cNvPr id="14338" name="Picture 2" descr="D:\گوشی رسول\۲۰۲۰۱۲۰۵_۲۲۰۹۵۸.png"/>
          <p:cNvPicPr>
            <a:picLocks noGrp="1" noChangeAspect="1" noChangeArrowheads="1"/>
          </p:cNvPicPr>
          <p:nvPr>
            <p:ph idx="1"/>
          </p:nvPr>
        </p:nvPicPr>
        <p:blipFill>
          <a:blip r:embed="rId2"/>
          <a:srcRect/>
          <a:stretch>
            <a:fillRect/>
          </a:stretch>
        </p:blipFill>
        <p:spPr bwMode="auto">
          <a:xfrm>
            <a:off x="6072198" y="4058433"/>
            <a:ext cx="2911895" cy="2799567"/>
          </a:xfrm>
          <a:prstGeom prst="rect">
            <a:avLst/>
          </a:prstGeom>
          <a:ln>
            <a:noFill/>
          </a:ln>
          <a:effectLst>
            <a:outerShdw blurRad="292100" dist="139700" dir="2700000" algn="tl" rotWithShape="0">
              <a:srgbClr val="333333">
                <a:alpha val="65000"/>
              </a:srgbClr>
            </a:outerShdw>
          </a:effectLst>
        </p:spPr>
      </p:pic>
      <p:pic>
        <p:nvPicPr>
          <p:cNvPr id="14339" name="Picture 3" descr="D:\گوشی رسول\۲۰۲۰۱۲۰۵_۲۲۱۳۲۸.png"/>
          <p:cNvPicPr>
            <a:picLocks noChangeAspect="1" noChangeArrowheads="1"/>
          </p:cNvPicPr>
          <p:nvPr/>
        </p:nvPicPr>
        <p:blipFill>
          <a:blip r:embed="rId3"/>
          <a:srcRect/>
          <a:stretch>
            <a:fillRect/>
          </a:stretch>
        </p:blipFill>
        <p:spPr bwMode="auto">
          <a:xfrm>
            <a:off x="1" y="4286256"/>
            <a:ext cx="3357554" cy="2571744"/>
          </a:xfrm>
          <a:prstGeom prst="rect">
            <a:avLst/>
          </a:prstGeom>
          <a:ln>
            <a:noFill/>
          </a:ln>
          <a:effectLst>
            <a:outerShdw blurRad="292100" dist="139700" dir="2700000" algn="tl" rotWithShape="0">
              <a:srgbClr val="333333">
                <a:alpha val="65000"/>
              </a:srgbClr>
            </a:outerShdw>
          </a:effectLst>
        </p:spPr>
      </p:pic>
      <p:pic>
        <p:nvPicPr>
          <p:cNvPr id="10" name="Picture 2" descr="C:\Users\Roghayeh\Desktop\شرکت پارس اکسیر\گیاهان\عکس زوفا\DSC00422.JPG"/>
          <p:cNvPicPr>
            <a:picLocks noChangeAspect="1" noChangeArrowheads="1"/>
          </p:cNvPicPr>
          <p:nvPr/>
        </p:nvPicPr>
        <p:blipFill>
          <a:blip r:embed="rId4" cstate="print"/>
          <a:srcRect/>
          <a:stretch>
            <a:fillRect/>
          </a:stretch>
        </p:blipFill>
        <p:spPr bwMode="auto">
          <a:xfrm>
            <a:off x="6357950" y="642918"/>
            <a:ext cx="2580210" cy="2500330"/>
          </a:xfrm>
          <a:prstGeom prst="rect">
            <a:avLst/>
          </a:prstGeom>
          <a:ln>
            <a:noFill/>
          </a:ln>
          <a:effectLst>
            <a:outerShdw blurRad="292100" dist="139700" dir="2700000" algn="tl" rotWithShape="0">
              <a:srgbClr val="333333">
                <a:alpha val="65000"/>
              </a:srgbClr>
            </a:outerShdw>
          </a:effectLst>
        </p:spPr>
      </p:pic>
      <p:pic>
        <p:nvPicPr>
          <p:cNvPr id="12" name="Picture 3" descr="C:\Users\Roghayeh\Desktop\شرکت پارس اکسیر\گیاهان\عکس زوفا\IMG-20160627-WA0017.jpg"/>
          <p:cNvPicPr>
            <a:picLocks noChangeAspect="1" noChangeArrowheads="1"/>
          </p:cNvPicPr>
          <p:nvPr/>
        </p:nvPicPr>
        <p:blipFill>
          <a:blip r:embed="rId5" cstate="print"/>
          <a:srcRect/>
          <a:stretch>
            <a:fillRect/>
          </a:stretch>
        </p:blipFill>
        <p:spPr bwMode="auto">
          <a:xfrm>
            <a:off x="1" y="660802"/>
            <a:ext cx="3214677" cy="241100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None/>
            </a:pPr>
            <a:endParaRPr lang="fa-IR" dirty="0" smtClean="0"/>
          </a:p>
          <a:p>
            <a:pPr>
              <a:buNone/>
            </a:pPr>
            <a:r>
              <a:rPr lang="fa-IR" smtClean="0">
                <a:solidFill>
                  <a:schemeClr val="tx1">
                    <a:lumMod val="95000"/>
                    <a:lumOff val="5000"/>
                  </a:schemeClr>
                </a:solidFill>
              </a:rPr>
              <a:t>ادرس </a:t>
            </a:r>
            <a:r>
              <a:rPr lang="fa-IR" smtClean="0">
                <a:solidFill>
                  <a:schemeClr val="tx1">
                    <a:lumMod val="95000"/>
                    <a:lumOff val="5000"/>
                  </a:schemeClr>
                </a:solidFill>
              </a:rPr>
              <a:t>دفتر</a:t>
            </a:r>
            <a:r>
              <a:rPr lang="fa-IR" smtClean="0">
                <a:solidFill>
                  <a:schemeClr val="accent5">
                    <a:lumMod val="50000"/>
                  </a:schemeClr>
                </a:solidFill>
              </a:rPr>
              <a:t>:شیراز- </a:t>
            </a:r>
            <a:r>
              <a:rPr lang="fa-IR" smtClean="0">
                <a:solidFill>
                  <a:schemeClr val="accent5">
                    <a:lumMod val="50000"/>
                  </a:schemeClr>
                </a:solidFill>
              </a:rPr>
              <a:t>خیابان </a:t>
            </a:r>
            <a:r>
              <a:rPr lang="fa-IR" smtClean="0">
                <a:solidFill>
                  <a:schemeClr val="accent5">
                    <a:lumMod val="50000"/>
                  </a:schemeClr>
                </a:solidFill>
              </a:rPr>
              <a:t>پوستچی- </a:t>
            </a:r>
            <a:r>
              <a:rPr lang="fa-IR" dirty="0" smtClean="0">
                <a:solidFill>
                  <a:schemeClr val="accent5">
                    <a:lumMod val="50000"/>
                  </a:schemeClr>
                </a:solidFill>
              </a:rPr>
              <a:t>نبش هدایت روبروی ساختمان امیریه طبقه سوم</a:t>
            </a:r>
          </a:p>
          <a:p>
            <a:pPr>
              <a:buNone/>
            </a:pPr>
            <a:endParaRPr lang="fa-IR" dirty="0" smtClean="0"/>
          </a:p>
          <a:p>
            <a:pPr>
              <a:buNone/>
            </a:pPr>
            <a:r>
              <a:rPr lang="fa-IR" dirty="0" smtClean="0"/>
              <a:t>ادرس مزرعه: </a:t>
            </a:r>
            <a:r>
              <a:rPr lang="fa-IR" dirty="0" smtClean="0">
                <a:solidFill>
                  <a:schemeClr val="accent5">
                    <a:lumMod val="50000"/>
                  </a:schemeClr>
                </a:solidFill>
              </a:rPr>
              <a:t>فارس –فسا-کیلومتر 5 جاده فسا بندرعباس</a:t>
            </a:r>
          </a:p>
          <a:p>
            <a:pPr>
              <a:buNone/>
            </a:pPr>
            <a:endParaRPr lang="fa-IR" dirty="0" smtClean="0"/>
          </a:p>
          <a:p>
            <a:pPr>
              <a:buNone/>
            </a:pPr>
            <a:r>
              <a:rPr lang="fa-IR" dirty="0" smtClean="0"/>
              <a:t>تلفن تماس:</a:t>
            </a:r>
            <a:r>
              <a:rPr lang="fa-IR" dirty="0" smtClean="0">
                <a:solidFill>
                  <a:schemeClr val="accent2">
                    <a:lumMod val="50000"/>
                  </a:schemeClr>
                </a:solidFill>
              </a:rPr>
              <a:t>09178347062</a:t>
            </a:r>
          </a:p>
          <a:p>
            <a:pPr>
              <a:buNone/>
            </a:pPr>
            <a:r>
              <a:rPr lang="fa-IR" dirty="0" smtClean="0"/>
              <a:t>واتساپ:0</a:t>
            </a:r>
            <a:r>
              <a:rPr lang="fa-IR" dirty="0" smtClean="0">
                <a:solidFill>
                  <a:schemeClr val="accent2">
                    <a:lumMod val="50000"/>
                  </a:schemeClr>
                </a:solidFill>
              </a:rPr>
              <a:t>9303109621</a:t>
            </a:r>
          </a:p>
          <a:p>
            <a:pPr>
              <a:buNone/>
            </a:pPr>
            <a:r>
              <a:rPr lang="fa-IR" dirty="0" smtClean="0"/>
              <a:t>اینستاگرام:</a:t>
            </a:r>
            <a:r>
              <a:rPr lang="en-US" dirty="0" smtClean="0">
                <a:solidFill>
                  <a:schemeClr val="accent2">
                    <a:lumMod val="50000"/>
                  </a:schemeClr>
                </a:solidFill>
              </a:rPr>
              <a:t>bahramir1986</a:t>
            </a:r>
            <a:r>
              <a:rPr lang="fa-IR" dirty="0" smtClean="0">
                <a:solidFill>
                  <a:schemeClr val="accent2">
                    <a:lumMod val="50000"/>
                  </a:schemeClr>
                </a:solidFill>
              </a:rPr>
              <a:t>@</a:t>
            </a:r>
          </a:p>
          <a:p>
            <a:pPr>
              <a:buNone/>
            </a:pPr>
            <a:r>
              <a:rPr lang="fa-IR" dirty="0" smtClean="0"/>
              <a:t>ادرس سایت:</a:t>
            </a:r>
            <a:r>
              <a:rPr lang="en-US" dirty="0" smtClean="0">
                <a:solidFill>
                  <a:schemeClr val="accent2">
                    <a:lumMod val="50000"/>
                  </a:schemeClr>
                </a:solidFill>
              </a:rPr>
              <a:t>www.parseksir.com</a:t>
            </a:r>
            <a:r>
              <a:rPr lang="en-US" dirty="0" smtClean="0"/>
              <a:t> </a:t>
            </a:r>
            <a:endParaRPr lang="fa-IR" dirty="0"/>
          </a:p>
        </p:txBody>
      </p:sp>
      <p:sp>
        <p:nvSpPr>
          <p:cNvPr id="3" name="Title 2"/>
          <p:cNvSpPr>
            <a:spLocks noGrp="1"/>
          </p:cNvSpPr>
          <p:nvPr>
            <p:ph type="title"/>
          </p:nvPr>
        </p:nvSpPr>
        <p:spPr/>
        <p:txBody>
          <a:bodyPr/>
          <a:lstStyle/>
          <a:p>
            <a:pPr algn="ctr"/>
            <a:endParaRPr lang="fa-IR" dirty="0"/>
          </a:p>
        </p:txBody>
      </p:sp>
      <p:sp>
        <p:nvSpPr>
          <p:cNvPr id="4" name="AutoShape 12"/>
          <p:cNvSpPr txBox="1">
            <a:spLocks noChangeArrowheads="1"/>
          </p:cNvSpPr>
          <p:nvPr/>
        </p:nvSpPr>
        <p:spPr bwMode="auto">
          <a:xfrm>
            <a:off x="6286512" y="357166"/>
            <a:ext cx="2428892" cy="1143000"/>
          </a:xfrm>
          <a:prstGeom prst="cube">
            <a:avLst>
              <a:gd name="adj" fmla="val 25000"/>
            </a:avLst>
          </a:prstGeom>
          <a:ln w="9525" cap="flat" cmpd="sng" algn="ctr">
            <a:solidFill>
              <a:schemeClr val="dk1"/>
            </a:solidFill>
            <a:prstDash val="solid"/>
            <a:headEnd/>
            <a:tailEnd/>
          </a:ln>
        </p:spPr>
        <p:style>
          <a:lnRef idx="1">
            <a:schemeClr val="dk1"/>
          </a:lnRef>
          <a:fillRef idx="2">
            <a:schemeClr val="dk1"/>
          </a:fillRef>
          <a:effectRef idx="1">
            <a:schemeClr val="dk1"/>
          </a:effectRef>
          <a:fontRef idx="minor">
            <a:schemeClr val="dk1"/>
          </a:fontRef>
        </p:style>
        <p:txBody>
          <a:bodyPr vert="horz" wrap="none" lIns="91418" tIns="45710" rIns="91418" bIns="45710" rtlCol="0" anchor="ctr">
            <a:normAutofit/>
            <a:scene3d>
              <a:camera prst="orthographicFront"/>
              <a:lightRig rig="soft" dir="t"/>
            </a:scene3d>
            <a:sp3d prstMaterial="softEdge">
              <a:bevelT w="25400" h="25400"/>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2800" b="1" i="0" u="none" strike="noStrike" kern="1200" cap="none" spc="0" normalizeH="0" baseline="0" noProof="0" dirty="0" smtClean="0">
                <a:ln>
                  <a:noFill/>
                </a:ln>
                <a:solidFill>
                  <a:schemeClr val="dk1"/>
                </a:solidFill>
                <a:effectLst>
                  <a:glow rad="101600">
                    <a:schemeClr val="accent4">
                      <a:satMod val="175000"/>
                      <a:alpha val="40000"/>
                    </a:schemeClr>
                  </a:glow>
                </a:effectLst>
                <a:uLnTx/>
                <a:uFillTx/>
                <a:latin typeface="Comic Sans MS" pitchFamily="66" charset="0"/>
                <a:ea typeface="+mn-ea"/>
                <a:cs typeface="+mn-cs"/>
              </a:rPr>
              <a:t>ارتباط با ما</a:t>
            </a:r>
            <a:endParaRPr kumimoji="0" lang="en-US" sz="2800" b="1" i="0" u="none" strike="noStrike" kern="1200" cap="none" spc="0" normalizeH="0" baseline="0" noProof="0" dirty="0" err="1" smtClean="0">
              <a:ln>
                <a:noFill/>
              </a:ln>
              <a:solidFill>
                <a:schemeClr val="dk1"/>
              </a:solidFill>
              <a:effectLst>
                <a:glow rad="101600">
                  <a:schemeClr val="accent4">
                    <a:satMod val="175000"/>
                    <a:alpha val="40000"/>
                  </a:schemeClr>
                </a:glow>
              </a:effectLst>
              <a:uLnTx/>
              <a:uFillTx/>
              <a:latin typeface="Comic Sans MS" pitchFamily="66" charset="0"/>
              <a:ea typeface="+mn-ea"/>
              <a:cs typeface="+mn-cs"/>
            </a:endParaRPr>
          </a:p>
        </p:txBody>
      </p:sp>
      <p:pic>
        <p:nvPicPr>
          <p:cNvPr id="16386" name="Picture 2" descr="D:\گوشی رسول\۲۰۲۰۱۱۰۳_۱۱۴۰۲۸.png"/>
          <p:cNvPicPr>
            <a:picLocks noChangeAspect="1" noChangeArrowheads="1"/>
          </p:cNvPicPr>
          <p:nvPr/>
        </p:nvPicPr>
        <p:blipFill>
          <a:blip r:embed="rId2">
            <a:clrChange>
              <a:clrFrom>
                <a:srgbClr val="FEFEFC"/>
              </a:clrFrom>
              <a:clrTo>
                <a:srgbClr val="FEFEFC">
                  <a:alpha val="0"/>
                </a:srgbClr>
              </a:clrTo>
            </a:clrChange>
          </a:blip>
          <a:srcRect/>
          <a:stretch>
            <a:fillRect/>
          </a:stretch>
        </p:blipFill>
        <p:spPr bwMode="auto">
          <a:xfrm>
            <a:off x="0" y="0"/>
            <a:ext cx="1714480" cy="18859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loud Callout 15"/>
          <p:cNvSpPr/>
          <p:nvPr/>
        </p:nvSpPr>
        <p:spPr>
          <a:xfrm>
            <a:off x="-2786114" y="642918"/>
            <a:ext cx="2143140" cy="2143140"/>
          </a:xfrm>
          <a:prstGeom prst="cloudCallou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sp>
        <p:nvSpPr>
          <p:cNvPr id="4" name="Footer Placeholder 3"/>
          <p:cNvSpPr>
            <a:spLocks noGrp="1"/>
          </p:cNvSpPr>
          <p:nvPr>
            <p:ph type="ftr" sz="quarter" idx="11"/>
          </p:nvPr>
        </p:nvSpPr>
        <p:spPr/>
        <p:txBody>
          <a:bodyPr/>
          <a:lstStyle/>
          <a:p>
            <a:r>
              <a:rPr lang="en-GB" altLang="zh-CN" smtClean="0"/>
              <a:t>www.wondershare.com</a:t>
            </a:r>
            <a:endParaRPr lang="zh-CN" altLang="en-US"/>
          </a:p>
        </p:txBody>
      </p:sp>
      <p:pic>
        <p:nvPicPr>
          <p:cNvPr id="1026" name="Picture 2" descr="D:\axx\6a00d83451e1f069e2010535c16adf970c-800wi.jpg"/>
          <p:cNvPicPr>
            <a:picLocks noGrp="1" noChangeAspect="1" noChangeArrowheads="1"/>
          </p:cNvPicPr>
          <p:nvPr>
            <p:ph idx="1"/>
          </p:nvPr>
        </p:nvPicPr>
        <p:blipFill>
          <a:blip r:embed="rId2" cstate="print">
            <a:clrChange>
              <a:clrFrom>
                <a:srgbClr val="FFFFFF"/>
              </a:clrFrom>
              <a:clrTo>
                <a:srgbClr val="FFFFFF">
                  <a:alpha val="0"/>
                </a:srgbClr>
              </a:clrTo>
            </a:clrChange>
          </a:blip>
          <a:srcRect/>
          <a:stretch>
            <a:fillRect/>
          </a:stretch>
        </p:blipFill>
        <p:spPr bwMode="auto">
          <a:xfrm>
            <a:off x="-2214610" y="785794"/>
            <a:ext cx="1071570" cy="16539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a-IR"/>
          </a:p>
        </p:txBody>
      </p:sp>
      <p:sp>
        <p:nvSpPr>
          <p:cNvPr id="10" name="TextBox 9"/>
          <p:cNvSpPr txBox="1"/>
          <p:nvPr/>
        </p:nvSpPr>
        <p:spPr>
          <a:xfrm>
            <a:off x="2000232" y="642918"/>
            <a:ext cx="5000660" cy="1107996"/>
          </a:xfrm>
          <a:prstGeom prst="rect">
            <a:avLst/>
          </a:prstGeom>
          <a:noFill/>
        </p:spPr>
        <p:txBody>
          <a:bodyPr wrap="square" rtlCol="1">
            <a:spAutoFit/>
          </a:bodyPr>
          <a:lstStyle/>
          <a:p>
            <a:r>
              <a:rPr lang="en-US" sz="6600" b="1" dirty="0" smtClean="0">
                <a:solidFill>
                  <a:schemeClr val="accent2">
                    <a:lumMod val="75000"/>
                  </a:schemeClr>
                </a:solidFill>
                <a:latin typeface="Amazone BT" pitchFamily="66" charset="0"/>
              </a:rPr>
              <a:t>Did you know</a:t>
            </a:r>
            <a:endParaRPr lang="fa-IR" sz="6600" b="1" dirty="0">
              <a:solidFill>
                <a:schemeClr val="accent2">
                  <a:lumMod val="75000"/>
                </a:schemeClr>
              </a:solidFill>
              <a:latin typeface="Amazone BT" pitchFamily="66"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5.55556E-7 1.48148E-6 L 0.58889 0.35949 " pathEditMode="relative" rAng="0" ptsTypes="AA">
                                      <p:cBhvr>
                                        <p:cTn id="6" dur="2000" fill="hold"/>
                                        <p:tgtEl>
                                          <p:spTgt spid="1026"/>
                                        </p:tgtEl>
                                        <p:attrNameLst>
                                          <p:attrName>ppt_x</p:attrName>
                                          <p:attrName>ppt_y</p:attrName>
                                        </p:attrNameLst>
                                      </p:cBhvr>
                                      <p:rCtr x="294" y="180"/>
                                    </p:animMotion>
                                  </p:childTnLst>
                                </p:cTn>
                              </p:par>
                              <p:par>
                                <p:cTn id="7" presetID="56" presetClass="path" presetSubtype="0" accel="50000" decel="50000" fill="hold" grpId="0" nodeType="withEffect">
                                  <p:stCondLst>
                                    <p:cond delay="0"/>
                                  </p:stCondLst>
                                  <p:childTnLst>
                                    <p:animMotion origin="layout" path="M 0.01806 -0.04394 L 0.60087 0.32308 " pathEditMode="relative" rAng="0" ptsTypes="AA">
                                      <p:cBhvr>
                                        <p:cTn id="8" dur="2000" fill="hold"/>
                                        <p:tgtEl>
                                          <p:spTgt spid="16"/>
                                        </p:tgtEl>
                                        <p:attrNameLst>
                                          <p:attrName>ppt_x</p:attrName>
                                          <p:attrName>ppt_y</p:attrName>
                                        </p:attrNameLst>
                                      </p:cBhvr>
                                      <p:rCtr x="291" y="1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fa-IR" dirty="0" smtClean="0"/>
              <a:t>شرکت پارس اکسیر فارس  با قدمت بیش از یک دهه بر پایه دانش فنی روز و تجربه چند ساله در عرصه گیاهان دارویی توانسته است با تولید کیفی انواع نشاء گیاهان دارویی گامی بزرگ در نهادینه کردن فرهنگ جایگزینی روشهای کشت سنتی با کشاورزی مدرن روز جهان بردارد.این شرکت با عقد قرارداد در هر میزانی توانایی تولید انواع نشاء و قلمه گیاهان دارویی را دارا می باشد.</a:t>
            </a:r>
          </a:p>
        </p:txBody>
      </p:sp>
      <p:sp>
        <p:nvSpPr>
          <p:cNvPr id="3" name="Title 2"/>
          <p:cNvSpPr>
            <a:spLocks noGrp="1"/>
          </p:cNvSpPr>
          <p:nvPr>
            <p:ph type="title"/>
          </p:nvPr>
        </p:nvSpPr>
        <p:spPr/>
        <p:txBody>
          <a:bodyPr/>
          <a:lstStyle/>
          <a:p>
            <a:pPr algn="ctr"/>
            <a:r>
              <a:rPr lang="fa-IR" dirty="0" smtClean="0">
                <a:solidFill>
                  <a:schemeClr val="tx1"/>
                </a:solidFill>
              </a:rPr>
              <a:t>معرفی شرکت</a:t>
            </a:r>
            <a:endParaRPr lang="fa-IR" dirty="0">
              <a:solidFill>
                <a:schemeClr val="tx1"/>
              </a:solidFill>
            </a:endParaRPr>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fa-IR" dirty="0" smtClean="0"/>
              <a:t>تامین و تولید انواع و اقسام نشاء، قلمه ، بذر و برگ خشک گیاهان دارویی</a:t>
            </a:r>
          </a:p>
          <a:p>
            <a:r>
              <a:rPr lang="fa-IR" dirty="0" smtClean="0"/>
              <a:t>مشاوره رایگان در خصوص کاشت،داشت و برداشت</a:t>
            </a:r>
          </a:p>
          <a:p>
            <a:r>
              <a:rPr lang="fa-IR" dirty="0" smtClean="0"/>
              <a:t>فرآوری و استحصال و بسته بندی گیاهان دارویی </a:t>
            </a:r>
          </a:p>
          <a:p>
            <a:r>
              <a:rPr lang="fa-IR" dirty="0" smtClean="0"/>
              <a:t>خرید و فروش و صادرات گیاهان دارویی</a:t>
            </a:r>
          </a:p>
          <a:p>
            <a:endParaRPr lang="fa-IR" dirty="0"/>
          </a:p>
        </p:txBody>
      </p:sp>
      <p:sp>
        <p:nvSpPr>
          <p:cNvPr id="3" name="Title 2"/>
          <p:cNvSpPr>
            <a:spLocks noGrp="1"/>
          </p:cNvSpPr>
          <p:nvPr>
            <p:ph type="title"/>
          </p:nvPr>
        </p:nvSpPr>
        <p:spPr/>
        <p:txBody>
          <a:bodyPr/>
          <a:lstStyle/>
          <a:p>
            <a:pPr algn="ctr"/>
            <a:r>
              <a:rPr lang="fa-IR" dirty="0" smtClean="0">
                <a:solidFill>
                  <a:schemeClr val="tx1">
                    <a:lumMod val="85000"/>
                    <a:lumOff val="15000"/>
                  </a:schemeClr>
                </a:solidFill>
              </a:rPr>
              <a:t>فعالیت های شرکت</a:t>
            </a:r>
            <a:endParaRPr lang="fa-IR" dirty="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r>
              <a:rPr lang="fa-IR" dirty="0" smtClean="0"/>
              <a:t>استفاده از گیاهان دارویی به منظور درمان با تاریخ زندگی انسان هم زمان بوده است.انسان در تمام دوران تاریخی چاره ای جز توسل به گیاهان نداشت اگرچه در نیم قرن گذشته استفاده از داروهای شیمیایی و سنتزی به شدت رواج یافت ولی به سرعت آثار زیان بار آن بر زندگی انسان سبب گرایش مجدد به گیاهان دارویی گردید تاریخ طب در کشور ما مربوط به دوره آریایی می باشد اوستا اولین کتابی است که درمورد گیاهان دارویی سخن گفته.</a:t>
            </a:r>
          </a:p>
        </p:txBody>
      </p:sp>
      <p:sp>
        <p:nvSpPr>
          <p:cNvPr id="3" name="Title 2"/>
          <p:cNvSpPr>
            <a:spLocks noGrp="1"/>
          </p:cNvSpPr>
          <p:nvPr>
            <p:ph type="title"/>
          </p:nvPr>
        </p:nvSpPr>
        <p:spPr/>
        <p:txBody>
          <a:bodyPr/>
          <a:lstStyle/>
          <a:p>
            <a:pPr algn="ctr"/>
            <a:r>
              <a:rPr lang="fa-IR" dirty="0" smtClean="0">
                <a:solidFill>
                  <a:schemeClr val="tx1">
                    <a:lumMod val="85000"/>
                    <a:lumOff val="15000"/>
                  </a:schemeClr>
                </a:solidFill>
              </a:rPr>
              <a:t>تاریخچه گیاهان دارویی</a:t>
            </a:r>
            <a:endParaRPr lang="fa-IR" dirty="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r>
              <a:rPr lang="fa-IR" dirty="0" smtClean="0"/>
              <a:t>ایران دارای 11 اقلیم از 13 اقلیم جهان است که باعث شده که پتانسیل تولید گیاهان دارویی در ایران بسیار بالا باشد در فلور ایران حدود 1000-7500گونه گیاه دارویی وجود دارد.</a:t>
            </a:r>
          </a:p>
          <a:p>
            <a:endParaRPr lang="fa-IR" dirty="0"/>
          </a:p>
        </p:txBody>
      </p:sp>
      <p:sp>
        <p:nvSpPr>
          <p:cNvPr id="3" name="Title 2"/>
          <p:cNvSpPr>
            <a:spLocks noGrp="1"/>
          </p:cNvSpPr>
          <p:nvPr>
            <p:ph type="title"/>
          </p:nvPr>
        </p:nvSpPr>
        <p:spPr/>
        <p:txBody>
          <a:bodyPr/>
          <a:lstStyle/>
          <a:p>
            <a:pPr algn="ctr"/>
            <a:r>
              <a:rPr lang="fa-IR" dirty="0" smtClean="0"/>
              <a:t>وضعیت گیاهان دارویی ایران</a:t>
            </a:r>
            <a:endParaRPr lang="fa-I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lvl="0"/>
            <a:r>
              <a:rPr lang="fa-IR" dirty="0" smtClean="0"/>
              <a:t>امروزه گیاهانی به عنوان گیاه دارویی شناخته می شود که دارای صفات زیر باشد</a:t>
            </a:r>
          </a:p>
          <a:p>
            <a:pPr lvl="0"/>
            <a:r>
              <a:rPr lang="fa-IR" dirty="0" smtClean="0"/>
              <a:t>1) در پیکر این گیاهان مواد خاصی ساخته و ذخیره می‌شود به نام مواد موثره که این مواد تاثیر فیزیولوژیکی بر پیکر موجود زنده بر جای می‌گذارند. این گیاهان برای مداوای برخی از بیماری‌ها مورد استفاده قرار می‌گیرند.</a:t>
            </a:r>
            <a:endParaRPr lang="en-US" dirty="0" smtClean="0"/>
          </a:p>
          <a:p>
            <a:pPr lvl="0"/>
            <a:r>
              <a:rPr lang="fa-IR" dirty="0" smtClean="0"/>
              <a:t>2) کاشت، داشت و برداشت گیاهان دارویی، صرفاً به خاطر استفاده از مواد موثره آنها صورت می‌گیرد. </a:t>
            </a:r>
            <a:endParaRPr lang="en-US" dirty="0" smtClean="0"/>
          </a:p>
          <a:p>
            <a:pPr lvl="0"/>
            <a:r>
              <a:rPr lang="fa-IR" dirty="0" smtClean="0"/>
              <a:t>3) ممکن است اندام خاصی چون ریشه، ساقه، برگ‌ها، گل و ... حاوی مواد موثره مورد نظر باشد. از این رو نمی‌توان تمام اندام‌های گیاه مربوط را منبع ماده دارویی مورد نظر دانست. </a:t>
            </a:r>
            <a:endParaRPr lang="en-US" dirty="0" smtClean="0"/>
          </a:p>
          <a:p>
            <a:pPr lvl="0"/>
            <a:r>
              <a:rPr lang="fa-IR" dirty="0" smtClean="0"/>
              <a:t>4) معمولاً از اندام‌های مورد نظر بصورت تازه استفاده نمی‌شود، یعنی اندام‌های مورد نظر باید تحت تاثیر عملیات خاصی چون تمیز کردن، هواخوردن، خشک شدن قرارگیرند و پس از آن مورد استفاده واقع شوند. </a:t>
            </a:r>
            <a:endParaRPr lang="en-US" dirty="0" smtClean="0"/>
          </a:p>
          <a:p>
            <a:endParaRPr lang="fa-IR" dirty="0"/>
          </a:p>
        </p:txBody>
      </p:sp>
      <p:sp>
        <p:nvSpPr>
          <p:cNvPr id="3" name="Title 2"/>
          <p:cNvSpPr>
            <a:spLocks noGrp="1"/>
          </p:cNvSpPr>
          <p:nvPr>
            <p:ph type="title"/>
          </p:nvPr>
        </p:nvSpPr>
        <p:spPr/>
        <p:txBody>
          <a:bodyPr/>
          <a:lstStyle/>
          <a:p>
            <a:pPr algn="ctr"/>
            <a:r>
              <a:rPr lang="fa-IR" dirty="0" smtClean="0"/>
              <a:t>تعریف گیاهان دارویی</a:t>
            </a:r>
            <a:endParaRPr lang="fa-I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fa-IR" dirty="0" smtClean="0">
                <a:solidFill>
                  <a:schemeClr val="accent2">
                    <a:lumMod val="50000"/>
                  </a:schemeClr>
                </a:solidFill>
              </a:rPr>
              <a:t>بذر</a:t>
            </a:r>
          </a:p>
          <a:p>
            <a:r>
              <a:rPr lang="fa-IR" dirty="0" smtClean="0"/>
              <a:t>شنبلیله، سیاه دانه، کرچک، زیره، خارمریم، خاکشیرو...</a:t>
            </a:r>
          </a:p>
          <a:p>
            <a:r>
              <a:rPr lang="fa-IR" dirty="0" smtClean="0">
                <a:solidFill>
                  <a:schemeClr val="accent2">
                    <a:lumMod val="50000"/>
                  </a:schemeClr>
                </a:solidFill>
              </a:rPr>
              <a:t>برگ</a:t>
            </a:r>
          </a:p>
          <a:p>
            <a:r>
              <a:rPr lang="fa-IR" dirty="0" smtClean="0"/>
              <a:t>به لیمو، آویشن،بادرنجبویه، مریم گلی،گزنه و ...</a:t>
            </a:r>
          </a:p>
          <a:p>
            <a:r>
              <a:rPr lang="fa-IR" dirty="0" smtClean="0">
                <a:solidFill>
                  <a:schemeClr val="accent2">
                    <a:lumMod val="50000"/>
                  </a:schemeClr>
                </a:solidFill>
              </a:rPr>
              <a:t>ساقه</a:t>
            </a:r>
          </a:p>
          <a:p>
            <a:r>
              <a:rPr lang="fa-IR" dirty="0" smtClean="0"/>
              <a:t>بید، رزماری،دارچین و ...</a:t>
            </a:r>
          </a:p>
          <a:p>
            <a:r>
              <a:rPr lang="fa-IR" dirty="0" smtClean="0">
                <a:solidFill>
                  <a:schemeClr val="accent2">
                    <a:lumMod val="50000"/>
                  </a:schemeClr>
                </a:solidFill>
              </a:rPr>
              <a:t>ریزوم</a:t>
            </a:r>
          </a:p>
          <a:p>
            <a:r>
              <a:rPr lang="fa-IR" dirty="0" smtClean="0"/>
              <a:t>سنبل الطیب، زردچوبه و ...</a:t>
            </a:r>
          </a:p>
          <a:p>
            <a:r>
              <a:rPr lang="fa-IR" dirty="0" smtClean="0">
                <a:solidFill>
                  <a:schemeClr val="accent2">
                    <a:lumMod val="50000"/>
                  </a:schemeClr>
                </a:solidFill>
              </a:rPr>
              <a:t>ریشه</a:t>
            </a:r>
          </a:p>
          <a:p>
            <a:r>
              <a:rPr lang="fa-IR" dirty="0" smtClean="0"/>
              <a:t>شیرین بیان، روناس، کاسنی و ...</a:t>
            </a:r>
            <a:endParaRPr lang="fa-IR" dirty="0"/>
          </a:p>
        </p:txBody>
      </p:sp>
      <p:sp>
        <p:nvSpPr>
          <p:cNvPr id="3" name="Title 2"/>
          <p:cNvSpPr>
            <a:spLocks noGrp="1"/>
          </p:cNvSpPr>
          <p:nvPr>
            <p:ph type="title"/>
          </p:nvPr>
        </p:nvSpPr>
        <p:spPr/>
        <p:txBody>
          <a:bodyPr/>
          <a:lstStyle/>
          <a:p>
            <a:pPr algn="ctr"/>
            <a:r>
              <a:rPr lang="fa-IR" dirty="0" smtClean="0"/>
              <a:t>طبقه بندی از نظر اندام مورد استفاده</a:t>
            </a:r>
            <a:endParaRPr lang="fa-IR"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517</TotalTime>
  <Words>1382</Words>
  <Application>Microsoft Office PowerPoint</Application>
  <PresentationFormat>On-screen Show (4:3)</PresentationFormat>
  <Paragraphs>148</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Concourse</vt:lpstr>
      <vt:lpstr>Slide 1</vt:lpstr>
      <vt:lpstr>Slide 2</vt:lpstr>
      <vt:lpstr>Slide 3</vt:lpstr>
      <vt:lpstr>معرفی شرکت</vt:lpstr>
      <vt:lpstr>فعالیت های شرکت</vt:lpstr>
      <vt:lpstr>تاریخچه گیاهان دارویی</vt:lpstr>
      <vt:lpstr>وضعیت گیاهان دارویی ایران</vt:lpstr>
      <vt:lpstr>تعریف گیاهان دارویی</vt:lpstr>
      <vt:lpstr>طبقه بندی از نظر اندام مورد استفاده</vt:lpstr>
      <vt:lpstr>طبقه بندی از نظر اندام مورد استفاده</vt:lpstr>
      <vt:lpstr>طبقه بندی سن گیاه و دوره رویش</vt:lpstr>
      <vt:lpstr>نحوه تکثیر گیاهان دارویی</vt:lpstr>
      <vt:lpstr>آویشن باغی Thymus vulgaris</vt:lpstr>
      <vt:lpstr>Slide 14</vt:lpstr>
      <vt:lpstr>مزرعه آویشن باغی</vt:lpstr>
      <vt:lpstr>ارسال محصول</vt:lpstr>
      <vt:lpstr>مرزنجوشOriganum majorana </vt:lpstr>
      <vt:lpstr>نشاء مرزنجوش</vt:lpstr>
      <vt:lpstr>مزرعه مرزنجوش</vt:lpstr>
      <vt:lpstr>بادرنجبویهMelissa ofificinalis </vt:lpstr>
      <vt:lpstr>نشاء بادرنجبویه</vt:lpstr>
      <vt:lpstr>مزرعه بادرنجبویه</vt:lpstr>
      <vt:lpstr>به لیمو Lippia citriodora</vt:lpstr>
      <vt:lpstr>قلمستان به لیمو</vt:lpstr>
      <vt:lpstr>مزرعه به لیمو</vt:lpstr>
      <vt:lpstr>مریم گلی Salvia officinalis</vt:lpstr>
      <vt:lpstr>نشاء مریم گلی</vt:lpstr>
      <vt:lpstr>مزرعه مریم گلی</vt:lpstr>
      <vt:lpstr>گل گاوزبانEchinum amoenum </vt:lpstr>
      <vt:lpstr>نشاء گل گاوزبان ایرانی</vt:lpstr>
      <vt:lpstr>مزرعه گل گاوزبان ایرانی</vt:lpstr>
      <vt:lpstr>زوفاHyssopus officinalis </vt:lpstr>
      <vt:lpstr>مزرعه زوفا</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Roghayeh</dc:creator>
  <cp:lastModifiedBy>Roghayeh</cp:lastModifiedBy>
  <cp:revision>70</cp:revision>
  <dcterms:created xsi:type="dcterms:W3CDTF">2020-12-05T11:52:48Z</dcterms:created>
  <dcterms:modified xsi:type="dcterms:W3CDTF">2020-12-06T13:44:25Z</dcterms:modified>
</cp:coreProperties>
</file>