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5A17-E0F3-4D94-8A4A-FDF8C096EA9E}" type="datetimeFigureOut">
              <a:rPr lang="fa-IR" smtClean="0"/>
              <a:pPr/>
              <a:t>14/07/1441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DCB-F595-4E66-9A7A-CFA45871D16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75753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5A17-E0F3-4D94-8A4A-FDF8C096EA9E}" type="datetimeFigureOut">
              <a:rPr lang="fa-IR" smtClean="0"/>
              <a:pPr/>
              <a:t>14/07/1441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DCB-F595-4E66-9A7A-CFA45871D16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11623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5A17-E0F3-4D94-8A4A-FDF8C096EA9E}" type="datetimeFigureOut">
              <a:rPr lang="fa-IR" smtClean="0"/>
              <a:pPr/>
              <a:t>14/07/1441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DCB-F595-4E66-9A7A-CFA45871D16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44271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5A17-E0F3-4D94-8A4A-FDF8C096EA9E}" type="datetimeFigureOut">
              <a:rPr lang="fa-IR" smtClean="0"/>
              <a:pPr/>
              <a:t>14/07/1441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DCB-F595-4E66-9A7A-CFA45871D16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55261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5A17-E0F3-4D94-8A4A-FDF8C096EA9E}" type="datetimeFigureOut">
              <a:rPr lang="fa-IR" smtClean="0"/>
              <a:pPr/>
              <a:t>14/07/1441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DCB-F595-4E66-9A7A-CFA45871D16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44089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5A17-E0F3-4D94-8A4A-FDF8C096EA9E}" type="datetimeFigureOut">
              <a:rPr lang="fa-IR" smtClean="0"/>
              <a:pPr/>
              <a:t>14/07/1441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DCB-F595-4E66-9A7A-CFA45871D16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37537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5A17-E0F3-4D94-8A4A-FDF8C096EA9E}" type="datetimeFigureOut">
              <a:rPr lang="fa-IR" smtClean="0"/>
              <a:pPr/>
              <a:t>14/07/1441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DCB-F595-4E66-9A7A-CFA45871D16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544067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5A17-E0F3-4D94-8A4A-FDF8C096EA9E}" type="datetimeFigureOut">
              <a:rPr lang="fa-IR" smtClean="0"/>
              <a:pPr/>
              <a:t>14/07/1441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DCB-F595-4E66-9A7A-CFA45871D16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64082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5A17-E0F3-4D94-8A4A-FDF8C096EA9E}" type="datetimeFigureOut">
              <a:rPr lang="fa-IR" smtClean="0"/>
              <a:pPr/>
              <a:t>14/07/1441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DCB-F595-4E66-9A7A-CFA45871D16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81703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5A17-E0F3-4D94-8A4A-FDF8C096EA9E}" type="datetimeFigureOut">
              <a:rPr lang="fa-IR" smtClean="0"/>
              <a:pPr/>
              <a:t>14/07/1441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DCB-F595-4E66-9A7A-CFA45871D16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40605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5A17-E0F3-4D94-8A4A-FDF8C096EA9E}" type="datetimeFigureOut">
              <a:rPr lang="fa-IR" smtClean="0"/>
              <a:pPr/>
              <a:t>14/07/1441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8DCB-F595-4E66-9A7A-CFA45871D16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2684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E5A17-E0F3-4D94-8A4A-FDF8C096EA9E}" type="datetimeFigureOut">
              <a:rPr lang="fa-IR" smtClean="0"/>
              <a:pPr/>
              <a:t>14/07/1441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28DCB-F595-4E66-9A7A-CFA45871D16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01381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-jam.blogfa.com/" TargetMode="External"/><Relationship Id="rId2" Type="http://schemas.openxmlformats.org/officeDocument/2006/relationships/hyperlink" Target="http://www.persautomatior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ranelectromotor.com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89709" y="3607859"/>
            <a:ext cx="65836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cs typeface="B Nazanin" panose="00000400000000000000" pitchFamily="2" charset="-78"/>
              </a:rPr>
              <a:t>(</a:t>
            </a:r>
            <a:r>
              <a:rPr lang="en-US" sz="2000" b="1" dirty="0" smtClean="0">
                <a:cs typeface="+mj-cs"/>
              </a:rPr>
              <a:t>step motors)</a:t>
            </a:r>
            <a:r>
              <a:rPr lang="fa-IR" sz="2000" b="1" dirty="0" smtClean="0">
                <a:cs typeface="B Nazanin" panose="00000400000000000000" pitchFamily="2" charset="-78"/>
              </a:rPr>
              <a:t>موضوع: استپ موتورها  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3743" y="5078181"/>
            <a:ext cx="40756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cs typeface="B Nazanin" panose="00000400000000000000" pitchFamily="2" charset="-78"/>
              </a:rPr>
              <a:t>استاد: </a:t>
            </a:r>
            <a:r>
              <a:rPr lang="fa-IR" sz="2000" b="1" dirty="0" smtClean="0">
                <a:cs typeface="B Nazanin" panose="00000400000000000000" pitchFamily="2" charset="-78"/>
              </a:rPr>
              <a:t>حمید رضا وطن خواه</a:t>
            </a: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2283" y="2763188"/>
            <a:ext cx="45785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b="1" dirty="0" smtClean="0">
                <a:cs typeface="B Nazanin" panose="00000400000000000000" pitchFamily="2" charset="-78"/>
              </a:rPr>
              <a:t>درس </a:t>
            </a:r>
            <a:r>
              <a:rPr lang="fa-IR" sz="2800" b="1" dirty="0" smtClean="0">
                <a:cs typeface="B Nazanin" panose="00000400000000000000" pitchFamily="2" charset="-78"/>
              </a:rPr>
              <a:t>ماشین مخصوص</a:t>
            </a:r>
            <a:endParaRPr lang="fa-IR" sz="2800" b="1" dirty="0"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6826" y="5825984"/>
            <a:ext cx="2690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/>
              <a:t>زمستان </a:t>
            </a:r>
            <a:r>
              <a:rPr lang="fa-IR" b="1" dirty="0" smtClean="0"/>
              <a:t>98</a:t>
            </a:r>
            <a:endParaRPr lang="fa-IR" b="1" dirty="0"/>
          </a:p>
        </p:txBody>
      </p:sp>
      <p:sp>
        <p:nvSpPr>
          <p:cNvPr id="166" name="TextBox 165"/>
          <p:cNvSpPr txBox="1"/>
          <p:nvPr/>
        </p:nvSpPr>
        <p:spPr>
          <a:xfrm>
            <a:off x="11038449" y="6420779"/>
            <a:ext cx="11535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1/18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33894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10972" y="25908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fa-IR" dirty="0" smtClean="0"/>
              <a:t>Half Step</a:t>
            </a:r>
            <a:endParaRPr lang="en-US" altLang="fa-IR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10972" y="1402080"/>
            <a:ext cx="8229600" cy="5181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altLang="fa-IR" dirty="0" smtClean="0"/>
              <a:t>Half Step</a:t>
            </a:r>
            <a:r>
              <a:rPr lang="fa-IR" altLang="fa-IR" dirty="0" smtClean="0"/>
              <a:t> به طور ساده به این معناست که موتور در هر دوران 400 پله چرخش می کند.</a:t>
            </a:r>
          </a:p>
          <a:p>
            <a:pPr algn="r" rtl="1"/>
            <a:r>
              <a:rPr lang="en-US" altLang="fa-IR" dirty="0" smtClean="0"/>
              <a:t>Half Step</a:t>
            </a:r>
            <a:r>
              <a:rPr lang="fa-IR" altLang="fa-IR" dirty="0" smtClean="0"/>
              <a:t> بیشتر برای کاربردهای صنعتی مورد استفاده قرار می گیرد.</a:t>
            </a:r>
          </a:p>
          <a:p>
            <a:pPr algn="r" rtl="1"/>
            <a:r>
              <a:rPr lang="fa-IR" altLang="fa-IR" dirty="0" smtClean="0"/>
              <a:t>در این مد گشتاور کمتر است.</a:t>
            </a:r>
          </a:p>
          <a:p>
            <a:pPr algn="r" rtl="1"/>
            <a:r>
              <a:rPr lang="fa-IR" altLang="fa-IR" dirty="0" smtClean="0"/>
              <a:t>حساسیت کمتر از حالت</a:t>
            </a:r>
            <a:r>
              <a:rPr lang="en-US" altLang="fa-IR" dirty="0" smtClean="0"/>
              <a:t>Full Step </a:t>
            </a:r>
            <a:r>
              <a:rPr lang="fa-IR" altLang="fa-IR" dirty="0" smtClean="0"/>
              <a:t> است.</a:t>
            </a:r>
            <a:endParaRPr lang="en-US" alt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11038449" y="6245569"/>
            <a:ext cx="11535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10/18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211786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74387" y="731520"/>
            <a:ext cx="7793038" cy="623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fa-IR" sz="4000" smtClean="0"/>
              <a:t>Micro Step</a:t>
            </a:r>
            <a:endParaRPr lang="en-US" altLang="fa-IR" sz="40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74387" y="1951037"/>
            <a:ext cx="8229600" cy="4906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altLang="fa-IR" dirty="0" smtClean="0"/>
              <a:t>این مد در کاربردهایی که به موقعیت یابی های دقیق و درجه وضوح بالا در بازه های مختلفی از سرعت نیاز دارند استفاده می شود.</a:t>
            </a:r>
          </a:p>
          <a:p>
            <a:pPr algn="r" rtl="1">
              <a:buFontTx/>
              <a:buNone/>
            </a:pPr>
            <a:r>
              <a:rPr lang="fa-IR" altLang="fa-IR" dirty="0" smtClean="0"/>
              <a:t> </a:t>
            </a:r>
            <a:endParaRPr lang="en-US" alt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11038449" y="6245569"/>
            <a:ext cx="11535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11/18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64428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85668" y="587521"/>
            <a:ext cx="8229600" cy="1384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altLang="fa-IR" smtClean="0"/>
              <a:t>مزایای موتور پله ای:                          </a:t>
            </a:r>
            <a:endParaRPr lang="en-US" altLang="fa-IR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85668" y="2200421"/>
            <a:ext cx="8229600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altLang="fa-IR" smtClean="0"/>
              <a:t>کم هزینه بودن آن</a:t>
            </a:r>
          </a:p>
          <a:p>
            <a:pPr algn="r" rtl="1"/>
            <a:r>
              <a:rPr lang="fa-IR" altLang="fa-IR" smtClean="0"/>
              <a:t>ساختار ساده آن</a:t>
            </a:r>
          </a:p>
          <a:p>
            <a:pPr algn="r" rtl="1"/>
            <a:r>
              <a:rPr lang="fa-IR" altLang="fa-IR" smtClean="0"/>
              <a:t>قابلیت اعتماد بالای آن</a:t>
            </a:r>
          </a:p>
          <a:p>
            <a:pPr algn="r" rtl="1"/>
            <a:r>
              <a:rPr lang="fa-IR" altLang="fa-IR" smtClean="0"/>
              <a:t>عدم نیاز به نگهداری</a:t>
            </a:r>
          </a:p>
          <a:p>
            <a:pPr algn="r" rtl="1"/>
            <a:r>
              <a:rPr lang="fa-IR" altLang="fa-IR" smtClean="0"/>
              <a:t>عدم نیاز به فید بک برای کنترل موقعیت یا سرعت</a:t>
            </a:r>
          </a:p>
          <a:p>
            <a:pPr algn="r" rtl="1"/>
            <a:r>
              <a:rPr lang="fa-IR" altLang="fa-IR" smtClean="0"/>
              <a:t>سازگاری با تجهیزات دیجیتال مدرن</a:t>
            </a:r>
          </a:p>
          <a:p>
            <a:pPr algn="r" rtl="1">
              <a:buFontTx/>
              <a:buNone/>
            </a:pPr>
            <a:endParaRPr lang="en-US" altLang="fa-IR"/>
          </a:p>
        </p:txBody>
      </p:sp>
      <p:sp>
        <p:nvSpPr>
          <p:cNvPr id="4" name="TextBox 3"/>
          <p:cNvSpPr txBox="1"/>
          <p:nvPr/>
        </p:nvSpPr>
        <p:spPr>
          <a:xfrm>
            <a:off x="11038449" y="6245569"/>
            <a:ext cx="11535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12/18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28005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01594" y="714131"/>
            <a:ext cx="8229600" cy="1384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altLang="fa-IR" smtClean="0"/>
              <a:t>معایب موتور پله ای:                          </a:t>
            </a:r>
            <a:endParaRPr lang="en-US" altLang="fa-IR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01594" y="2327031"/>
            <a:ext cx="8229600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altLang="fa-IR" smtClean="0"/>
              <a:t>نیاز به زمان نسبتا زیاد برای راه اندازی</a:t>
            </a:r>
          </a:p>
          <a:p>
            <a:pPr algn="r" rtl="1"/>
            <a:r>
              <a:rPr lang="fa-IR" altLang="fa-IR" smtClean="0"/>
              <a:t>کارایی نا مناسب در سرعت های پایین،مگر آنکه از درایو </a:t>
            </a:r>
            <a:r>
              <a:rPr lang="en-US" altLang="fa-IR" smtClean="0"/>
              <a:t>MicroStep</a:t>
            </a:r>
            <a:r>
              <a:rPr lang="fa-IR" altLang="fa-IR" smtClean="0"/>
              <a:t> استفاده شود.</a:t>
            </a:r>
          </a:p>
          <a:p>
            <a:pPr algn="r" rtl="1"/>
            <a:r>
              <a:rPr lang="fa-IR" altLang="fa-IR" smtClean="0"/>
              <a:t>جریان مصرفی بالا</a:t>
            </a:r>
          </a:p>
          <a:p>
            <a:pPr algn="r" rtl="1"/>
            <a:r>
              <a:rPr lang="fa-IR" altLang="fa-IR" smtClean="0"/>
              <a:t>تلفات حرارتی زیاد در سرعت های بالا و ایجاد تداخل در کارایی موتور</a:t>
            </a:r>
            <a:endParaRPr lang="en-US" altLang="fa-IR"/>
          </a:p>
        </p:txBody>
      </p:sp>
      <p:sp>
        <p:nvSpPr>
          <p:cNvPr id="4" name="TextBox 3"/>
          <p:cNvSpPr txBox="1"/>
          <p:nvPr/>
        </p:nvSpPr>
        <p:spPr>
          <a:xfrm>
            <a:off x="11038449" y="6245569"/>
            <a:ext cx="11535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13/18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93130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328203" y="418709"/>
            <a:ext cx="8229600" cy="1384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altLang="fa-IR" smtClean="0"/>
              <a:t>کاربرد موتورهای پله ای</a:t>
            </a:r>
            <a:endParaRPr lang="en-US" altLang="fa-IR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328203" y="2031609"/>
            <a:ext cx="8229600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altLang="fa-IR" dirty="0" smtClean="0"/>
              <a:t>مهم ترین لوازم جانبی کامپیوتر که در آنها موتور پله ای به کار رفته است عبارتند از:</a:t>
            </a:r>
          </a:p>
          <a:p>
            <a:pPr lvl="1" algn="r" rtl="1"/>
            <a:r>
              <a:rPr lang="fa-IR" altLang="fa-IR" dirty="0" smtClean="0"/>
              <a:t>چاپگرها</a:t>
            </a:r>
          </a:p>
          <a:p>
            <a:pPr lvl="1" algn="r" rtl="1"/>
            <a:r>
              <a:rPr lang="fa-IR" altLang="fa-IR" dirty="0" smtClean="0"/>
              <a:t>رسام های گراف</a:t>
            </a:r>
          </a:p>
          <a:p>
            <a:pPr lvl="1" algn="r" rtl="1"/>
            <a:r>
              <a:rPr lang="fa-IR" altLang="fa-IR" dirty="0" smtClean="0"/>
              <a:t>درایو های دیسک سخت</a:t>
            </a:r>
          </a:p>
          <a:p>
            <a:pPr lvl="1" algn="r" rtl="1"/>
            <a:r>
              <a:rPr lang="fa-IR" altLang="fa-IR" dirty="0" smtClean="0"/>
              <a:t>ماشین های فاکس </a:t>
            </a:r>
            <a:endParaRPr lang="fa-IR" alt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11038449" y="6245569"/>
            <a:ext cx="11535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14/18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15178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11083" y="376506"/>
            <a:ext cx="8229600" cy="1384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altLang="fa-IR" smtClean="0"/>
              <a:t>رسام های گراف</a:t>
            </a:r>
            <a:endParaRPr lang="en-US" altLang="fa-IR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11083" y="4808806"/>
            <a:ext cx="8229600" cy="1630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80000"/>
              </a:lnSpc>
            </a:pPr>
            <a:endParaRPr lang="fa-IR" altLang="fa-IR" sz="2400" dirty="0" smtClean="0"/>
          </a:p>
          <a:p>
            <a:pPr algn="r" rtl="1">
              <a:lnSpc>
                <a:spcPct val="80000"/>
              </a:lnSpc>
            </a:pPr>
            <a:r>
              <a:rPr lang="fa-IR" altLang="fa-IR" dirty="0" smtClean="0"/>
              <a:t>یک رسام گراف فشرده به نام </a:t>
            </a:r>
            <a:r>
              <a:rPr lang="en-US" altLang="fa-IR" dirty="0" smtClean="0"/>
              <a:t>X-Y</a:t>
            </a:r>
            <a:r>
              <a:rPr lang="fa-IR" altLang="fa-IR" dirty="0" smtClean="0"/>
              <a:t> ساخت دهه 80 است که سیستم درایو قلم به کار رفته در این رسام نشان داده شده است. </a:t>
            </a:r>
            <a:endParaRPr lang="en-US" altLang="fa-IR" dirty="0"/>
          </a:p>
        </p:txBody>
      </p:sp>
      <p:pic>
        <p:nvPicPr>
          <p:cNvPr id="5" name="Picture 10" descr="a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1083" y="1280160"/>
            <a:ext cx="7191375" cy="368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038449" y="6245569"/>
            <a:ext cx="11535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15/18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264682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750234" y="267287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altLang="fa-IR" sz="4000" smtClean="0"/>
              <a:t>درایو های دیسک سخت</a:t>
            </a:r>
            <a:endParaRPr lang="en-US" altLang="fa-IR" sz="4000"/>
          </a:p>
        </p:txBody>
      </p:sp>
      <p:pic>
        <p:nvPicPr>
          <p:cNvPr id="4" name="Picture 7" descr="a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8588" y="3239087"/>
            <a:ext cx="721042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038449" y="6245569"/>
            <a:ext cx="11535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16/18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18723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29728" y="334303"/>
            <a:ext cx="8229600" cy="1384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altLang="fa-IR" smtClean="0"/>
              <a:t>ماشین های فاکس</a:t>
            </a:r>
            <a:endParaRPr lang="en-US" altLang="fa-IR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29728" y="4718978"/>
            <a:ext cx="8229600" cy="13430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80000"/>
              </a:lnSpc>
            </a:pPr>
            <a:r>
              <a:rPr lang="fa-IR" altLang="fa-IR" sz="2400" dirty="0" smtClean="0"/>
              <a:t>موتورهای پله ای برای درایو استوانه و قلم به کار می رود.</a:t>
            </a:r>
            <a:endParaRPr lang="en-US" altLang="fa-IR" sz="2400" dirty="0"/>
          </a:p>
        </p:txBody>
      </p:sp>
      <p:pic>
        <p:nvPicPr>
          <p:cNvPr id="4" name="Picture 7" descr="a1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528" y="1153551"/>
            <a:ext cx="6762750" cy="270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038449" y="6245569"/>
            <a:ext cx="11535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17/18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9434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" y="1418374"/>
            <a:ext cx="11531600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 algn="ctr" rtl="1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fa-IR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2  Koodak" pitchFamily="2" charset="-78"/>
              </a:rPr>
              <a:t>منابع</a:t>
            </a:r>
          </a:p>
          <a:p>
            <a:pPr marL="525780" lvl="0" indent="-457200" algn="r" rtl="1">
              <a:spcBef>
                <a:spcPct val="20000"/>
              </a:spcBef>
              <a:buClr>
                <a:srgbClr val="94C600"/>
              </a:buClr>
              <a:buSzPct val="76000"/>
              <a:buFont typeface="+mj-lt"/>
              <a:buAutoNum type="arabicParenR"/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2  Koodak" pitchFamily="2" charset="-78"/>
              </a:rPr>
              <a:t>ماشین  های الکتریکی  چاپمن </a:t>
            </a:r>
          </a:p>
          <a:p>
            <a:pPr marL="525780" lvl="0" indent="-457200" algn="r" rtl="1">
              <a:spcBef>
                <a:spcPct val="20000"/>
              </a:spcBef>
              <a:buClr>
                <a:srgbClr val="94C600"/>
              </a:buClr>
              <a:buSzPct val="76000"/>
              <a:buFont typeface="+mj-lt"/>
              <a:buAutoNum type="arabicParenR"/>
            </a:pPr>
            <a:r>
              <a:rPr lang="fa-IR" sz="2400" dirty="0" smtClean="0">
                <a:latin typeface="Century Gothic"/>
                <a:cs typeface="2  Koodak" pitchFamily="2" charset="-78"/>
              </a:rPr>
              <a:t>ماشین ها ی الکتریکی </a:t>
            </a:r>
            <a:r>
              <a:rPr lang="en-US" sz="2400" dirty="0" err="1" smtClean="0">
                <a:latin typeface="Century Gothic"/>
                <a:cs typeface="2  Koodak" pitchFamily="2" charset="-78"/>
              </a:rPr>
              <a:t>p.c.sen</a:t>
            </a:r>
            <a:endParaRPr lang="en-US" sz="2400" dirty="0" smtClean="0">
              <a:latin typeface="Century Gothic"/>
              <a:cs typeface="2  Koodak" pitchFamily="2" charset="-78"/>
            </a:endParaRPr>
          </a:p>
          <a:p>
            <a:pPr marL="525780" lvl="0" indent="-457200">
              <a:spcBef>
                <a:spcPct val="20000"/>
              </a:spcBef>
              <a:buClr>
                <a:srgbClr val="94C600"/>
              </a:buClr>
              <a:buSzPct val="76000"/>
              <a:buFont typeface="+mj-lt"/>
              <a:buAutoNum type="arabicParenR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2  Koodak" pitchFamily="2" charset="-78"/>
                <a:hlinkClick r:id="rId2"/>
              </a:rPr>
              <a:t>www.persautomatior.com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2  Koodak" pitchFamily="2" charset="-78"/>
              </a:rPr>
              <a:t> </a:t>
            </a:r>
          </a:p>
          <a:p>
            <a:pPr marL="525780" lvl="0" indent="-457200">
              <a:spcBef>
                <a:spcPct val="20000"/>
              </a:spcBef>
              <a:buClr>
                <a:srgbClr val="94C600"/>
              </a:buClr>
              <a:buSzPct val="76000"/>
              <a:buFont typeface="+mj-lt"/>
              <a:buAutoNum type="arabicParenR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2  Koodak" pitchFamily="2" charset="-78"/>
                <a:hlinkClick r:id="rId3"/>
              </a:rPr>
              <a:t>www.power-jam.blogfa.com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2  Koodak" pitchFamily="2" charset="-78"/>
            </a:endParaRPr>
          </a:p>
          <a:p>
            <a:pPr marL="525780" indent="-457200">
              <a:spcBef>
                <a:spcPct val="20000"/>
              </a:spcBef>
              <a:buClr>
                <a:srgbClr val="94C600"/>
              </a:buClr>
              <a:buSzPct val="76000"/>
              <a:buFont typeface="+mj-lt"/>
              <a:buAutoNum type="arabicParenR"/>
            </a:pPr>
            <a:r>
              <a:rPr lang="en-US" sz="2400" dirty="0">
                <a:cs typeface="2  Koodak" pitchFamily="2" charset="-78"/>
                <a:hlinkClick r:id="rId4"/>
              </a:rPr>
              <a:t>http://iranelectromotor.com</a:t>
            </a:r>
            <a:endParaRPr lang="fa-IR" sz="2400" dirty="0">
              <a:cs typeface="2  Koodak" pitchFamily="2" charset="-78"/>
            </a:endParaRPr>
          </a:p>
          <a:p>
            <a:pPr marL="525780" lvl="0" indent="-457200">
              <a:spcBef>
                <a:spcPct val="20000"/>
              </a:spcBef>
              <a:buClr>
                <a:srgbClr val="94C600"/>
              </a:buClr>
              <a:buSzPct val="76000"/>
              <a:buFont typeface="+mj-lt"/>
              <a:buAutoNum type="arabicParenR"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2  Koodak" pitchFamily="2" charset="-78"/>
            </a:endParaRPr>
          </a:p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n-US" sz="2400" dirty="0" smtClean="0">
                <a:latin typeface="Century Gothic"/>
                <a:cs typeface="2  Koodak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4775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100" y="0"/>
            <a:ext cx="12192000" cy="68729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36923" y="6488668"/>
            <a:ext cx="11535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18/18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9320141">
            <a:off x="-447678" y="1842412"/>
            <a:ext cx="62235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با سپاس از توجه شما عزیزان</a:t>
            </a:r>
            <a:endParaRPr lang="fa-IR" sz="48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31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69728" y="549794"/>
            <a:ext cx="38967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b="1" dirty="0" smtClean="0">
                <a:cs typeface="B Nazanin" panose="00000400000000000000" pitchFamily="2" charset="-78"/>
              </a:rPr>
              <a:t>مقدمه</a:t>
            </a:r>
            <a:endParaRPr lang="fa-IR" b="1" dirty="0">
              <a:cs typeface="B Nazanin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74105" y="1422006"/>
            <a:ext cx="10227212" cy="5679236"/>
            <a:chOff x="0" y="1119347"/>
            <a:chExt cx="12192000" cy="5679236"/>
          </a:xfrm>
        </p:grpSpPr>
        <p:sp>
          <p:nvSpPr>
            <p:cNvPr id="3" name="Content Placeholder 2"/>
            <p:cNvSpPr txBox="1">
              <a:spLocks/>
            </p:cNvSpPr>
            <p:nvPr/>
          </p:nvSpPr>
          <p:spPr>
            <a:xfrm>
              <a:off x="0" y="1119347"/>
              <a:ext cx="12192000" cy="350897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rtl="1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0" y="2873835"/>
              <a:ext cx="12192000" cy="392474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rtl="1">
                <a:buFont typeface="Arial" panose="020B0604020202020204" pitchFamily="34" charset="0"/>
                <a:buNone/>
              </a:pPr>
              <a:endParaRPr lang="en-US" sz="3200" dirty="0" smtClean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1038449" y="6245569"/>
            <a:ext cx="11535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2</a:t>
            </a:r>
            <a:r>
              <a:rPr lang="fa-IR" dirty="0" smtClean="0"/>
              <a:t>/18</a:t>
            </a:r>
            <a:endParaRPr lang="fa-I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073" y="2433933"/>
            <a:ext cx="3144152" cy="3811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5285" y="1422006"/>
            <a:ext cx="7019485" cy="490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748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907" y="37477"/>
            <a:ext cx="12201907" cy="6820523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193367" y="14068"/>
            <a:ext cx="50643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b="1" dirty="0" smtClean="0">
                <a:cs typeface="B Nazanin" panose="00000400000000000000" pitchFamily="2" charset="-78"/>
              </a:rPr>
              <a:t>ساختمان اساسی استپ موتور</a:t>
            </a:r>
            <a:endParaRPr lang="fa-IR" sz="3200" b="1" dirty="0">
              <a:cs typeface="B Nazanin" panose="00000400000000000000" pitchFamily="2" charset="-7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038449" y="6245569"/>
            <a:ext cx="11535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3</a:t>
            </a:r>
            <a:r>
              <a:rPr lang="fa-IR" dirty="0" smtClean="0"/>
              <a:t>/18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4517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2994" y="6653189"/>
            <a:ext cx="2895600" cy="476250"/>
          </a:xfrm>
        </p:spPr>
        <p:txBody>
          <a:bodyPr/>
          <a:lstStyle/>
          <a:p>
            <a:r>
              <a:rPr lang="en-US" altLang="fa-IR"/>
              <a:t>Stepper Motors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3115994" y="700064"/>
            <a:ext cx="8229600" cy="1384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altLang="fa-IR" smtClean="0"/>
              <a:t>انواع موتور های پله ای                      </a:t>
            </a:r>
            <a:endParaRPr lang="en-US" altLang="fa-IR" dirty="0"/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3115994" y="2312964"/>
            <a:ext cx="8229600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alt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اساسا سه نوع موتور پله ای وجود دارد:</a:t>
            </a:r>
          </a:p>
          <a:p>
            <a:pPr algn="r" rtl="1"/>
            <a:r>
              <a:rPr lang="fa-IR" alt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رلوکتانس متغیر </a:t>
            </a:r>
            <a:r>
              <a:rPr lang="af-ZA" alt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VARIABLE RELUCTANCE</a:t>
            </a:r>
            <a:r>
              <a:rPr lang="fa-IR" alt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r" rtl="1"/>
            <a:r>
              <a:rPr lang="fa-IR" alt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آهنر بای دایمی </a:t>
            </a:r>
            <a:r>
              <a:rPr lang="af-ZA" alt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PERMANENT MAGNET</a:t>
            </a:r>
            <a:r>
              <a:rPr lang="fa-IR" alt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r" rtl="1"/>
            <a:r>
              <a:rPr lang="fa-IR" alt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هیبرید </a:t>
            </a:r>
            <a:r>
              <a:rPr lang="af-ZA" altLang="fa-IR" sz="2400" dirty="0" smtClean="0"/>
              <a:t>HYBRID </a:t>
            </a:r>
            <a:endParaRPr lang="fa-IR" altLang="fa-IR" sz="2400" dirty="0" smtClean="0"/>
          </a:p>
          <a:p>
            <a:pPr algn="r" rtl="1">
              <a:buFontTx/>
              <a:buNone/>
            </a:pPr>
            <a:endParaRPr lang="fa-IR" altLang="fa-IR" dirty="0" smtClean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79" y="0"/>
            <a:ext cx="5200359" cy="520035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1038449" y="6245569"/>
            <a:ext cx="11535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4</a:t>
            </a:r>
            <a:r>
              <a:rPr lang="fa-IR" dirty="0" smtClean="0"/>
              <a:t>/18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49669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89384" y="609600"/>
            <a:ext cx="8229600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altLang="fa-IR" dirty="0" smtClean="0"/>
              <a:t>رلوکتانس متغیر</a:t>
            </a:r>
            <a:r>
              <a:rPr lang="fa-IR" altLang="fa-IR" sz="2400" dirty="0" smtClean="0"/>
              <a:t> </a:t>
            </a:r>
            <a:r>
              <a:rPr lang="en-US" altLang="fa-IR" sz="3600" dirty="0" smtClean="0"/>
              <a:t>VARIABLE RELUCTANCE</a:t>
            </a:r>
            <a:endParaRPr lang="en-US" altLang="fa-IR" sz="36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89384" y="1981200"/>
            <a:ext cx="8229600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altLang="fa-IR" dirty="0" smtClean="0">
                <a:cs typeface="B Nazanin" panose="00000400000000000000" pitchFamily="2" charset="-78"/>
              </a:rPr>
              <a:t>در موتور </a:t>
            </a:r>
            <a:r>
              <a:rPr lang="en-US" altLang="fa-IR" dirty="0" smtClean="0">
                <a:cs typeface="B Nazanin" panose="00000400000000000000" pitchFamily="2" charset="-78"/>
              </a:rPr>
              <a:t>V.R.</a:t>
            </a:r>
            <a:r>
              <a:rPr lang="fa-IR" altLang="fa-IR" dirty="0" smtClean="0">
                <a:cs typeface="B Nazanin" panose="00000400000000000000" pitchFamily="2" charset="-78"/>
              </a:rPr>
              <a:t> از آهنربای دایمی استفاده نمی کنند.</a:t>
            </a:r>
          </a:p>
          <a:p>
            <a:pPr algn="r" rtl="1"/>
            <a:r>
              <a:rPr lang="fa-IR" altLang="fa-IR" dirty="0" smtClean="0">
                <a:cs typeface="B Nazanin" panose="00000400000000000000" pitchFamily="2" charset="-78"/>
              </a:rPr>
              <a:t>روتور موتور می تواند بدون محدودیت گشتاور حرکت کند.</a:t>
            </a:r>
          </a:p>
          <a:p>
            <a:pPr algn="r" rtl="1">
              <a:buFontTx/>
              <a:buNone/>
            </a:pPr>
            <a:endParaRPr lang="en-US" altLang="fa-IR" dirty="0">
              <a:cs typeface="B Nazanin" panose="00000400000000000000" pitchFamily="2" charset="-78"/>
            </a:endParaRPr>
          </a:p>
        </p:txBody>
      </p:sp>
      <p:pic>
        <p:nvPicPr>
          <p:cNvPr id="4" name="Picture 8" descr="ref-guide-p2-f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82926"/>
            <a:ext cx="4800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038449" y="6245569"/>
            <a:ext cx="11535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5</a:t>
            </a:r>
            <a:r>
              <a:rPr lang="fa-IR" dirty="0" smtClean="0"/>
              <a:t>/18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16845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158197" y="446845"/>
            <a:ext cx="8229600" cy="1384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altLang="fa-IR" dirty="0" smtClean="0">
                <a:cs typeface="B Nazanin" panose="00000400000000000000" pitchFamily="2" charset="-78"/>
              </a:rPr>
              <a:t>آهنربای دایمی </a:t>
            </a:r>
            <a:r>
              <a:rPr lang="en-US" altLang="fa-IR" sz="3200" dirty="0" smtClean="0">
                <a:cs typeface="B Nazanin" panose="00000400000000000000" pitchFamily="2" charset="-78"/>
              </a:rPr>
              <a:t>PERMANENT MAGNET</a:t>
            </a:r>
            <a:r>
              <a:rPr lang="en-US" altLang="fa-IR" dirty="0" smtClean="0">
                <a:cs typeface="B Nazanin" panose="00000400000000000000" pitchFamily="2" charset="-78"/>
              </a:rPr>
              <a:t> </a:t>
            </a:r>
            <a:endParaRPr lang="en-US" altLang="fa-IR" dirty="0">
              <a:cs typeface="B Nazanin" panose="00000400000000000000" pitchFamily="2" charset="-78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128694" y="1980957"/>
            <a:ext cx="8229600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altLang="fa-IR" dirty="0" smtClean="0">
                <a:cs typeface="B Nazanin" panose="00000400000000000000" pitchFamily="2" charset="-78"/>
              </a:rPr>
              <a:t>به موتور </a:t>
            </a:r>
            <a:r>
              <a:rPr lang="en-US" altLang="fa-IR" dirty="0" smtClean="0">
                <a:cs typeface="B Nazanin" panose="00000400000000000000" pitchFamily="2" charset="-78"/>
              </a:rPr>
              <a:t>P.M.</a:t>
            </a:r>
            <a:r>
              <a:rPr lang="fa-IR" altLang="fa-IR" dirty="0" smtClean="0">
                <a:cs typeface="B Nazanin" panose="00000400000000000000" pitchFamily="2" charset="-78"/>
              </a:rPr>
              <a:t> که </a:t>
            </a:r>
            <a:r>
              <a:rPr lang="en-US" altLang="fa-IR" dirty="0" err="1" smtClean="0">
                <a:cs typeface="B Nazanin" panose="00000400000000000000" pitchFamily="2" charset="-78"/>
              </a:rPr>
              <a:t>CanStack</a:t>
            </a:r>
            <a:r>
              <a:rPr lang="fa-IR" altLang="fa-IR" dirty="0" smtClean="0">
                <a:cs typeface="B Nazanin" panose="00000400000000000000" pitchFamily="2" charset="-78"/>
              </a:rPr>
              <a:t> هم گفته می شود، دارای یک روتور با آهنربای دایمی است.</a:t>
            </a:r>
          </a:p>
          <a:p>
            <a:pPr algn="r" rtl="1"/>
            <a:r>
              <a:rPr lang="fa-IR" altLang="fa-IR" dirty="0" smtClean="0">
                <a:cs typeface="B Nazanin" panose="00000400000000000000" pitchFamily="2" charset="-78"/>
              </a:rPr>
              <a:t>این نوع موتورها برای وسایلی با سرعت پایین، گشتاور پایین و زاویه پله بالا مانند 45 یا 90 درجه مناسب است.</a:t>
            </a:r>
          </a:p>
        </p:txBody>
      </p:sp>
      <p:pic>
        <p:nvPicPr>
          <p:cNvPr id="4" name="Picture 2" descr="C:\Users\hashemisaa\Desktop\stepper motor\1004201113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31942"/>
            <a:ext cx="28892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038449" y="6245569"/>
            <a:ext cx="11535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6</a:t>
            </a:r>
            <a:r>
              <a:rPr lang="fa-IR" dirty="0" smtClean="0"/>
              <a:t>/18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12603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40447" y="357723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fa-IR" sz="3200" dirty="0" smtClean="0">
                <a:cs typeface="B Nazanin" panose="00000400000000000000" pitchFamily="2" charset="-78"/>
              </a:rPr>
              <a:t>HYBRID</a:t>
            </a:r>
            <a:r>
              <a:rPr lang="en-US" altLang="fa-IR" dirty="0" smtClean="0">
                <a:cs typeface="B Nazanin" panose="00000400000000000000" pitchFamily="2" charset="-78"/>
              </a:rPr>
              <a:t> </a:t>
            </a:r>
            <a:r>
              <a:rPr lang="fa-IR" altLang="fa-IR" dirty="0" smtClean="0">
                <a:cs typeface="B Nazanin" panose="00000400000000000000" pitchFamily="2" charset="-78"/>
              </a:rPr>
              <a:t>هیبرید </a:t>
            </a:r>
            <a:endParaRPr lang="en-US" altLang="fa-IR" dirty="0">
              <a:cs typeface="B Nazanin" panose="00000400000000000000" pitchFamily="2" charset="-7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411416" y="1498210"/>
            <a:ext cx="8229600" cy="48307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altLang="fa-IR" dirty="0" smtClean="0">
                <a:cs typeface="B Nazanin" panose="00000400000000000000" pitchFamily="2" charset="-78"/>
              </a:rPr>
              <a:t>موتور های هیبرید از بهترین ویژگی های </a:t>
            </a:r>
            <a:r>
              <a:rPr lang="en-US" altLang="fa-IR" dirty="0" smtClean="0">
                <a:cs typeface="B Nazanin" panose="00000400000000000000" pitchFamily="2" charset="-78"/>
              </a:rPr>
              <a:t>V.R.</a:t>
            </a:r>
            <a:r>
              <a:rPr lang="fa-IR" altLang="fa-IR" dirty="0" smtClean="0">
                <a:cs typeface="B Nazanin" panose="00000400000000000000" pitchFamily="2" charset="-78"/>
              </a:rPr>
              <a:t> و </a:t>
            </a:r>
            <a:r>
              <a:rPr lang="en-US" altLang="fa-IR" dirty="0" smtClean="0">
                <a:cs typeface="B Nazanin" panose="00000400000000000000" pitchFamily="2" charset="-78"/>
              </a:rPr>
              <a:t>P.M.</a:t>
            </a:r>
            <a:r>
              <a:rPr lang="fa-IR" altLang="fa-IR" dirty="0" smtClean="0">
                <a:cs typeface="B Nazanin" panose="00000400000000000000" pitchFamily="2" charset="-78"/>
              </a:rPr>
              <a:t> تشکیل شده اند.</a:t>
            </a:r>
          </a:p>
          <a:p>
            <a:pPr algn="r" rtl="1"/>
            <a:r>
              <a:rPr lang="fa-IR" altLang="fa-IR" dirty="0" smtClean="0">
                <a:cs typeface="B Nazanin" panose="00000400000000000000" pitchFamily="2" charset="-78"/>
              </a:rPr>
              <a:t>آنها از پل های استاتور چند دندانه ای و یک روتور آهنربای دایمی ساخته شده اند.</a:t>
            </a:r>
          </a:p>
          <a:p>
            <a:pPr algn="r" rtl="1">
              <a:buFontTx/>
              <a:buNone/>
            </a:pPr>
            <a:endParaRPr lang="en-US" altLang="fa-IR" dirty="0">
              <a:cs typeface="B Nazanin" panose="00000400000000000000" pitchFamily="2" charset="-78"/>
            </a:endParaRPr>
          </a:p>
        </p:txBody>
      </p:sp>
      <p:pic>
        <p:nvPicPr>
          <p:cNvPr id="7" name="Picture 8" descr="ref-guide-p3-f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942" y="2996418"/>
            <a:ext cx="4495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038449" y="6245569"/>
            <a:ext cx="11535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7</a:t>
            </a:r>
            <a:r>
              <a:rPr lang="fa-IR" dirty="0" smtClean="0"/>
              <a:t>/18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18213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664655" y="276665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fa-IR" sz="3600" dirty="0" smtClean="0"/>
              <a:t>STEP MODES</a:t>
            </a:r>
            <a:r>
              <a:rPr lang="en-US" altLang="fa-IR" dirty="0" smtClean="0"/>
              <a:t> </a:t>
            </a:r>
            <a:r>
              <a:rPr lang="fa-IR" altLang="fa-IR" dirty="0" smtClean="0"/>
              <a:t>مد های پله</a:t>
            </a:r>
            <a:endParaRPr lang="en-US" altLang="fa-IR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497015" y="1820593"/>
            <a:ext cx="8229600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80000"/>
              </a:lnSpc>
              <a:buFontTx/>
              <a:buNone/>
            </a:pPr>
            <a:r>
              <a:rPr lang="fa-IR" altLang="fa-IR" dirty="0" smtClean="0"/>
              <a:t>انواع مدهای پله عبارتند از:</a:t>
            </a:r>
          </a:p>
          <a:p>
            <a:pPr algn="r" rtl="1">
              <a:lnSpc>
                <a:spcPct val="80000"/>
              </a:lnSpc>
            </a:pPr>
            <a:r>
              <a:rPr lang="en-US" altLang="fa-IR" dirty="0" smtClean="0"/>
              <a:t>Full Step</a:t>
            </a:r>
          </a:p>
          <a:p>
            <a:pPr algn="r" rtl="1">
              <a:lnSpc>
                <a:spcPct val="80000"/>
              </a:lnSpc>
            </a:pPr>
            <a:endParaRPr lang="en-US" altLang="fa-IR" dirty="0" smtClean="0"/>
          </a:p>
          <a:p>
            <a:pPr algn="r" rtl="1">
              <a:lnSpc>
                <a:spcPct val="80000"/>
              </a:lnSpc>
            </a:pPr>
            <a:r>
              <a:rPr lang="en-US" altLang="fa-IR" dirty="0" smtClean="0"/>
              <a:t>Half Step</a:t>
            </a:r>
          </a:p>
          <a:p>
            <a:pPr algn="r" rtl="1">
              <a:lnSpc>
                <a:spcPct val="80000"/>
              </a:lnSpc>
            </a:pPr>
            <a:endParaRPr lang="en-US" altLang="fa-IR" dirty="0" smtClean="0"/>
          </a:p>
          <a:p>
            <a:pPr algn="r" rtl="1">
              <a:lnSpc>
                <a:spcPct val="80000"/>
              </a:lnSpc>
            </a:pPr>
            <a:r>
              <a:rPr lang="en-US" altLang="fa-IR" dirty="0" smtClean="0"/>
              <a:t>Micro Step</a:t>
            </a:r>
            <a:endParaRPr lang="fa-IR" altLang="fa-IR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038449" y="6245569"/>
            <a:ext cx="11535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8</a:t>
            </a:r>
            <a:r>
              <a:rPr lang="fa-IR" dirty="0" smtClean="0"/>
              <a:t>/18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29922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734994" y="431409"/>
            <a:ext cx="8229600" cy="1384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altLang="fa-IR" sz="4000" b="1" dirty="0" smtClean="0"/>
              <a:t>Full Step</a:t>
            </a:r>
            <a:endParaRPr lang="en-US" altLang="fa-IR" sz="4000" b="1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734994" y="2130083"/>
            <a:ext cx="8229600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altLang="fa-IR" dirty="0" smtClean="0"/>
              <a:t>موتور پله ای هیبرید استاندارد شامل یک روتور 200 دندانه ای و یا به بیان دیگر 200 پله کامل در هر دوران محور موتور است.</a:t>
            </a:r>
          </a:p>
          <a:p>
            <a:pPr algn="r" rtl="1"/>
            <a:r>
              <a:rPr lang="fa-IR" altLang="fa-IR" dirty="0" smtClean="0"/>
              <a:t>با تقسیم 360 درجه چرخش بر 200 پله مقدار 1.8 زاویه پله کامل بدست می آید.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8449" y="6245569"/>
            <a:ext cx="11535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9</a:t>
            </a:r>
            <a:r>
              <a:rPr lang="fa-IR" dirty="0" smtClean="0"/>
              <a:t>/18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8959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495</Words>
  <Application>Microsoft Office PowerPoint</Application>
  <PresentationFormat>Custom</PresentationFormat>
  <Paragraphs>90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Hosein</dc:creator>
  <cp:lastModifiedBy>Smile</cp:lastModifiedBy>
  <cp:revision>29</cp:revision>
  <dcterms:created xsi:type="dcterms:W3CDTF">2019-02-26T08:20:46Z</dcterms:created>
  <dcterms:modified xsi:type="dcterms:W3CDTF">2020-03-08T13:15:27Z</dcterms:modified>
</cp:coreProperties>
</file>