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3" r:id="rId1"/>
  </p:sldMasterIdLst>
  <p:notesMasterIdLst>
    <p:notesMasterId r:id="rId40"/>
  </p:notesMasterIdLst>
  <p:sldIdLst>
    <p:sldId id="306" r:id="rId2"/>
    <p:sldId id="293" r:id="rId3"/>
    <p:sldId id="294" r:id="rId4"/>
    <p:sldId id="295" r:id="rId5"/>
    <p:sldId id="296" r:id="rId6"/>
    <p:sldId id="297" r:id="rId7"/>
    <p:sldId id="298" r:id="rId8"/>
    <p:sldId id="299" r:id="rId9"/>
    <p:sldId id="300" r:id="rId10"/>
    <p:sldId id="301" r:id="rId11"/>
    <p:sldId id="302" r:id="rId12"/>
    <p:sldId id="303" r:id="rId13"/>
    <p:sldId id="267" r:id="rId14"/>
    <p:sldId id="268" r:id="rId15"/>
    <p:sldId id="269" r:id="rId16"/>
    <p:sldId id="270" r:id="rId17"/>
    <p:sldId id="271" r:id="rId18"/>
    <p:sldId id="274" r:id="rId19"/>
    <p:sldId id="275" r:id="rId20"/>
    <p:sldId id="276" r:id="rId21"/>
    <p:sldId id="277" r:id="rId22"/>
    <p:sldId id="272" r:id="rId23"/>
    <p:sldId id="273" r:id="rId24"/>
    <p:sldId id="278" r:id="rId25"/>
    <p:sldId id="279" r:id="rId26"/>
    <p:sldId id="280" r:id="rId27"/>
    <p:sldId id="281" r:id="rId28"/>
    <p:sldId id="282" r:id="rId29"/>
    <p:sldId id="283" r:id="rId30"/>
    <p:sldId id="284" r:id="rId31"/>
    <p:sldId id="285" r:id="rId32"/>
    <p:sldId id="304" r:id="rId33"/>
    <p:sldId id="286" r:id="rId34"/>
    <p:sldId id="289" r:id="rId35"/>
    <p:sldId id="290" r:id="rId36"/>
    <p:sldId id="291" r:id="rId37"/>
    <p:sldId id="292" r:id="rId38"/>
    <p:sldId id="305" r:id="rId39"/>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3752" autoAdjust="0"/>
    <p:restoredTop sz="86475" autoAdjust="0"/>
  </p:normalViewPr>
  <p:slideViewPr>
    <p:cSldViewPr>
      <p:cViewPr varScale="1">
        <p:scale>
          <a:sx n="73" d="100"/>
          <a:sy n="73" d="100"/>
        </p:scale>
        <p:origin x="-125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0557BF0-BB3C-4E17-AB10-6672B16708EE}" type="datetimeFigureOut">
              <a:rPr lang="fa-IR" smtClean="0"/>
              <a:pPr/>
              <a:t>14/07/1441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D9783AC-AD9D-40F5-97A5-F42D065FC353}" type="slidenum">
              <a:rPr lang="fa-IR" smtClean="0"/>
              <a:pPr/>
              <a:t>‹#›</a:t>
            </a:fld>
            <a:endParaRPr lang="fa-IR"/>
          </a:p>
        </p:txBody>
      </p:sp>
    </p:spTree>
    <p:extLst>
      <p:ext uri="{BB962C8B-B14F-4D97-AF65-F5344CB8AC3E}">
        <p14:creationId xmlns="" xmlns:p14="http://schemas.microsoft.com/office/powerpoint/2010/main" val="425895431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7D9783AC-AD9D-40F5-97A5-F42D065FC353}" type="slidenum">
              <a:rPr lang="fa-IR" smtClean="0"/>
              <a:pPr/>
              <a:t>1</a:t>
            </a:fld>
            <a:endParaRPr lang="fa-IR"/>
          </a:p>
        </p:txBody>
      </p:sp>
    </p:spTree>
    <p:extLst>
      <p:ext uri="{BB962C8B-B14F-4D97-AF65-F5344CB8AC3E}">
        <p14:creationId xmlns="" xmlns:p14="http://schemas.microsoft.com/office/powerpoint/2010/main" val="3210307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endParaRPr lang="en-US"/>
          </a:p>
        </p:txBody>
      </p:sp>
      <p:sp>
        <p:nvSpPr>
          <p:cNvPr id="7" name="Footer Placeholder 19"/>
          <p:cNvSpPr>
            <a:spLocks noGrp="1"/>
          </p:cNvSpPr>
          <p:nvPr>
            <p:ph type="ftr" sz="quarter" idx="11"/>
          </p:nvPr>
        </p:nvSpPr>
        <p:spPr/>
        <p:txBody>
          <a:bodyPr/>
          <a:lstStyle>
            <a:lvl1pPr>
              <a:defRPr/>
            </a:lvl1pPr>
            <a:extLst/>
          </a:lstStyle>
          <a:p>
            <a:pPr>
              <a:defRPr/>
            </a:pPr>
            <a:r>
              <a:rPr lang="en-US" smtClean="0"/>
              <a:t>www.barghnews.com</a:t>
            </a: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E6C4AFC7-E6B1-42C9-9892-517E64D32B96}" type="slidenum">
              <a:rPr lang="ar-SA"/>
              <a:pPr>
                <a:defRPr/>
              </a:pPr>
              <a:t>‹#›</a:t>
            </a:fld>
            <a:endParaRPr lang="en-US"/>
          </a:p>
        </p:txBody>
      </p:sp>
    </p:spTree>
    <p:extLst>
      <p:ext uri="{BB962C8B-B14F-4D97-AF65-F5344CB8AC3E}">
        <p14:creationId xmlns="" xmlns:p14="http://schemas.microsoft.com/office/powerpoint/2010/main" val="2518563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r>
              <a:rPr lang="en-US" smtClean="0"/>
              <a:t>www.barghnews.com</a:t>
            </a:r>
            <a:endParaRPr lang="en-US"/>
          </a:p>
        </p:txBody>
      </p:sp>
      <p:sp>
        <p:nvSpPr>
          <p:cNvPr id="6" name="Slide Number Placeholder 21"/>
          <p:cNvSpPr>
            <a:spLocks noGrp="1"/>
          </p:cNvSpPr>
          <p:nvPr>
            <p:ph type="sldNum" sz="quarter" idx="12"/>
          </p:nvPr>
        </p:nvSpPr>
        <p:spPr/>
        <p:txBody>
          <a:bodyPr/>
          <a:lstStyle>
            <a:lvl1pPr>
              <a:defRPr/>
            </a:lvl1pPr>
          </a:lstStyle>
          <a:p>
            <a:pPr>
              <a:defRPr/>
            </a:pPr>
            <a:fld id="{0277DB1A-124A-4DCB-AF18-79CCD92D919B}" type="slidenum">
              <a:rPr lang="ar-SA"/>
              <a:pPr>
                <a:defRPr/>
              </a:pPr>
              <a:t>‹#›</a:t>
            </a:fld>
            <a:endParaRPr lang="en-US"/>
          </a:p>
        </p:txBody>
      </p:sp>
    </p:spTree>
    <p:extLst>
      <p:ext uri="{BB962C8B-B14F-4D97-AF65-F5344CB8AC3E}">
        <p14:creationId xmlns="" xmlns:p14="http://schemas.microsoft.com/office/powerpoint/2010/main" val="3286121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r>
              <a:rPr lang="en-US" smtClean="0"/>
              <a:t>www.barghnews.com</a:t>
            </a:r>
            <a:endParaRPr lang="en-US"/>
          </a:p>
        </p:txBody>
      </p:sp>
      <p:sp>
        <p:nvSpPr>
          <p:cNvPr id="6" name="Slide Number Placeholder 21"/>
          <p:cNvSpPr>
            <a:spLocks noGrp="1"/>
          </p:cNvSpPr>
          <p:nvPr>
            <p:ph type="sldNum" sz="quarter" idx="12"/>
          </p:nvPr>
        </p:nvSpPr>
        <p:spPr/>
        <p:txBody>
          <a:bodyPr/>
          <a:lstStyle>
            <a:lvl1pPr>
              <a:defRPr/>
            </a:lvl1pPr>
          </a:lstStyle>
          <a:p>
            <a:pPr>
              <a:defRPr/>
            </a:pPr>
            <a:fld id="{E04B2E66-9436-456E-A7F8-DC30A4BEEEED}" type="slidenum">
              <a:rPr lang="ar-SA"/>
              <a:pPr>
                <a:defRPr/>
              </a:pPr>
              <a:t>‹#›</a:t>
            </a:fld>
            <a:endParaRPr lang="en-US"/>
          </a:p>
        </p:txBody>
      </p:sp>
    </p:spTree>
    <p:extLst>
      <p:ext uri="{BB962C8B-B14F-4D97-AF65-F5344CB8AC3E}">
        <p14:creationId xmlns="" xmlns:p14="http://schemas.microsoft.com/office/powerpoint/2010/main" val="127005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r>
              <a:rPr lang="en-US" smtClean="0"/>
              <a:t>www.barghnews.com</a:t>
            </a:r>
            <a:endParaRPr lang="en-US"/>
          </a:p>
        </p:txBody>
      </p:sp>
      <p:sp>
        <p:nvSpPr>
          <p:cNvPr id="6" name="Slide Number Placeholder 21"/>
          <p:cNvSpPr>
            <a:spLocks noGrp="1"/>
          </p:cNvSpPr>
          <p:nvPr>
            <p:ph type="sldNum" sz="quarter" idx="12"/>
          </p:nvPr>
        </p:nvSpPr>
        <p:spPr/>
        <p:txBody>
          <a:bodyPr/>
          <a:lstStyle>
            <a:lvl1pPr>
              <a:defRPr/>
            </a:lvl1pPr>
          </a:lstStyle>
          <a:p>
            <a:pPr>
              <a:defRPr/>
            </a:pPr>
            <a:fld id="{AD980AA7-0CD8-44E7-92F4-592B95A436A7}" type="slidenum">
              <a:rPr lang="ar-SA"/>
              <a:pPr>
                <a:defRPr/>
              </a:pPr>
              <a:t>‹#›</a:t>
            </a:fld>
            <a:endParaRPr lang="en-US"/>
          </a:p>
        </p:txBody>
      </p:sp>
    </p:spTree>
    <p:extLst>
      <p:ext uri="{BB962C8B-B14F-4D97-AF65-F5344CB8AC3E}">
        <p14:creationId xmlns="" xmlns:p14="http://schemas.microsoft.com/office/powerpoint/2010/main" val="1204933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endParaRPr lang="en-US"/>
          </a:p>
        </p:txBody>
      </p:sp>
      <p:sp>
        <p:nvSpPr>
          <p:cNvPr id="9" name="Footer Placeholder 4"/>
          <p:cNvSpPr>
            <a:spLocks noGrp="1"/>
          </p:cNvSpPr>
          <p:nvPr>
            <p:ph type="ftr" sz="quarter" idx="11"/>
          </p:nvPr>
        </p:nvSpPr>
        <p:spPr/>
        <p:txBody>
          <a:bodyPr/>
          <a:lstStyle>
            <a:lvl1pPr>
              <a:defRPr/>
            </a:lvl1pPr>
            <a:extLst/>
          </a:lstStyle>
          <a:p>
            <a:pPr>
              <a:defRPr/>
            </a:pPr>
            <a:r>
              <a:rPr lang="en-US" smtClean="0"/>
              <a:t>www.barghnews.com</a:t>
            </a: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1C55289A-0008-4B5D-8542-8925D83CCA38}" type="slidenum">
              <a:rPr lang="ar-SA"/>
              <a:pPr>
                <a:defRPr/>
              </a:pPr>
              <a:t>‹#›</a:t>
            </a:fld>
            <a:endParaRPr lang="en-US"/>
          </a:p>
        </p:txBody>
      </p:sp>
    </p:spTree>
    <p:extLst>
      <p:ext uri="{BB962C8B-B14F-4D97-AF65-F5344CB8AC3E}">
        <p14:creationId xmlns="" xmlns:p14="http://schemas.microsoft.com/office/powerpoint/2010/main" val="114192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r>
              <a:rPr lang="en-US" smtClean="0"/>
              <a:t>www.barghnews.com</a:t>
            </a:r>
            <a:endParaRPr lang="en-US"/>
          </a:p>
        </p:txBody>
      </p:sp>
      <p:sp>
        <p:nvSpPr>
          <p:cNvPr id="7" name="Slide Number Placeholder 21"/>
          <p:cNvSpPr>
            <a:spLocks noGrp="1"/>
          </p:cNvSpPr>
          <p:nvPr>
            <p:ph type="sldNum" sz="quarter" idx="12"/>
          </p:nvPr>
        </p:nvSpPr>
        <p:spPr/>
        <p:txBody>
          <a:bodyPr/>
          <a:lstStyle>
            <a:lvl1pPr>
              <a:defRPr/>
            </a:lvl1pPr>
          </a:lstStyle>
          <a:p>
            <a:pPr>
              <a:defRPr/>
            </a:pPr>
            <a:fld id="{F7A70AD7-DEC4-4751-92B9-ADA057DAF203}" type="slidenum">
              <a:rPr lang="ar-SA"/>
              <a:pPr>
                <a:defRPr/>
              </a:pPr>
              <a:t>‹#›</a:t>
            </a:fld>
            <a:endParaRPr lang="en-US"/>
          </a:p>
        </p:txBody>
      </p:sp>
    </p:spTree>
    <p:extLst>
      <p:ext uri="{BB962C8B-B14F-4D97-AF65-F5344CB8AC3E}">
        <p14:creationId xmlns="" xmlns:p14="http://schemas.microsoft.com/office/powerpoint/2010/main" val="4114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r>
              <a:rPr lang="en-US" smtClean="0"/>
              <a:t>www.barghnews.com</a:t>
            </a: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D6256588-758C-4778-9C1E-44D2DBD065D1}" type="slidenum">
              <a:rPr lang="ar-SA"/>
              <a:pPr>
                <a:defRPr/>
              </a:pPr>
              <a:t>‹#›</a:t>
            </a:fld>
            <a:endParaRPr lang="en-US"/>
          </a:p>
        </p:txBody>
      </p:sp>
    </p:spTree>
    <p:extLst>
      <p:ext uri="{BB962C8B-B14F-4D97-AF65-F5344CB8AC3E}">
        <p14:creationId xmlns="" xmlns:p14="http://schemas.microsoft.com/office/powerpoint/2010/main" val="889824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r>
              <a:rPr lang="en-US" smtClean="0"/>
              <a:t>www.barghnews.com</a:t>
            </a:r>
            <a:endParaRPr lang="en-US"/>
          </a:p>
        </p:txBody>
      </p:sp>
      <p:sp>
        <p:nvSpPr>
          <p:cNvPr id="5" name="Slide Number Placeholder 21"/>
          <p:cNvSpPr>
            <a:spLocks noGrp="1"/>
          </p:cNvSpPr>
          <p:nvPr>
            <p:ph type="sldNum" sz="quarter" idx="12"/>
          </p:nvPr>
        </p:nvSpPr>
        <p:spPr/>
        <p:txBody>
          <a:bodyPr/>
          <a:lstStyle>
            <a:lvl1pPr>
              <a:defRPr/>
            </a:lvl1pPr>
          </a:lstStyle>
          <a:p>
            <a:pPr>
              <a:defRPr/>
            </a:pPr>
            <a:fld id="{A7DF519D-93A8-4020-881F-D523C49BDA0D}" type="slidenum">
              <a:rPr lang="ar-SA"/>
              <a:pPr>
                <a:defRPr/>
              </a:pPr>
              <a:t>‹#›</a:t>
            </a:fld>
            <a:endParaRPr lang="en-US"/>
          </a:p>
        </p:txBody>
      </p:sp>
    </p:spTree>
    <p:extLst>
      <p:ext uri="{BB962C8B-B14F-4D97-AF65-F5344CB8AC3E}">
        <p14:creationId xmlns="" xmlns:p14="http://schemas.microsoft.com/office/powerpoint/2010/main" val="2240747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endParaRPr lang="en-US"/>
          </a:p>
        </p:txBody>
      </p:sp>
      <p:sp>
        <p:nvSpPr>
          <p:cNvPr id="5" name="Footer Placeholder 2"/>
          <p:cNvSpPr>
            <a:spLocks noGrp="1"/>
          </p:cNvSpPr>
          <p:nvPr>
            <p:ph type="ftr" sz="quarter" idx="11"/>
          </p:nvPr>
        </p:nvSpPr>
        <p:spPr/>
        <p:txBody>
          <a:bodyPr/>
          <a:lstStyle>
            <a:lvl1pPr>
              <a:defRPr/>
            </a:lvl1pPr>
            <a:extLst/>
          </a:lstStyle>
          <a:p>
            <a:pPr>
              <a:defRPr/>
            </a:pPr>
            <a:r>
              <a:rPr lang="en-US" smtClean="0"/>
              <a:t>www.barghnews.com</a:t>
            </a: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110B0E2D-E875-49EE-B699-04A537F45D77}" type="slidenum">
              <a:rPr lang="ar-SA"/>
              <a:pPr>
                <a:defRPr/>
              </a:pPr>
              <a:t>‹#›</a:t>
            </a:fld>
            <a:endParaRPr lang="en-US"/>
          </a:p>
        </p:txBody>
      </p:sp>
    </p:spTree>
    <p:extLst>
      <p:ext uri="{BB962C8B-B14F-4D97-AF65-F5344CB8AC3E}">
        <p14:creationId xmlns="" xmlns:p14="http://schemas.microsoft.com/office/powerpoint/2010/main" val="1678660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smtClean="0"/>
              <a:t>www.barghnews.com</a:t>
            </a: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1E39C4B8-1B19-44AF-B024-BA4509103BF1}" type="slidenum">
              <a:rPr lang="ar-SA"/>
              <a:pPr>
                <a:defRPr/>
              </a:pPr>
              <a:t>‹#›</a:t>
            </a:fld>
            <a:endParaRPr lang="en-US"/>
          </a:p>
        </p:txBody>
      </p:sp>
    </p:spTree>
    <p:extLst>
      <p:ext uri="{BB962C8B-B14F-4D97-AF65-F5344CB8AC3E}">
        <p14:creationId xmlns="" xmlns:p14="http://schemas.microsoft.com/office/powerpoint/2010/main" val="692014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gn="l" rtl="0">
              <a:lnSpc>
                <a:spcPts val="3000"/>
              </a:lnSpc>
              <a:spcBef>
                <a:spcPts val="600"/>
              </a:spcBef>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endParaRPr lang="en-US"/>
          </a:p>
        </p:txBody>
      </p:sp>
      <p:sp>
        <p:nvSpPr>
          <p:cNvPr id="9" name="Footer Placeholder 5"/>
          <p:cNvSpPr>
            <a:spLocks noGrp="1"/>
          </p:cNvSpPr>
          <p:nvPr>
            <p:ph type="ftr" sz="quarter" idx="11"/>
          </p:nvPr>
        </p:nvSpPr>
        <p:spPr/>
        <p:txBody>
          <a:bodyPr/>
          <a:lstStyle>
            <a:lvl1pPr>
              <a:defRPr/>
            </a:lvl1pPr>
            <a:extLst/>
          </a:lstStyle>
          <a:p>
            <a:pPr>
              <a:defRPr/>
            </a:pPr>
            <a:r>
              <a:rPr lang="en-US" smtClean="0"/>
              <a:t>www.barghnews.com</a:t>
            </a: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99525BAE-6CD1-4009-91A1-2D5574958A38}" type="slidenum">
              <a:rPr lang="ar-SA"/>
              <a:pPr>
                <a:defRPr/>
              </a:pPr>
              <a:t>‹#›</a:t>
            </a:fld>
            <a:endParaRPr lang="en-US"/>
          </a:p>
        </p:txBody>
      </p:sp>
    </p:spTree>
    <p:extLst>
      <p:ext uri="{BB962C8B-B14F-4D97-AF65-F5344CB8AC3E}">
        <p14:creationId xmlns="" xmlns:p14="http://schemas.microsoft.com/office/powerpoint/2010/main" val="1245125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r>
              <a:rPr lang="en-US" smtClean="0"/>
              <a:t>www.barghnews.com</a:t>
            </a: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defRPr>
            </a:lvl1pPr>
            <a:extLst/>
          </a:lstStyle>
          <a:p>
            <a:pPr>
              <a:defRPr/>
            </a:pPr>
            <a:fld id="{0433C06F-A36D-41A8-889D-5F0B01EF0C24}" type="slidenum">
              <a:rPr lang="ar-SA"/>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36" r:id="rId1"/>
    <p:sldLayoutId id="2147483731" r:id="rId2"/>
    <p:sldLayoutId id="2147483737" r:id="rId3"/>
    <p:sldLayoutId id="2147483732" r:id="rId4"/>
    <p:sldLayoutId id="2147483738" r:id="rId5"/>
    <p:sldLayoutId id="2147483733" r:id="rId6"/>
    <p:sldLayoutId id="2147483739" r:id="rId7"/>
    <p:sldLayoutId id="2147483740" r:id="rId8"/>
    <p:sldLayoutId id="2147483741" r:id="rId9"/>
    <p:sldLayoutId id="2147483734" r:id="rId10"/>
    <p:sldLayoutId id="2147483735" r:id="rId11"/>
  </p:sldLayoutIdLst>
  <p:hf sldNum="0" hdr="0" dt="0"/>
  <p:txStyles>
    <p:titleStyle>
      <a:lvl1pPr algn="l" rtl="1"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ajalla UI"/>
          <a:cs typeface="+mj-cs"/>
        </a:defRPr>
      </a:lvl1pPr>
      <a:lvl2pPr algn="l" rtl="1" fontAlgn="base">
        <a:spcBef>
          <a:spcPct val="0"/>
        </a:spcBef>
        <a:spcAft>
          <a:spcPct val="0"/>
        </a:spcAft>
        <a:defRPr sz="4300">
          <a:solidFill>
            <a:srgbClr val="572314"/>
          </a:solidFill>
          <a:latin typeface="Gill Sans MT" pitchFamily="34" charset="0"/>
          <a:ea typeface="Majalla UI"/>
          <a:cs typeface="Majalla UI"/>
        </a:defRPr>
      </a:lvl2pPr>
      <a:lvl3pPr algn="l" rtl="1" fontAlgn="base">
        <a:spcBef>
          <a:spcPct val="0"/>
        </a:spcBef>
        <a:spcAft>
          <a:spcPct val="0"/>
        </a:spcAft>
        <a:defRPr sz="4300">
          <a:solidFill>
            <a:srgbClr val="572314"/>
          </a:solidFill>
          <a:latin typeface="Gill Sans MT" pitchFamily="34" charset="0"/>
          <a:ea typeface="Majalla UI"/>
          <a:cs typeface="Majalla UI"/>
        </a:defRPr>
      </a:lvl3pPr>
      <a:lvl4pPr algn="l" rtl="1" fontAlgn="base">
        <a:spcBef>
          <a:spcPct val="0"/>
        </a:spcBef>
        <a:spcAft>
          <a:spcPct val="0"/>
        </a:spcAft>
        <a:defRPr sz="4300">
          <a:solidFill>
            <a:srgbClr val="572314"/>
          </a:solidFill>
          <a:latin typeface="Gill Sans MT" pitchFamily="34" charset="0"/>
          <a:ea typeface="Majalla UI"/>
          <a:cs typeface="Majalla UI"/>
        </a:defRPr>
      </a:lvl4pPr>
      <a:lvl5pPr algn="l" rtl="1" fontAlgn="base">
        <a:spcBef>
          <a:spcPct val="0"/>
        </a:spcBef>
        <a:spcAft>
          <a:spcPct val="0"/>
        </a:spcAft>
        <a:defRPr sz="4300">
          <a:solidFill>
            <a:srgbClr val="572314"/>
          </a:solidFill>
          <a:latin typeface="Gill Sans MT" pitchFamily="34" charset="0"/>
          <a:ea typeface="Majalla UI"/>
          <a:cs typeface="Majalla UI"/>
        </a:defRPr>
      </a:lvl5pPr>
      <a:lvl6pPr marL="457200" algn="l" rtl="1" fontAlgn="base">
        <a:spcBef>
          <a:spcPct val="0"/>
        </a:spcBef>
        <a:spcAft>
          <a:spcPct val="0"/>
        </a:spcAft>
        <a:defRPr sz="4300">
          <a:solidFill>
            <a:srgbClr val="572314"/>
          </a:solidFill>
          <a:latin typeface="Gill Sans MT" pitchFamily="34" charset="0"/>
          <a:ea typeface="Majalla UI"/>
          <a:cs typeface="Majalla UI"/>
        </a:defRPr>
      </a:lvl6pPr>
      <a:lvl7pPr marL="914400" algn="l" rtl="1" fontAlgn="base">
        <a:spcBef>
          <a:spcPct val="0"/>
        </a:spcBef>
        <a:spcAft>
          <a:spcPct val="0"/>
        </a:spcAft>
        <a:defRPr sz="4300">
          <a:solidFill>
            <a:srgbClr val="572314"/>
          </a:solidFill>
          <a:latin typeface="Gill Sans MT" pitchFamily="34" charset="0"/>
          <a:ea typeface="Majalla UI"/>
          <a:cs typeface="Majalla UI"/>
        </a:defRPr>
      </a:lvl7pPr>
      <a:lvl8pPr marL="1371600" algn="l" rtl="1" fontAlgn="base">
        <a:spcBef>
          <a:spcPct val="0"/>
        </a:spcBef>
        <a:spcAft>
          <a:spcPct val="0"/>
        </a:spcAft>
        <a:defRPr sz="4300">
          <a:solidFill>
            <a:srgbClr val="572314"/>
          </a:solidFill>
          <a:latin typeface="Gill Sans MT" pitchFamily="34" charset="0"/>
          <a:ea typeface="Majalla UI"/>
          <a:cs typeface="Majalla UI"/>
        </a:defRPr>
      </a:lvl8pPr>
      <a:lvl9pPr marL="1828800" algn="l" rtl="1" fontAlgn="base">
        <a:spcBef>
          <a:spcPct val="0"/>
        </a:spcBef>
        <a:spcAft>
          <a:spcPct val="0"/>
        </a:spcAft>
        <a:defRPr sz="4300">
          <a:solidFill>
            <a:srgbClr val="572314"/>
          </a:solidFill>
          <a:latin typeface="Gill Sans MT" pitchFamily="34" charset="0"/>
          <a:ea typeface="Majalla UI"/>
          <a:cs typeface="Majalla UI"/>
        </a:defRPr>
      </a:lvl9pPr>
      <a:extLst/>
    </p:titleStyle>
    <p:bodyStyle>
      <a:lvl1pPr marL="365125" indent="-282575" algn="r" rtl="1"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ajalla UI"/>
          <a:cs typeface="+mn-cs"/>
        </a:defRPr>
      </a:lvl1pPr>
      <a:lvl2pPr marL="639763" indent="-236538" algn="r" rtl="1" fontAlgn="base">
        <a:spcBef>
          <a:spcPts val="550"/>
        </a:spcBef>
        <a:spcAft>
          <a:spcPct val="0"/>
        </a:spcAft>
        <a:buClr>
          <a:schemeClr val="accent1"/>
        </a:buClr>
        <a:buFont typeface="Verdana" pitchFamily="34" charset="0"/>
        <a:buChar char="◦"/>
        <a:defRPr sz="2800" kern="1200">
          <a:solidFill>
            <a:schemeClr val="tx1"/>
          </a:solidFill>
          <a:latin typeface="+mn-lt"/>
          <a:ea typeface="Majalla UI"/>
          <a:cs typeface="+mn-cs"/>
        </a:defRPr>
      </a:lvl2pPr>
      <a:lvl3pPr marL="885825" indent="-228600" algn="r" rtl="1" fontAlgn="base">
        <a:spcBef>
          <a:spcPct val="20000"/>
        </a:spcBef>
        <a:spcAft>
          <a:spcPct val="0"/>
        </a:spcAft>
        <a:buClr>
          <a:schemeClr val="accent2"/>
        </a:buClr>
        <a:buFont typeface="Wingdings 2" pitchFamily="18" charset="2"/>
        <a:buChar char=""/>
        <a:defRPr sz="2400" kern="1200">
          <a:solidFill>
            <a:schemeClr val="tx1"/>
          </a:solidFill>
          <a:latin typeface="+mn-lt"/>
          <a:ea typeface="Majalla UI"/>
          <a:cs typeface="+mn-cs"/>
        </a:defRPr>
      </a:lvl3pPr>
      <a:lvl4pPr marL="1096963" indent="-173038" algn="r" rtl="1" fontAlgn="base">
        <a:spcBef>
          <a:spcPct val="20000"/>
        </a:spcBef>
        <a:spcAft>
          <a:spcPct val="0"/>
        </a:spcAft>
        <a:buClr>
          <a:srgbClr val="C32D2E"/>
        </a:buClr>
        <a:buFont typeface="Wingdings 2" pitchFamily="18" charset="2"/>
        <a:buChar char=""/>
        <a:defRPr sz="2000" kern="1200">
          <a:solidFill>
            <a:schemeClr val="tx1"/>
          </a:solidFill>
          <a:latin typeface="+mn-lt"/>
          <a:ea typeface="Majalla UI"/>
          <a:cs typeface="+mn-cs"/>
        </a:defRPr>
      </a:lvl4pPr>
      <a:lvl5pPr marL="1296988" indent="-182563" algn="r" rtl="1" fontAlgn="base">
        <a:spcBef>
          <a:spcPct val="20000"/>
        </a:spcBef>
        <a:spcAft>
          <a:spcPct val="0"/>
        </a:spcAft>
        <a:buClr>
          <a:srgbClr val="84AA33"/>
        </a:buClr>
        <a:buFont typeface="Wingdings 2" pitchFamily="18" charset="2"/>
        <a:buChar char=""/>
        <a:defRPr sz="2000" kern="1200">
          <a:solidFill>
            <a:schemeClr val="tx1"/>
          </a:solidFill>
          <a:latin typeface="+mn-lt"/>
          <a:ea typeface="Majalla UI"/>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imgres?imgurl=http://www.giant-squid-audio-lab.com/gs/patchcord%20scans/gs-strippedvideo.jpg&amp;imgrefurl=http://www.giant-squid-audio-lab.com/gs/gs-custom-cables.htm&amp;h=115&amp;w=224&amp;sz=3&amp;hl=fa&amp;start=191&amp;tbnid=dsX42MGl63ynxM:&amp;tbnh=55&amp;tbnw=108&amp;prev=/images?q=cable+lv&amp;start=180&amp;ndsp=20&amp;svnum=10&amp;hl=fa&amp;lr=&amp;sa=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google.com/imgres?imgurl=http://www.kerite.com/catalog/images/powercable2_no_jacket.jpg&amp;imgrefurl=http://www.kerite.com/catalog/catalogfiles/medium_voltage_25kv.htm&amp;h=159&amp;w=250&amp;sz=12&amp;hl=fa&amp;start=17&amp;tbnid=yPxNb_7hJChcWM:&amp;tbnh=71&amp;tbnw=111&amp;prev=/images?q=cable+mv&amp;svnum=10&amp;hl=fa&amp;lr=&amp;sa=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com/imgres?imgurl=http://www.dow.com/wireenduser/images/CoatedCopper.jpg&amp;imgrefurl=http://www.dow.com/wireenduser/editions/August2005/increase.htm&amp;h=272&amp;w=356&amp;sz=18&amp;hl=fa&amp;start=49&amp;tbnid=DP18NBedX1c7AM:&amp;tbnh=92&amp;tbnw=121&amp;prev=/images?q=cable+mv&amp;start=40&amp;ndsp=20&amp;svnum=10&amp;hl=fa&amp;lr=&amp;sa=N"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D:\Documents\Asnad\مدار و ایمنی در برق\name\بسم.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627784" y="1052736"/>
            <a:ext cx="4853032" cy="4566092"/>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1298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5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ولتاژ براي مصارف خانگي: </a:t>
            </a:r>
            <a:endParaRPr lang="en-US" dirty="0">
              <a:solidFill>
                <a:schemeClr val="tx2">
                  <a:satMod val="130000"/>
                </a:schemeClr>
              </a:solidFill>
              <a:ea typeface="+mj-ea"/>
              <a:cs typeface="B Nazanin" pitchFamily="2" charset="-78"/>
            </a:endParaRPr>
          </a:p>
        </p:txBody>
      </p:sp>
      <p:sp>
        <p:nvSpPr>
          <p:cNvPr id="93187"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ولتاژ (220 به 231) و (380 به 400) تبديل ميشود.</a:t>
            </a:r>
            <a:br>
              <a:rPr lang="ar-SA" smtClean="0">
                <a:cs typeface="B Nazanin" pitchFamily="2" charset="-78"/>
              </a:rPr>
            </a:br>
            <a:r>
              <a:rPr lang="ar-SA" smtClean="0">
                <a:cs typeface="B Nazanin" pitchFamily="2" charset="-78"/>
              </a:rPr>
              <a:t>- براي موتورهاي با قدرت زياد از ولتاژ بين دو فاز (</a:t>
            </a:r>
            <a:r>
              <a:rPr lang="fa-IR" smtClean="0">
                <a:cs typeface="B Nazanin" pitchFamily="2" charset="-78"/>
              </a:rPr>
              <a:t>4</a:t>
            </a:r>
            <a:r>
              <a:rPr lang="ar-SA" smtClean="0">
                <a:cs typeface="B Nazanin" pitchFamily="2" charset="-78"/>
              </a:rPr>
              <a:t>00ولت) استفاده ميشود.</a:t>
            </a:r>
            <a:br>
              <a:rPr lang="ar-SA" smtClean="0">
                <a:cs typeface="B Nazanin" pitchFamily="2" charset="-78"/>
              </a:rPr>
            </a:br>
            <a:endParaRPr lang="fa-IR" smtClean="0">
              <a:cs typeface="B Nazanin" pitchFamily="2" charset="-78"/>
            </a:endParaRPr>
          </a:p>
          <a:p>
            <a:pPr>
              <a:buFont typeface="Wingdings" pitchFamily="2" charset="2"/>
              <a:buNone/>
            </a:pPr>
            <a:endParaRPr lang="fa-IR" smtClean="0">
              <a:cs typeface="B Nazanin" pitchFamily="2" charset="-78"/>
            </a:endParaRPr>
          </a:p>
          <a:p>
            <a:pPr>
              <a:buFont typeface="Wingdings" pitchFamily="2" charset="2"/>
              <a:buNone/>
            </a:pPr>
            <a:r>
              <a:rPr lang="ar-SA" smtClean="0">
                <a:cs typeface="B Nazanin" pitchFamily="2" charset="-78"/>
              </a:rPr>
              <a:t>- حد نهايي فاصله براي ولتاژ متناوب 800 الي 1000 كيلومتر است و براي فواصل بيشتر از ولتاژ مستقيم استفاده ميشود. </a:t>
            </a:r>
            <a:endParaRPr lang="en-US" smtClean="0">
              <a:cs typeface="B Nazanin" pitchFamily="2" charset="-78"/>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93186"/>
                                        </p:tgtEl>
                                        <p:attrNameLst>
                                          <p:attrName>style.visibility</p:attrName>
                                        </p:attrNameLst>
                                      </p:cBhvr>
                                      <p:to>
                                        <p:strVal val="visible"/>
                                      </p:to>
                                    </p:set>
                                    <p:anim calcmode="lin" valueType="num">
                                      <p:cBhvr>
                                        <p:cTn id="7" dur="1000" fill="hold"/>
                                        <p:tgtEl>
                                          <p:spTgt spid="93186"/>
                                        </p:tgtEl>
                                        <p:attrNameLst>
                                          <p:attrName>ppt_w</p:attrName>
                                        </p:attrNameLst>
                                      </p:cBhvr>
                                      <p:tavLst>
                                        <p:tav tm="0">
                                          <p:val>
                                            <p:strVal val="#ppt_w+.3"/>
                                          </p:val>
                                        </p:tav>
                                        <p:tav tm="100000">
                                          <p:val>
                                            <p:strVal val="#ppt_w"/>
                                          </p:val>
                                        </p:tav>
                                      </p:tavLst>
                                    </p:anim>
                                    <p:anim calcmode="lin" valueType="num">
                                      <p:cBhvr>
                                        <p:cTn id="8" dur="1000" fill="hold"/>
                                        <p:tgtEl>
                                          <p:spTgt spid="93186"/>
                                        </p:tgtEl>
                                        <p:attrNameLst>
                                          <p:attrName>ppt_h</p:attrName>
                                        </p:attrNameLst>
                                      </p:cBhvr>
                                      <p:tavLst>
                                        <p:tav tm="0">
                                          <p:val>
                                            <p:strVal val="#ppt_h"/>
                                          </p:val>
                                        </p:tav>
                                        <p:tav tm="100000">
                                          <p:val>
                                            <p:strVal val="#ppt_h"/>
                                          </p:val>
                                        </p:tav>
                                      </p:tavLst>
                                    </p:anim>
                                    <p:animEffect transition="in" filter="fade">
                                      <p:cBhvr>
                                        <p:cTn id="9" dur="1000"/>
                                        <p:tgtEl>
                                          <p:spTgt spid="93186"/>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93187">
                                            <p:txEl>
                                              <p:pRg st="0" end="0"/>
                                            </p:txEl>
                                          </p:spTgt>
                                        </p:tgtEl>
                                        <p:attrNameLst>
                                          <p:attrName>style.visibility</p:attrName>
                                        </p:attrNameLst>
                                      </p:cBhvr>
                                      <p:to>
                                        <p:strVal val="visible"/>
                                      </p:to>
                                    </p:set>
                                    <p:anim calcmode="lin" valueType="num">
                                      <p:cBhvr>
                                        <p:cTn id="12" dur="1000" fill="hold"/>
                                        <p:tgtEl>
                                          <p:spTgt spid="93187">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93187">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93187">
                                            <p:txEl>
                                              <p:pRg st="0" end="0"/>
                                            </p:txEl>
                                          </p:spTgt>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93187">
                                            <p:txEl>
                                              <p:pRg st="2" end="2"/>
                                            </p:txEl>
                                          </p:spTgt>
                                        </p:tgtEl>
                                        <p:attrNameLst>
                                          <p:attrName>style.visibility</p:attrName>
                                        </p:attrNameLst>
                                      </p:cBhvr>
                                      <p:to>
                                        <p:strVal val="visible"/>
                                      </p:to>
                                    </p:set>
                                    <p:anim calcmode="lin" valueType="num">
                                      <p:cBhvr>
                                        <p:cTn id="17" dur="1000" fill="hold"/>
                                        <p:tgtEl>
                                          <p:spTgt spid="93187">
                                            <p:txEl>
                                              <p:pRg st="2" end="2"/>
                                            </p:txEl>
                                          </p:spTgt>
                                        </p:tgtEl>
                                        <p:attrNameLst>
                                          <p:attrName>ppt_w</p:attrName>
                                        </p:attrNameLst>
                                      </p:cBhvr>
                                      <p:tavLst>
                                        <p:tav tm="0">
                                          <p:val>
                                            <p:strVal val="#ppt_w+.3"/>
                                          </p:val>
                                        </p:tav>
                                        <p:tav tm="100000">
                                          <p:val>
                                            <p:strVal val="#ppt_w"/>
                                          </p:val>
                                        </p:tav>
                                      </p:tavLst>
                                    </p:anim>
                                    <p:anim calcmode="lin" valueType="num">
                                      <p:cBhvr>
                                        <p:cTn id="18" dur="1000" fill="hold"/>
                                        <p:tgtEl>
                                          <p:spTgt spid="93187">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931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9318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شبكه ي فشار ضعيف كامل: </a:t>
            </a:r>
            <a:endParaRPr lang="en-US" dirty="0">
              <a:solidFill>
                <a:schemeClr val="tx2">
                  <a:satMod val="130000"/>
                </a:schemeClr>
              </a:solidFill>
              <a:ea typeface="+mj-ea"/>
              <a:cs typeface="B Nazanin" pitchFamily="2" charset="-78"/>
            </a:endParaRPr>
          </a:p>
        </p:txBody>
      </p:sp>
      <p:sp>
        <p:nvSpPr>
          <p:cNvPr id="94211" name="Rectangle 3"/>
          <p:cNvSpPr>
            <a:spLocks noGrp="1" noRot="1" noChangeArrowheads="1"/>
          </p:cNvSpPr>
          <p:nvPr>
            <p:ph idx="1"/>
          </p:nvPr>
        </p:nvSpPr>
        <p:spPr/>
        <p:txBody>
          <a:bodyPr/>
          <a:lstStyle/>
          <a:p>
            <a:pPr>
              <a:buFont typeface="Wingdings" pitchFamily="2" charset="2"/>
              <a:buNone/>
            </a:pPr>
            <a:r>
              <a:rPr lang="fa-IR" dirty="0" smtClean="0">
                <a:cs typeface="B Nazanin" pitchFamily="2" charset="-78"/>
              </a:rPr>
              <a:t>1</a:t>
            </a:r>
            <a:r>
              <a:rPr lang="ar-SA" dirty="0" smtClean="0">
                <a:cs typeface="B Nazanin" pitchFamily="2" charset="-78"/>
              </a:rPr>
              <a:t>- سيم نول </a:t>
            </a:r>
            <a:endParaRPr lang="fa-IR" dirty="0" smtClean="0">
              <a:cs typeface="B Nazanin" pitchFamily="2" charset="-78"/>
            </a:endParaRPr>
          </a:p>
          <a:p>
            <a:pPr>
              <a:buFont typeface="Wingdings" pitchFamily="2" charset="2"/>
              <a:buNone/>
            </a:pPr>
            <a:r>
              <a:rPr lang="fa-IR" dirty="0" smtClean="0">
                <a:cs typeface="B Nazanin" pitchFamily="2" charset="-78"/>
              </a:rPr>
              <a:t>2</a:t>
            </a:r>
            <a:r>
              <a:rPr lang="ar-SA" dirty="0" smtClean="0">
                <a:cs typeface="B Nazanin" pitchFamily="2" charset="-78"/>
              </a:rPr>
              <a:t>- فاز شب </a:t>
            </a:r>
            <a:endParaRPr lang="fa-IR" dirty="0" smtClean="0">
              <a:cs typeface="B Nazanin" pitchFamily="2" charset="-78"/>
            </a:endParaRPr>
          </a:p>
          <a:p>
            <a:pPr>
              <a:buFont typeface="Wingdings" pitchFamily="2" charset="2"/>
              <a:buNone/>
            </a:pPr>
            <a:r>
              <a:rPr lang="ar-SA" dirty="0" smtClean="0">
                <a:cs typeface="B Nazanin" pitchFamily="2" charset="-78"/>
              </a:rPr>
              <a:t>3- فاز</a:t>
            </a:r>
            <a:r>
              <a:rPr lang="en-US" dirty="0" smtClean="0">
                <a:cs typeface="B Nazanin" pitchFamily="2" charset="-78"/>
              </a:rPr>
              <a:t> </a:t>
            </a:r>
            <a:r>
              <a:rPr lang="fa-IR" dirty="0" smtClean="0">
                <a:cs typeface="B Nazanin" pitchFamily="2" charset="-78"/>
              </a:rPr>
              <a:t>برق</a:t>
            </a:r>
            <a:r>
              <a:rPr lang="ar-SA" dirty="0" smtClean="0">
                <a:cs typeface="B Nazanin" pitchFamily="2" charset="-78"/>
              </a:rPr>
              <a:t/>
            </a:r>
            <a:br>
              <a:rPr lang="ar-SA" dirty="0" smtClean="0">
                <a:cs typeface="B Nazanin" pitchFamily="2" charset="-78"/>
              </a:rPr>
            </a:br>
            <a:endParaRPr lang="fa-IR" dirty="0" smtClean="0">
              <a:cs typeface="B Nazanin" pitchFamily="2" charset="-78"/>
            </a:endParaRPr>
          </a:p>
          <a:p>
            <a:pPr>
              <a:buFont typeface="Wingdings" pitchFamily="2" charset="2"/>
              <a:buNone/>
            </a:pPr>
            <a:r>
              <a:rPr lang="ar-SA" dirty="0" smtClean="0">
                <a:cs typeface="B Nazanin" pitchFamily="2" charset="-78"/>
              </a:rPr>
              <a:t>در اين شبكه ولتاژ بين دو فاز 380 ولت و ولتاژ بين فاز و نول 220 ولت است. </a:t>
            </a:r>
            <a:endParaRPr lang="en-US"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94210"/>
                                        </p:tgtEl>
                                        <p:attrNameLst>
                                          <p:attrName>style.visibility</p:attrName>
                                        </p:attrNameLst>
                                      </p:cBhvr>
                                      <p:to>
                                        <p:strVal val="visible"/>
                                      </p:to>
                                    </p:set>
                                    <p:anim calcmode="lin" valueType="num">
                                      <p:cBhvr>
                                        <p:cTn id="7" dur="500" fill="hold"/>
                                        <p:tgtEl>
                                          <p:spTgt spid="94210"/>
                                        </p:tgtEl>
                                        <p:attrNameLst>
                                          <p:attrName>ppt_w</p:attrName>
                                        </p:attrNameLst>
                                      </p:cBhvr>
                                      <p:tavLst>
                                        <p:tav tm="0">
                                          <p:val>
                                            <p:fltVal val="0"/>
                                          </p:val>
                                        </p:tav>
                                        <p:tav tm="100000">
                                          <p:val>
                                            <p:strVal val="#ppt_w"/>
                                          </p:val>
                                        </p:tav>
                                      </p:tavLst>
                                    </p:anim>
                                    <p:anim calcmode="lin" valueType="num">
                                      <p:cBhvr>
                                        <p:cTn id="8" dur="500" fill="hold"/>
                                        <p:tgtEl>
                                          <p:spTgt spid="94210"/>
                                        </p:tgtEl>
                                        <p:attrNameLst>
                                          <p:attrName>ppt_h</p:attrName>
                                        </p:attrNameLst>
                                      </p:cBhvr>
                                      <p:tavLst>
                                        <p:tav tm="0">
                                          <p:val>
                                            <p:fltVal val="0"/>
                                          </p:val>
                                        </p:tav>
                                        <p:tav tm="100000">
                                          <p:val>
                                            <p:strVal val="#ppt_h"/>
                                          </p:val>
                                        </p:tav>
                                      </p:tavLst>
                                    </p:anim>
                                    <p:animEffect transition="in" filter="fade">
                                      <p:cBhvr>
                                        <p:cTn id="9" dur="500"/>
                                        <p:tgtEl>
                                          <p:spTgt spid="9421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fade">
                                      <p:cBhvr>
                                        <p:cTn id="12" dur="1000">
                                          <p:stCondLst>
                                            <p:cond delay="0"/>
                                          </p:stCondLst>
                                        </p:cTn>
                                        <p:tgtEl>
                                          <p:spTgt spid="9421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4211">
                                            <p:txEl>
                                              <p:pRg st="1" end="1"/>
                                            </p:txEl>
                                          </p:spTgt>
                                        </p:tgtEl>
                                        <p:attrNameLst>
                                          <p:attrName>style.visibility</p:attrName>
                                        </p:attrNameLst>
                                      </p:cBhvr>
                                      <p:to>
                                        <p:strVal val="visible"/>
                                      </p:to>
                                    </p:set>
                                    <p:animEffect transition="in" filter="fade">
                                      <p:cBhvr>
                                        <p:cTn id="15" dur="1000">
                                          <p:stCondLst>
                                            <p:cond delay="0"/>
                                          </p:stCondLst>
                                        </p:cTn>
                                        <p:tgtEl>
                                          <p:spTgt spid="9421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4211">
                                            <p:txEl>
                                              <p:pRg st="2" end="2"/>
                                            </p:txEl>
                                          </p:spTgt>
                                        </p:tgtEl>
                                        <p:attrNameLst>
                                          <p:attrName>style.visibility</p:attrName>
                                        </p:attrNameLst>
                                      </p:cBhvr>
                                      <p:to>
                                        <p:strVal val="visible"/>
                                      </p:to>
                                    </p:set>
                                    <p:animEffect transition="in" filter="fade">
                                      <p:cBhvr>
                                        <p:cTn id="18" dur="1000">
                                          <p:stCondLst>
                                            <p:cond delay="0"/>
                                          </p:stCondLst>
                                        </p:cTn>
                                        <p:tgtEl>
                                          <p:spTgt spid="94211">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4211">
                                            <p:txEl>
                                              <p:pRg st="3" end="3"/>
                                            </p:txEl>
                                          </p:spTgt>
                                        </p:tgtEl>
                                        <p:attrNameLst>
                                          <p:attrName>style.visibility</p:attrName>
                                        </p:attrNameLst>
                                      </p:cBhvr>
                                      <p:to>
                                        <p:strVal val="visible"/>
                                      </p:to>
                                    </p:set>
                                    <p:animEffect transition="in" filter="fade">
                                      <p:cBhvr>
                                        <p:cTn id="21" dur="1000">
                                          <p:stCondLst>
                                            <p:cond delay="0"/>
                                          </p:stCondLst>
                                        </p:cTn>
                                        <p:tgtEl>
                                          <p:spTgt spid="942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Rot="1" noChangeArrowheads="1"/>
          </p:cNvSpPr>
          <p:nvPr>
            <p:ph type="title"/>
          </p:nvPr>
        </p:nvSpPr>
        <p:spPr/>
        <p:txBody>
          <a:bodyPr/>
          <a:lstStyle/>
          <a:p>
            <a:pPr algn="ctr" fontAlgn="auto">
              <a:spcAft>
                <a:spcPts val="0"/>
              </a:spcAft>
              <a:defRPr/>
            </a:pPr>
            <a:r>
              <a:rPr lang="fa-IR" dirty="0">
                <a:solidFill>
                  <a:schemeClr val="tx2">
                    <a:satMod val="130000"/>
                  </a:schemeClr>
                </a:solidFill>
                <a:ea typeface="+mj-ea"/>
                <a:cs typeface="B Nazanin" pitchFamily="2" charset="-78"/>
              </a:rPr>
              <a:t> حداقل </a:t>
            </a:r>
            <a:r>
              <a:rPr lang="ar-SA" dirty="0">
                <a:solidFill>
                  <a:schemeClr val="tx2">
                    <a:satMod val="130000"/>
                  </a:schemeClr>
                </a:solidFill>
                <a:ea typeface="+mj-ea"/>
                <a:cs typeface="B Nazanin" pitchFamily="2" charset="-78"/>
              </a:rPr>
              <a:t>سطح مقطعهاي سيمها: </a:t>
            </a:r>
            <a:endParaRPr lang="en-US" dirty="0">
              <a:solidFill>
                <a:schemeClr val="tx2">
                  <a:satMod val="130000"/>
                </a:schemeClr>
              </a:solidFill>
              <a:ea typeface="+mj-ea"/>
              <a:cs typeface="B Nazanin" pitchFamily="2" charset="-78"/>
            </a:endParaRPr>
          </a:p>
        </p:txBody>
      </p:sp>
      <p:sp>
        <p:nvSpPr>
          <p:cNvPr id="95235"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1- نول</a:t>
            </a:r>
            <a:r>
              <a:rPr lang="en-US" smtClean="0">
                <a:cs typeface="B Nazanin" pitchFamily="2" charset="-78"/>
              </a:rPr>
              <a:t> </a:t>
            </a:r>
            <a:r>
              <a:rPr lang="fa-IR" smtClean="0">
                <a:cs typeface="B Nazanin" pitchFamily="2" charset="-78"/>
              </a:rPr>
              <a:t>16 ميليمتر مربع</a:t>
            </a:r>
            <a:r>
              <a:rPr lang="en-US" smtClean="0">
                <a:cs typeface="B Nazanin" pitchFamily="2" charset="-78"/>
              </a:rPr>
              <a:t> </a:t>
            </a:r>
          </a:p>
          <a:p>
            <a:pPr>
              <a:buFont typeface="Wingdings" pitchFamily="2" charset="2"/>
              <a:buNone/>
            </a:pPr>
            <a:endParaRPr lang="fa-IR" smtClean="0">
              <a:cs typeface="B Nazanin" pitchFamily="2" charset="-78"/>
            </a:endParaRPr>
          </a:p>
          <a:p>
            <a:pPr>
              <a:buFont typeface="Wingdings" pitchFamily="2" charset="2"/>
              <a:buNone/>
            </a:pPr>
            <a:r>
              <a:rPr lang="fa-IR" smtClean="0">
                <a:cs typeface="B Nazanin" pitchFamily="2" charset="-78"/>
              </a:rPr>
              <a:t>2 –فاز شب 25 ميليمتر مربع</a:t>
            </a:r>
          </a:p>
          <a:p>
            <a:pPr>
              <a:buFont typeface="Wingdings" pitchFamily="2" charset="2"/>
              <a:buNone/>
            </a:pPr>
            <a:endParaRPr lang="fa-IR" smtClean="0">
              <a:cs typeface="B Nazanin" pitchFamily="2" charset="-78"/>
            </a:endParaRPr>
          </a:p>
          <a:p>
            <a:pPr>
              <a:buFont typeface="Wingdings" pitchFamily="2" charset="2"/>
              <a:buNone/>
            </a:pPr>
            <a:r>
              <a:rPr lang="fa-IR" smtClean="0">
                <a:cs typeface="B Nazanin" pitchFamily="2" charset="-78"/>
              </a:rPr>
              <a:t>3 –فاز هاي اصلي 25 ميليمتر وبيشتر</a:t>
            </a:r>
            <a:endParaRPr lang="en-US"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dissolve">
                                      <p:cBhvr>
                                        <p:cTn id="7" dur="500"/>
                                        <p:tgtEl>
                                          <p:spTgt spid="9523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5235">
                                            <p:txEl>
                                              <p:pRg st="0" end="0"/>
                                            </p:txEl>
                                          </p:spTgt>
                                        </p:tgtEl>
                                        <p:attrNameLst>
                                          <p:attrName>style.visibility</p:attrName>
                                        </p:attrNameLst>
                                      </p:cBhvr>
                                      <p:to>
                                        <p:strVal val="visible"/>
                                      </p:to>
                                    </p:set>
                                    <p:animEffect transition="in" filter="dissolve">
                                      <p:cBhvr>
                                        <p:cTn id="10" dur="500"/>
                                        <p:tgtEl>
                                          <p:spTgt spid="95235">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animEffect transition="in" filter="dissolve">
                                      <p:cBhvr>
                                        <p:cTn id="15" dur="500"/>
                                        <p:tgtEl>
                                          <p:spTgt spid="9523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5235">
                                            <p:txEl>
                                              <p:pRg st="4" end="4"/>
                                            </p:txEl>
                                          </p:spTgt>
                                        </p:tgtEl>
                                        <p:attrNameLst>
                                          <p:attrName>style.visibility</p:attrName>
                                        </p:attrNameLst>
                                      </p:cBhvr>
                                      <p:to>
                                        <p:strVal val="visible"/>
                                      </p:to>
                                    </p:set>
                                    <p:animEffect transition="in" filter="dissolve">
                                      <p:cBhvr>
                                        <p:cTn id="20" dur="500"/>
                                        <p:tgtEl>
                                          <p:spTgt spid="952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ctrTitle"/>
          </p:nvPr>
        </p:nvSpPr>
        <p:spPr>
          <a:xfrm>
            <a:off x="4343400" y="1295400"/>
            <a:ext cx="2301875" cy="1146175"/>
          </a:xfrm>
        </p:spPr>
        <p:txBody>
          <a:bodyPr>
            <a:normAutofit/>
          </a:bodyPr>
          <a:lstStyle/>
          <a:p>
            <a:pPr fontAlgn="auto">
              <a:spcAft>
                <a:spcPts val="0"/>
              </a:spcAft>
              <a:defRPr/>
            </a:pPr>
            <a:r>
              <a:rPr lang="fa-IR" dirty="0">
                <a:solidFill>
                  <a:schemeClr val="tx2">
                    <a:satMod val="130000"/>
                  </a:schemeClr>
                </a:solidFill>
                <a:ea typeface="+mj-ea"/>
                <a:cs typeface="B Nazanin" pitchFamily="2" charset="-78"/>
              </a:rPr>
              <a:t>فصل سوم</a:t>
            </a:r>
            <a:endParaRPr lang="en-US" dirty="0">
              <a:solidFill>
                <a:schemeClr val="tx2">
                  <a:satMod val="130000"/>
                </a:schemeClr>
              </a:solidFill>
              <a:ea typeface="+mj-ea"/>
              <a:cs typeface="B Nazanin" pitchFamily="2" charset="-78"/>
            </a:endParaRPr>
          </a:p>
        </p:txBody>
      </p:sp>
      <p:sp>
        <p:nvSpPr>
          <p:cNvPr id="18437" name="Rectangle 5"/>
          <p:cNvSpPr>
            <a:spLocks noGrp="1" noChangeArrowheads="1"/>
          </p:cNvSpPr>
          <p:nvPr>
            <p:ph type="subTitle" idx="1"/>
          </p:nvPr>
        </p:nvSpPr>
        <p:spPr>
          <a:xfrm>
            <a:off x="3352800" y="4267200"/>
            <a:ext cx="3048000" cy="1122362"/>
          </a:xfrm>
        </p:spPr>
        <p:txBody>
          <a:bodyPr>
            <a:normAutofit/>
          </a:bodyPr>
          <a:lstStyle/>
          <a:p>
            <a:pPr algn="r" fontAlgn="auto">
              <a:spcAft>
                <a:spcPts val="0"/>
              </a:spcAft>
              <a:buFont typeface="Wingdings 2"/>
              <a:buNone/>
              <a:defRPr/>
            </a:pPr>
            <a:r>
              <a:rPr lang="fa-IR" sz="4800" dirty="0">
                <a:solidFill>
                  <a:srgbClr val="FF0066"/>
                </a:solidFill>
                <a:effectLst>
                  <a:outerShdw blurRad="38100" dist="38100" dir="2700000" algn="tl">
                    <a:srgbClr val="000000"/>
                  </a:outerShdw>
                </a:effectLst>
                <a:ea typeface="+mn-ea"/>
                <a:cs typeface="B Nazanin" pitchFamily="2" charset="-78"/>
              </a:rPr>
              <a:t>برق گرفتگي</a:t>
            </a:r>
            <a:endParaRPr lang="en-US" sz="4800" dirty="0">
              <a:solidFill>
                <a:srgbClr val="FF0066"/>
              </a:solidFill>
              <a:effectLst>
                <a:outerShdw blurRad="38100" dist="38100" dir="2700000" algn="tl">
                  <a:srgbClr val="000000"/>
                </a:outerShdw>
              </a:effectLst>
              <a:ea typeface="+mn-ea"/>
              <a:cs typeface="B Nazanin" pitchFamily="2" charset="-78"/>
            </a:endParaRPr>
          </a:p>
        </p:txBody>
      </p:sp>
      <p:pic>
        <p:nvPicPr>
          <p:cNvPr id="19460" name="Picture 6"/>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4495800" y="2667000"/>
            <a:ext cx="1716087" cy="15151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ransition spd="med">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Rot="1" noChangeArrowheads="1"/>
          </p:cNvSpPr>
          <p:nvPr>
            <p:ph idx="1"/>
          </p:nvPr>
        </p:nvSpPr>
        <p:spPr>
          <a:xfrm>
            <a:off x="971600" y="476672"/>
            <a:ext cx="7797552" cy="5649913"/>
          </a:xfrm>
        </p:spPr>
        <p:txBody>
          <a:bodyPr>
            <a:normAutofit/>
          </a:bodyPr>
          <a:lstStyle/>
          <a:p>
            <a:pPr marL="365760" indent="-283464" fontAlgn="auto">
              <a:lnSpc>
                <a:spcPct val="90000"/>
              </a:lnSpc>
              <a:spcAft>
                <a:spcPts val="0"/>
              </a:spcAft>
              <a:buFont typeface="Wingdings 2"/>
              <a:buChar char=""/>
              <a:defRPr/>
            </a:pPr>
            <a:r>
              <a:rPr lang="ar-SA" sz="2800" dirty="0">
                <a:solidFill>
                  <a:srgbClr val="FF0066"/>
                </a:solidFill>
                <a:effectLst>
                  <a:outerShdw blurRad="38100" dist="38100" dir="2700000" algn="tl">
                    <a:srgbClr val="000000"/>
                  </a:outerShdw>
                </a:effectLst>
                <a:ea typeface="+mn-ea"/>
                <a:cs typeface="B Nazanin" pitchFamily="2" charset="-78"/>
              </a:rPr>
              <a:t>مقاومت بدن انسان</a:t>
            </a:r>
            <a:r>
              <a:rPr lang="ar-SA" sz="2800" dirty="0">
                <a:ea typeface="+mn-ea"/>
                <a:cs typeface="B Nazanin" pitchFamily="2" charset="-78"/>
              </a:rPr>
              <a:t>: </a:t>
            </a:r>
            <a:br>
              <a:rPr lang="ar-SA" sz="2800" dirty="0">
                <a:ea typeface="+mn-ea"/>
                <a:cs typeface="B Nazanin" pitchFamily="2" charset="-78"/>
              </a:rPr>
            </a:br>
            <a:r>
              <a:rPr lang="ar-SA" sz="2800" dirty="0">
                <a:ea typeface="+mn-ea"/>
                <a:cs typeface="B Nazanin" pitchFamily="2" charset="-78"/>
              </a:rPr>
              <a:t>1- اعضاي زير پوست(مقاومت داخلي)</a:t>
            </a:r>
            <a:br>
              <a:rPr lang="ar-SA" sz="2800" dirty="0">
                <a:ea typeface="+mn-ea"/>
                <a:cs typeface="B Nazanin" pitchFamily="2" charset="-78"/>
              </a:rPr>
            </a:br>
            <a:r>
              <a:rPr lang="ar-SA" sz="2800" dirty="0">
                <a:ea typeface="+mn-ea"/>
                <a:cs typeface="B Nazanin" pitchFamily="2" charset="-78"/>
              </a:rPr>
              <a:t>2- پوست(مقاومت خارجي)</a:t>
            </a:r>
            <a:endParaRPr lang="fa-IR" sz="2800" dirty="0">
              <a:ea typeface="+mn-ea"/>
              <a:cs typeface="B Nazanin" pitchFamily="2" charset="-78"/>
            </a:endParaRPr>
          </a:p>
          <a:p>
            <a:pPr marL="365760" indent="-283464" fontAlgn="auto">
              <a:lnSpc>
                <a:spcPct val="90000"/>
              </a:lnSpc>
              <a:spcAft>
                <a:spcPts val="0"/>
              </a:spcAft>
              <a:buFont typeface="Wingdings 2"/>
              <a:buChar char=""/>
              <a:defRPr/>
            </a:pPr>
            <a:r>
              <a:rPr lang="ar-SA" sz="2800" dirty="0">
                <a:solidFill>
                  <a:srgbClr val="FF0066"/>
                </a:solidFill>
                <a:effectLst>
                  <a:outerShdw blurRad="38100" dist="38100" dir="2700000" algn="tl">
                    <a:srgbClr val="000000"/>
                  </a:outerShdw>
                </a:effectLst>
                <a:ea typeface="+mn-ea"/>
                <a:cs typeface="B Nazanin" pitchFamily="2" charset="-78"/>
              </a:rPr>
              <a:t>مقاومت بدن انسان</a:t>
            </a:r>
            <a:r>
              <a:rPr lang="ar-SA" sz="2800" dirty="0">
                <a:ea typeface="+mn-ea"/>
                <a:cs typeface="B Nazanin" pitchFamily="2" charset="-78"/>
              </a:rPr>
              <a:t>:</a:t>
            </a:r>
            <a:br>
              <a:rPr lang="ar-SA" sz="2800" dirty="0">
                <a:ea typeface="+mn-ea"/>
                <a:cs typeface="B Nazanin" pitchFamily="2" charset="-78"/>
              </a:rPr>
            </a:br>
            <a:r>
              <a:rPr lang="ar-SA" sz="2800" dirty="0">
                <a:ea typeface="+mn-ea"/>
                <a:cs typeface="B Nazanin" pitchFamily="2" charset="-78"/>
              </a:rPr>
              <a:t>در مقابل جريان متناوب </a:t>
            </a:r>
            <a:r>
              <a:rPr lang="fa-IR" sz="2800" dirty="0">
                <a:ea typeface="+mn-ea"/>
                <a:cs typeface="B Nazanin" pitchFamily="2" charset="-78"/>
              </a:rPr>
              <a:t>حدود 3000  </a:t>
            </a:r>
            <a:r>
              <a:rPr lang="ar-SA" sz="2800" dirty="0">
                <a:ea typeface="+mn-ea"/>
                <a:cs typeface="B Nazanin" pitchFamily="2" charset="-78"/>
              </a:rPr>
              <a:t>اهم و در مقابل جريان مستقيم</a:t>
            </a:r>
            <a:r>
              <a:rPr lang="fa-IR" sz="2800" dirty="0">
                <a:ea typeface="+mn-ea"/>
                <a:cs typeface="B Nazanin" pitchFamily="2" charset="-78"/>
              </a:rPr>
              <a:t> حدود 4500 </a:t>
            </a:r>
            <a:r>
              <a:rPr lang="ar-SA" sz="2800" dirty="0">
                <a:ea typeface="+mn-ea"/>
                <a:cs typeface="B Nazanin" pitchFamily="2" charset="-78"/>
              </a:rPr>
              <a:t> اهم است. </a:t>
            </a:r>
            <a:endParaRPr lang="fa-IR" sz="2800" dirty="0">
              <a:ea typeface="+mn-ea"/>
              <a:cs typeface="B Nazanin" pitchFamily="2" charset="-78"/>
            </a:endParaRPr>
          </a:p>
          <a:p>
            <a:pPr marL="365760" indent="-283464" fontAlgn="auto">
              <a:lnSpc>
                <a:spcPct val="90000"/>
              </a:lnSpc>
              <a:spcAft>
                <a:spcPts val="0"/>
              </a:spcAft>
              <a:buFont typeface="Wingdings" pitchFamily="2" charset="2"/>
              <a:buNone/>
              <a:defRPr/>
            </a:pPr>
            <a:r>
              <a:rPr lang="ar-SA" sz="2800" dirty="0">
                <a:solidFill>
                  <a:srgbClr val="FF0066"/>
                </a:solidFill>
                <a:effectLst>
                  <a:outerShdw blurRad="38100" dist="38100" dir="2700000" algn="tl">
                    <a:srgbClr val="000000"/>
                  </a:outerShdw>
                </a:effectLst>
                <a:ea typeface="+mn-ea"/>
                <a:cs typeface="B Nazanin" pitchFamily="2" charset="-78"/>
              </a:rPr>
              <a:t>اثرات فيزيولوژيكي برق بر روي بدن انسان</a:t>
            </a:r>
            <a:r>
              <a:rPr lang="ar-SA" sz="2800" dirty="0">
                <a:ea typeface="+mn-ea"/>
                <a:cs typeface="B Nazanin" pitchFamily="2" charset="-78"/>
              </a:rPr>
              <a:t>:</a:t>
            </a:r>
            <a:endParaRPr lang="fa-IR" sz="2800" dirty="0">
              <a:ea typeface="+mn-ea"/>
              <a:cs typeface="B Nazanin" pitchFamily="2" charset="-78"/>
            </a:endParaRPr>
          </a:p>
          <a:p>
            <a:pPr marL="365760" indent="-283464" fontAlgn="auto">
              <a:lnSpc>
                <a:spcPct val="90000"/>
              </a:lnSpc>
              <a:spcAft>
                <a:spcPts val="0"/>
              </a:spcAft>
              <a:buFont typeface="Wingdings" pitchFamily="2" charset="2"/>
              <a:buNone/>
              <a:defRPr/>
            </a:pPr>
            <a:r>
              <a:rPr lang="ar-SA" sz="2800" dirty="0">
                <a:ea typeface="+mn-ea"/>
                <a:cs typeface="B Nazanin" pitchFamily="2" charset="-78"/>
              </a:rPr>
              <a:t>1- جريان كم حدود 1 تا 2 ميلي آمپر به صورت يك لرزش است.</a:t>
            </a:r>
            <a:endParaRPr lang="fa-IR" sz="2800" dirty="0">
              <a:ea typeface="+mn-ea"/>
              <a:cs typeface="B Nazanin" pitchFamily="2" charset="-78"/>
            </a:endParaRPr>
          </a:p>
          <a:p>
            <a:pPr marL="365760" indent="-283464" fontAlgn="auto">
              <a:lnSpc>
                <a:spcPct val="90000"/>
              </a:lnSpc>
              <a:spcAft>
                <a:spcPts val="0"/>
              </a:spcAft>
              <a:buFont typeface="Wingdings" pitchFamily="2" charset="2"/>
              <a:buNone/>
              <a:defRPr/>
            </a:pPr>
            <a:r>
              <a:rPr lang="fa-IR" sz="2800" dirty="0">
                <a:ea typeface="+mn-ea"/>
                <a:cs typeface="B Nazanin" pitchFamily="2" charset="-78"/>
              </a:rPr>
              <a:t>2</a:t>
            </a:r>
            <a:r>
              <a:rPr lang="ar-SA" sz="2800" dirty="0">
                <a:ea typeface="+mn-ea"/>
                <a:cs typeface="B Nazanin" pitchFamily="2" charset="-78"/>
              </a:rPr>
              <a:t>- جريان بيشتر حدود 10 تا 15 ميلي آمپر به صورت يك شوك گذرا است.</a:t>
            </a:r>
          </a:p>
          <a:p>
            <a:pPr marL="365760" indent="-283464" fontAlgn="auto">
              <a:lnSpc>
                <a:spcPct val="90000"/>
              </a:lnSpc>
              <a:spcAft>
                <a:spcPts val="0"/>
              </a:spcAft>
              <a:buFont typeface="Wingdings" pitchFamily="2" charset="2"/>
              <a:buNone/>
              <a:defRPr/>
            </a:pPr>
            <a:r>
              <a:rPr lang="ar-SA" sz="2800" dirty="0">
                <a:ea typeface="+mn-ea"/>
                <a:cs typeface="B Nazanin" pitchFamily="2" charset="-78"/>
              </a:rPr>
              <a:t> 3- جريانهاي بالاتر از 15 ميلي آمپر به صورت گرفتگي ماهيچه است.</a:t>
            </a:r>
            <a:endParaRPr lang="fa-IR" sz="2800" dirty="0">
              <a:ea typeface="+mn-ea"/>
              <a:cs typeface="B Nazanin" pitchFamily="2" charset="-78"/>
            </a:endParaRPr>
          </a:p>
          <a:p>
            <a:pPr marL="365760" indent="-283464" fontAlgn="auto">
              <a:lnSpc>
                <a:spcPct val="90000"/>
              </a:lnSpc>
              <a:spcAft>
                <a:spcPts val="0"/>
              </a:spcAft>
              <a:buFont typeface="Wingdings" pitchFamily="2" charset="2"/>
              <a:buNone/>
              <a:defRPr/>
            </a:pPr>
            <a:r>
              <a:rPr lang="ar-SA" sz="2800" dirty="0">
                <a:ea typeface="+mn-ea"/>
                <a:cs typeface="B Nazanin" pitchFamily="2" charset="-78"/>
              </a:rPr>
              <a:t>4- جريان </a:t>
            </a:r>
            <a:r>
              <a:rPr lang="fa-IR" sz="2800" dirty="0">
                <a:ea typeface="+mn-ea"/>
                <a:cs typeface="B Nazanin" pitchFamily="2" charset="-78"/>
              </a:rPr>
              <a:t>25</a:t>
            </a:r>
            <a:r>
              <a:rPr lang="ar-SA" sz="2800" dirty="0">
                <a:ea typeface="+mn-ea"/>
                <a:cs typeface="B Nazanin" pitchFamily="2" charset="-78"/>
              </a:rPr>
              <a:t>ميلي آمپر را مرز خطر مرگ گويند.</a:t>
            </a:r>
            <a:endParaRPr lang="en-US" sz="2800" dirty="0">
              <a:ea typeface="+mn-ea"/>
              <a:cs typeface="B Nazanin" pitchFamily="2" charset="-78"/>
            </a:endParaRPr>
          </a:p>
        </p:txBody>
      </p:sp>
    </p:spTree>
  </p:cSld>
  <p:clrMapOvr>
    <a:masterClrMapping/>
  </p:clrMapOvr>
  <p:transition spd="med">
    <p:cover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971600" y="693738"/>
            <a:ext cx="7715200" cy="1150937"/>
          </a:xfrm>
        </p:spPr>
        <p:txBody>
          <a:bodyPr>
            <a:normAutofit fontScale="90000"/>
          </a:bodyPr>
          <a:lstStyle/>
          <a:p>
            <a:pPr algn="ctr" fontAlgn="auto">
              <a:spcAft>
                <a:spcPts val="0"/>
              </a:spcAft>
              <a:defRPr/>
            </a:pPr>
            <a:r>
              <a:rPr lang="ar-SA" sz="4000" dirty="0">
                <a:solidFill>
                  <a:srgbClr val="FF0066"/>
                </a:solidFill>
                <a:effectLst>
                  <a:outerShdw blurRad="38100" dist="38100" dir="2700000" algn="tl">
                    <a:srgbClr val="000000"/>
                  </a:outerShdw>
                </a:effectLst>
                <a:ea typeface="+mj-ea"/>
                <a:cs typeface="B Nazanin" pitchFamily="2" charset="-78"/>
              </a:rPr>
              <a:t>ميزان خطر برق گرفتگي به عوامل زير بستگي دارد:</a:t>
            </a:r>
            <a:endParaRPr lang="en-US" sz="4000" dirty="0">
              <a:solidFill>
                <a:srgbClr val="FF0066"/>
              </a:solidFill>
              <a:effectLst>
                <a:outerShdw blurRad="38100" dist="38100" dir="2700000" algn="tl">
                  <a:srgbClr val="000000"/>
                </a:outerShdw>
              </a:effectLst>
              <a:ea typeface="+mj-ea"/>
              <a:cs typeface="B Nazanin" pitchFamily="2" charset="-78"/>
            </a:endParaRPr>
          </a:p>
        </p:txBody>
      </p:sp>
      <p:sp>
        <p:nvSpPr>
          <p:cNvPr id="21507" name="Rectangle 3"/>
          <p:cNvSpPr>
            <a:spLocks noGrp="1" noRot="1" noChangeArrowheads="1"/>
          </p:cNvSpPr>
          <p:nvPr>
            <p:ph idx="1"/>
          </p:nvPr>
        </p:nvSpPr>
        <p:spPr>
          <a:xfrm>
            <a:off x="457200" y="2028825"/>
            <a:ext cx="8229600" cy="4352925"/>
          </a:xfrm>
        </p:spPr>
        <p:txBody>
          <a:bodyPr/>
          <a:lstStyle/>
          <a:p>
            <a:pPr>
              <a:buFont typeface="Wingdings" pitchFamily="2" charset="2"/>
              <a:buNone/>
            </a:pPr>
            <a:r>
              <a:rPr lang="ar-SA" sz="2800" smtClean="0">
                <a:cs typeface="B Nazanin" pitchFamily="2" charset="-78"/>
              </a:rPr>
              <a:t>1- مسير عبور جريان (مهمترين نكته)  </a:t>
            </a:r>
            <a:endParaRPr lang="fa-IR" sz="2800" smtClean="0">
              <a:cs typeface="B Nazanin" pitchFamily="2" charset="-78"/>
            </a:endParaRPr>
          </a:p>
          <a:p>
            <a:pPr>
              <a:buFont typeface="Wingdings" pitchFamily="2" charset="2"/>
              <a:buNone/>
            </a:pPr>
            <a:r>
              <a:rPr lang="ar-SA" sz="2800" smtClean="0">
                <a:cs typeface="B Nazanin" pitchFamily="2" charset="-78"/>
              </a:rPr>
              <a:t>2- مقدار جريان</a:t>
            </a:r>
            <a:endParaRPr lang="fa-IR" sz="2800" smtClean="0">
              <a:cs typeface="B Nazanin" pitchFamily="2" charset="-78"/>
            </a:endParaRPr>
          </a:p>
          <a:p>
            <a:pPr>
              <a:buFont typeface="Wingdings" pitchFamily="2" charset="2"/>
              <a:buNone/>
            </a:pPr>
            <a:r>
              <a:rPr lang="fa-IR" sz="2800" smtClean="0">
                <a:cs typeface="B Nazanin" pitchFamily="2" charset="-78"/>
              </a:rPr>
              <a:t>3</a:t>
            </a:r>
            <a:r>
              <a:rPr lang="ar-SA" sz="2800" smtClean="0">
                <a:cs typeface="B Nazanin" pitchFamily="2" charset="-78"/>
              </a:rPr>
              <a:t>- مدت تأثير جريان                      </a:t>
            </a:r>
            <a:endParaRPr lang="fa-IR" sz="2800" smtClean="0">
              <a:cs typeface="B Nazanin" pitchFamily="2" charset="-78"/>
            </a:endParaRPr>
          </a:p>
          <a:p>
            <a:pPr>
              <a:buFont typeface="Wingdings" pitchFamily="2" charset="2"/>
              <a:buNone/>
            </a:pPr>
            <a:r>
              <a:rPr lang="ar-SA" sz="2800" smtClean="0">
                <a:cs typeface="B Nazanin" pitchFamily="2" charset="-78"/>
              </a:rPr>
              <a:t>  4</a:t>
            </a:r>
            <a:r>
              <a:rPr lang="fa-IR" sz="2800" smtClean="0">
                <a:cs typeface="B Nazanin" pitchFamily="2" charset="-78"/>
              </a:rPr>
              <a:t> </a:t>
            </a:r>
            <a:r>
              <a:rPr lang="ar-SA" sz="2800" smtClean="0">
                <a:cs typeface="B Nazanin" pitchFamily="2" charset="-78"/>
              </a:rPr>
              <a:t>- فركانس جريان</a:t>
            </a:r>
            <a:br>
              <a:rPr lang="ar-SA" sz="2800" smtClean="0">
                <a:cs typeface="B Nazanin" pitchFamily="2" charset="-78"/>
              </a:rPr>
            </a:br>
            <a:endParaRPr lang="fa-IR" sz="2800" smtClean="0">
              <a:cs typeface="B Nazanin" pitchFamily="2" charset="-78"/>
            </a:endParaRPr>
          </a:p>
          <a:p>
            <a:pPr>
              <a:buFont typeface="Wingdings" pitchFamily="2" charset="2"/>
              <a:buNone/>
            </a:pPr>
            <a:r>
              <a:rPr lang="fa-IR" sz="2800" smtClean="0">
                <a:cs typeface="B Nazanin" pitchFamily="2" charset="-78"/>
              </a:rPr>
              <a:t>5 -ولتاژ</a:t>
            </a:r>
          </a:p>
          <a:p>
            <a:pPr>
              <a:buFontTx/>
              <a:buChar char="-"/>
            </a:pPr>
            <a:r>
              <a:rPr lang="ar-SA" sz="2800" smtClean="0">
                <a:cs typeface="B Nazanin" pitchFamily="2" charset="-78"/>
              </a:rPr>
              <a:t>معمولاً مقاومت بدن انسان حدود 1300 الي  3000اهم است.</a:t>
            </a:r>
            <a:endParaRPr lang="fa-IR" sz="2800" smtClean="0">
              <a:cs typeface="B Nazanin" pitchFamily="2" charset="-78"/>
            </a:endParaRPr>
          </a:p>
          <a:p>
            <a:pPr>
              <a:buFontTx/>
              <a:buNone/>
            </a:pPr>
            <a:r>
              <a:rPr lang="ar-SA" sz="2800" smtClean="0">
                <a:cs typeface="B Nazanin" pitchFamily="2" charset="-78"/>
              </a:rPr>
              <a:t>- ولتاژ خطرناك براي انسان 65</a:t>
            </a:r>
            <a:r>
              <a:rPr lang="en-US" sz="2800" smtClean="0">
                <a:cs typeface="B Nazanin" pitchFamily="2" charset="-78"/>
              </a:rPr>
              <a:t>V</a:t>
            </a:r>
            <a:r>
              <a:rPr lang="ar-SA" sz="2800" smtClean="0">
                <a:cs typeface="B Nazanin" pitchFamily="2" charset="-78"/>
              </a:rPr>
              <a:t> است. </a:t>
            </a:r>
            <a:endParaRPr lang="en-US" sz="2800" smtClean="0">
              <a:cs typeface="B Nazanin" pitchFamily="2" charset="-78"/>
            </a:endParaRPr>
          </a:p>
        </p:txBody>
      </p:sp>
    </p:spTree>
  </p:cSld>
  <p:clrMapOvr>
    <a:masterClrMapping/>
  </p:clrMapOvr>
  <p:transition spd="med">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algn="ctr" fontAlgn="auto">
              <a:spcAft>
                <a:spcPts val="0"/>
              </a:spcAft>
              <a:defRPr/>
            </a:pPr>
            <a:r>
              <a:rPr lang="ar-SA" dirty="0">
                <a:solidFill>
                  <a:srgbClr val="FF0066"/>
                </a:solidFill>
                <a:effectLst>
                  <a:outerShdw blurRad="38100" dist="38100" dir="2700000" algn="tl">
                    <a:srgbClr val="000000"/>
                  </a:outerShdw>
                </a:effectLst>
                <a:ea typeface="+mj-ea"/>
                <a:cs typeface="B Nazanin" pitchFamily="2" charset="-78"/>
              </a:rPr>
              <a:t>حفاظت الكتريكي</a:t>
            </a:r>
            <a:r>
              <a:rPr lang="ar-SA" dirty="0">
                <a:solidFill>
                  <a:schemeClr val="tx2">
                    <a:satMod val="130000"/>
                  </a:schemeClr>
                </a:solidFill>
                <a:ea typeface="+mj-ea"/>
                <a:cs typeface="B Nazanin" pitchFamily="2" charset="-78"/>
              </a:rPr>
              <a:t>:</a:t>
            </a:r>
            <a:endParaRPr lang="en-US" dirty="0">
              <a:solidFill>
                <a:schemeClr val="tx2">
                  <a:satMod val="130000"/>
                </a:schemeClr>
              </a:solidFill>
              <a:ea typeface="+mj-ea"/>
              <a:cs typeface="B Nazanin" pitchFamily="2" charset="-78"/>
            </a:endParaRPr>
          </a:p>
        </p:txBody>
      </p:sp>
      <p:sp>
        <p:nvSpPr>
          <p:cNvPr id="22531" name="Rectangle 3"/>
          <p:cNvSpPr>
            <a:spLocks noGrp="1" noRot="1" noChangeArrowheads="1"/>
          </p:cNvSpPr>
          <p:nvPr>
            <p:ph idx="1"/>
          </p:nvPr>
        </p:nvSpPr>
        <p:spPr/>
        <p:txBody>
          <a:bodyPr/>
          <a:lstStyle/>
          <a:p>
            <a:pPr algn="just">
              <a:buFont typeface="Wingdings" pitchFamily="2" charset="2"/>
              <a:buNone/>
            </a:pPr>
            <a:r>
              <a:rPr lang="ar-SA" smtClean="0">
                <a:cs typeface="B Nazanin" pitchFamily="2" charset="-78"/>
              </a:rPr>
              <a:t>اقداماتي كه بايد در تأسيسات الكتريكي به عمل آورد تا</a:t>
            </a:r>
            <a:endParaRPr lang="fa-IR" smtClean="0">
              <a:cs typeface="B Nazanin" pitchFamily="2" charset="-78"/>
            </a:endParaRPr>
          </a:p>
          <a:p>
            <a:pPr algn="just">
              <a:buFont typeface="Wingdings" pitchFamily="2" charset="2"/>
              <a:buNone/>
            </a:pPr>
            <a:r>
              <a:rPr lang="ar-SA" smtClean="0">
                <a:cs typeface="B Nazanin" pitchFamily="2" charset="-78"/>
              </a:rPr>
              <a:t>خطرات ناشي از جريان برق باعث صدمه زدن به اشخاص </a:t>
            </a:r>
            <a:r>
              <a:rPr lang="en-US" smtClean="0">
                <a:cs typeface="B Nazanin" pitchFamily="2" charset="-78"/>
              </a:rPr>
              <a:t>‎‌‌</a:t>
            </a:r>
            <a:r>
              <a:rPr lang="ar-SA" smtClean="0">
                <a:cs typeface="B Nazanin" pitchFamily="2" charset="-78"/>
              </a:rPr>
              <a:t>،</a:t>
            </a:r>
            <a:endParaRPr lang="fa-IR" smtClean="0">
              <a:cs typeface="B Nazanin" pitchFamily="2" charset="-78"/>
            </a:endParaRPr>
          </a:p>
          <a:p>
            <a:pPr algn="just">
              <a:buFont typeface="Wingdings" pitchFamily="2" charset="2"/>
              <a:buNone/>
            </a:pPr>
            <a:r>
              <a:rPr lang="ar-SA" smtClean="0">
                <a:cs typeface="B Nazanin" pitchFamily="2" charset="-78"/>
              </a:rPr>
              <a:t>حيوانات ، دستگاه ها و مصرف كننده ها و سيمها و كابلها</a:t>
            </a:r>
            <a:endParaRPr lang="fa-IR" smtClean="0">
              <a:cs typeface="B Nazanin" pitchFamily="2" charset="-78"/>
            </a:endParaRPr>
          </a:p>
          <a:p>
            <a:pPr algn="just">
              <a:buFont typeface="Wingdings" pitchFamily="2" charset="2"/>
              <a:buNone/>
            </a:pPr>
            <a:r>
              <a:rPr lang="ar-SA" smtClean="0">
                <a:cs typeface="B Nazanin" pitchFamily="2" charset="-78"/>
              </a:rPr>
              <a:t>نشود. </a:t>
            </a:r>
            <a:endParaRPr lang="en-US" smtClean="0">
              <a:cs typeface="B Nazanin" pitchFamily="2" charset="-78"/>
            </a:endParaRPr>
          </a:p>
        </p:txBody>
      </p:sp>
    </p:spTree>
  </p:cSld>
  <p:clrMapOvr>
    <a:masterClrMapping/>
  </p:clrMapOvr>
  <p:transition spd="med">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algn="ctr" fontAlgn="auto">
              <a:spcAft>
                <a:spcPts val="0"/>
              </a:spcAft>
              <a:defRPr/>
            </a:pPr>
            <a:r>
              <a:rPr lang="ar-SA" dirty="0">
                <a:solidFill>
                  <a:srgbClr val="FF0066"/>
                </a:solidFill>
                <a:effectLst>
                  <a:outerShdw blurRad="38100" dist="38100" dir="2700000" algn="tl">
                    <a:srgbClr val="000000"/>
                  </a:outerShdw>
                </a:effectLst>
                <a:ea typeface="+mj-ea"/>
                <a:cs typeface="B Nazanin" pitchFamily="2" charset="-78"/>
              </a:rPr>
              <a:t>خطاهاي ناشي از جريان برق:</a:t>
            </a:r>
            <a:r>
              <a:rPr lang="ar-SA" dirty="0">
                <a:solidFill>
                  <a:schemeClr val="tx2">
                    <a:satMod val="130000"/>
                  </a:schemeClr>
                </a:solidFill>
                <a:ea typeface="+mj-ea"/>
                <a:cs typeface="B Nazanin" pitchFamily="2" charset="-78"/>
              </a:rPr>
              <a:t> </a:t>
            </a:r>
            <a:endParaRPr lang="en-US" dirty="0">
              <a:solidFill>
                <a:schemeClr val="tx2">
                  <a:satMod val="130000"/>
                </a:schemeClr>
              </a:solidFill>
              <a:ea typeface="+mj-ea"/>
              <a:cs typeface="B Nazanin" pitchFamily="2" charset="-78"/>
            </a:endParaRPr>
          </a:p>
        </p:txBody>
      </p:sp>
      <p:sp>
        <p:nvSpPr>
          <p:cNvPr id="23555"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1- اتصال بدنه: اتصال يكي از سيمهاي حامل جريان به بدنه ي دستگاه را گويند.</a:t>
            </a:r>
            <a:endParaRPr lang="fa-IR" smtClean="0">
              <a:cs typeface="B Nazanin" pitchFamily="2" charset="-78"/>
            </a:endParaRPr>
          </a:p>
          <a:p>
            <a:pPr>
              <a:buFont typeface="Wingdings" pitchFamily="2" charset="2"/>
              <a:buNone/>
            </a:pPr>
            <a:r>
              <a:rPr lang="ar-SA" smtClean="0">
                <a:cs typeface="B Nazanin" pitchFamily="2" charset="-78"/>
              </a:rPr>
              <a:t>2- اتصال كوتاه: اتصال دو سيم لخت كه نسبت به هم داراي ولتاژ هستند را گويند</a:t>
            </a:r>
            <a:endParaRPr lang="fa-IR" smtClean="0">
              <a:cs typeface="B Nazanin" pitchFamily="2" charset="-78"/>
            </a:endParaRPr>
          </a:p>
          <a:p>
            <a:pPr>
              <a:buFont typeface="Wingdings" pitchFamily="2" charset="2"/>
              <a:buNone/>
            </a:pPr>
            <a:r>
              <a:rPr lang="ar-SA" smtClean="0">
                <a:cs typeface="B Nazanin" pitchFamily="2" charset="-78"/>
              </a:rPr>
              <a:t>3- اتصال زمين: اتصال يكي از سيمهاي حامل جريان به زمين را گويند. </a:t>
            </a:r>
            <a:endParaRPr lang="en-US" smtClean="0">
              <a:cs typeface="B Nazanin" pitchFamily="2" charset="-78"/>
            </a:endParaRPr>
          </a:p>
        </p:txBody>
      </p:sp>
    </p:spTree>
  </p:cSld>
  <p:clrMapOvr>
    <a:masterClrMapping/>
  </p:clrMapOvr>
  <p:transition spd="med">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algn="ctr" fontAlgn="auto">
              <a:spcAft>
                <a:spcPts val="0"/>
              </a:spcAft>
              <a:defRPr/>
            </a:pPr>
            <a:r>
              <a:rPr lang="ar-SA" dirty="0">
                <a:solidFill>
                  <a:srgbClr val="FF0066"/>
                </a:solidFill>
                <a:effectLst>
                  <a:outerShdw blurRad="38100" dist="38100" dir="2700000" algn="tl">
                    <a:srgbClr val="000000"/>
                  </a:outerShdw>
                </a:effectLst>
                <a:ea typeface="+mj-ea"/>
                <a:cs typeface="B Nazanin" pitchFamily="2" charset="-78"/>
              </a:rPr>
              <a:t>انواع فيوز</a:t>
            </a:r>
            <a:r>
              <a:rPr lang="ar-SA" dirty="0">
                <a:solidFill>
                  <a:schemeClr val="tx2">
                    <a:satMod val="130000"/>
                  </a:schemeClr>
                </a:solidFill>
                <a:ea typeface="+mj-ea"/>
                <a:cs typeface="B Nazanin" pitchFamily="2" charset="-78"/>
              </a:rPr>
              <a:t>: </a:t>
            </a:r>
            <a:endParaRPr lang="en-US" dirty="0">
              <a:solidFill>
                <a:schemeClr val="tx2">
                  <a:satMod val="130000"/>
                </a:schemeClr>
              </a:solidFill>
              <a:ea typeface="+mj-ea"/>
              <a:cs typeface="B Nazanin" pitchFamily="2" charset="-78"/>
            </a:endParaRPr>
          </a:p>
        </p:txBody>
      </p:sp>
      <p:sp>
        <p:nvSpPr>
          <p:cNvPr id="24579"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1- ذوب شونده                          </a:t>
            </a:r>
            <a:endParaRPr lang="fa-IR" smtClean="0">
              <a:cs typeface="B Nazanin" pitchFamily="2" charset="-78"/>
            </a:endParaRPr>
          </a:p>
          <a:p>
            <a:pPr>
              <a:buFont typeface="Wingdings" pitchFamily="2" charset="2"/>
              <a:buNone/>
            </a:pPr>
            <a:r>
              <a:rPr lang="ar-SA" smtClean="0">
                <a:cs typeface="B Nazanin" pitchFamily="2" charset="-78"/>
              </a:rPr>
              <a:t>2- اتوماتيك</a:t>
            </a:r>
            <a:br>
              <a:rPr lang="ar-SA" smtClean="0">
                <a:cs typeface="B Nazanin" pitchFamily="2" charset="-78"/>
              </a:rPr>
            </a:br>
            <a:endParaRPr lang="fa-IR" smtClean="0">
              <a:cs typeface="B Nazanin" pitchFamily="2" charset="-78"/>
            </a:endParaRPr>
          </a:p>
          <a:p>
            <a:pPr>
              <a:buFont typeface="Wingdings" pitchFamily="2" charset="2"/>
              <a:buNone/>
            </a:pPr>
            <a:r>
              <a:rPr lang="ar-SA" smtClean="0">
                <a:cs typeface="B Nazanin" pitchFamily="2" charset="-78"/>
              </a:rPr>
              <a:t>*فيوز بر روي سيم فاز نصب مي شود.</a:t>
            </a:r>
            <a:endParaRPr lang="fa-IR" smtClean="0">
              <a:cs typeface="B Nazanin" pitchFamily="2" charset="-78"/>
            </a:endParaRPr>
          </a:p>
          <a:p>
            <a:pPr>
              <a:buFont typeface="Wingdings" pitchFamily="2" charset="2"/>
              <a:buNone/>
            </a:pPr>
            <a:r>
              <a:rPr lang="ar-SA" smtClean="0">
                <a:cs typeface="B Nazanin" pitchFamily="2" charset="-78"/>
              </a:rPr>
              <a:t>**فيوز در مدار به طور سري قرار مي گيرد. </a:t>
            </a:r>
            <a:endParaRPr lang="en-US" smtClean="0">
              <a:cs typeface="B Nazanin" pitchFamily="2" charset="-78"/>
            </a:endParaRPr>
          </a:p>
        </p:txBody>
      </p:sp>
    </p:spTree>
  </p:cSld>
  <p:clrMapOvr>
    <a:masterClrMapping/>
  </p:clrMapOvr>
  <p:transition spd="med">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algn="ctr" fontAlgn="auto">
              <a:spcAft>
                <a:spcPts val="0"/>
              </a:spcAft>
              <a:defRPr/>
            </a:pPr>
            <a:r>
              <a:rPr lang="ar-SA" dirty="0">
                <a:solidFill>
                  <a:srgbClr val="FF0066"/>
                </a:solidFill>
                <a:effectLst>
                  <a:outerShdw blurRad="38100" dist="38100" dir="2700000" algn="tl">
                    <a:srgbClr val="000000"/>
                  </a:outerShdw>
                </a:effectLst>
                <a:ea typeface="+mj-ea"/>
                <a:cs typeface="B Nazanin" pitchFamily="2" charset="-78"/>
              </a:rPr>
              <a:t>حفاظت اشخاص توسط سيم زمين</a:t>
            </a:r>
            <a:r>
              <a:rPr lang="ar-SA" dirty="0">
                <a:solidFill>
                  <a:schemeClr val="tx2">
                    <a:satMod val="130000"/>
                  </a:schemeClr>
                </a:solidFill>
                <a:ea typeface="+mj-ea"/>
                <a:cs typeface="B Nazanin" pitchFamily="2" charset="-78"/>
              </a:rPr>
              <a:t>: </a:t>
            </a:r>
            <a:endParaRPr lang="en-US" dirty="0">
              <a:solidFill>
                <a:schemeClr val="tx2">
                  <a:satMod val="130000"/>
                </a:schemeClr>
              </a:solidFill>
              <a:ea typeface="+mj-ea"/>
              <a:cs typeface="B Nazanin" pitchFamily="2" charset="-78"/>
            </a:endParaRPr>
          </a:p>
        </p:txBody>
      </p:sp>
      <p:sp>
        <p:nvSpPr>
          <p:cNvPr id="25603"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
            </a:r>
            <a:br>
              <a:rPr lang="ar-SA" smtClean="0">
                <a:cs typeface="B Nazanin" pitchFamily="2" charset="-78"/>
              </a:rPr>
            </a:br>
            <a:r>
              <a:rPr lang="ar-SA" smtClean="0">
                <a:cs typeface="B Nazanin" pitchFamily="2" charset="-78"/>
              </a:rPr>
              <a:t>- اتصال زمين توسط نوار و لوله و صفحه انجام مي شود. </a:t>
            </a:r>
            <a:br>
              <a:rPr lang="ar-SA" smtClean="0">
                <a:cs typeface="B Nazanin" pitchFamily="2" charset="-78"/>
              </a:rPr>
            </a:br>
            <a:r>
              <a:rPr lang="ar-SA" smtClean="0">
                <a:cs typeface="B Nazanin" pitchFamily="2" charset="-78"/>
              </a:rPr>
              <a:t>- اتصال زمين توسط سيمهاي مسي تابيده ، به سطح مقطع 25</a:t>
            </a:r>
            <a:r>
              <a:rPr lang="en-US" smtClean="0">
                <a:cs typeface="B Nazanin" pitchFamily="2" charset="-78"/>
              </a:rPr>
              <a:t>mm2</a:t>
            </a:r>
            <a:r>
              <a:rPr lang="ar-SA" smtClean="0">
                <a:cs typeface="B Nazanin" pitchFamily="2" charset="-78"/>
              </a:rPr>
              <a:t>  انجام مي شود.</a:t>
            </a:r>
            <a:br>
              <a:rPr lang="ar-SA" smtClean="0">
                <a:cs typeface="B Nazanin" pitchFamily="2" charset="-78"/>
              </a:rPr>
            </a:br>
            <a:r>
              <a:rPr lang="ar-SA" smtClean="0">
                <a:cs typeface="B Nazanin" pitchFamily="2" charset="-78"/>
              </a:rPr>
              <a:t>- سيم اتصال زمين معمولاً داراي رنگ زرد با نوار سبز است.</a:t>
            </a:r>
            <a:br>
              <a:rPr lang="ar-SA" smtClean="0">
                <a:cs typeface="B Nazanin" pitchFamily="2" charset="-78"/>
              </a:rPr>
            </a:br>
            <a:r>
              <a:rPr lang="ar-SA" smtClean="0">
                <a:cs typeface="B Nazanin" pitchFamily="2" charset="-78"/>
              </a:rPr>
              <a:t>- يك اتصال زمين مناسب بايد حداكثر داراي مقاومتي برابر 2 اهم باشد. </a:t>
            </a:r>
            <a:endParaRPr lang="en-US" smtClean="0">
              <a:cs typeface="B Nazanin" pitchFamily="2" charset="-78"/>
            </a:endParaRPr>
          </a:p>
        </p:txBody>
      </p:sp>
    </p:spTree>
  </p:cSld>
  <p:clrMapOvr>
    <a:masterClrMapping/>
  </p:clrMapOvr>
  <p:transition spd="med">
    <p:cover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1143000" y="3048000"/>
            <a:ext cx="7484368" cy="1676400"/>
          </a:xfrm>
        </p:spPr>
        <p:txBody>
          <a:bodyPr>
            <a:noAutofit/>
          </a:bodyPr>
          <a:lstStyle/>
          <a:p>
            <a:pPr algn="ctr" fontAlgn="auto">
              <a:spcAft>
                <a:spcPts val="0"/>
              </a:spcAft>
              <a:defRPr/>
            </a:pPr>
            <a:r>
              <a:rPr lang="fa-IR" sz="1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IranNastaliq" pitchFamily="18" charset="0"/>
                <a:ea typeface="+mj-ea"/>
                <a:cs typeface="IranNastaliq" pitchFamily="18" charset="0"/>
              </a:rPr>
              <a:t>ايمني </a:t>
            </a:r>
            <a:r>
              <a:rPr lang="fa-IR" sz="1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IranNastaliq" pitchFamily="18" charset="0"/>
                <a:ea typeface="+mj-ea"/>
                <a:cs typeface="IranNastaliq" pitchFamily="18" charset="0"/>
              </a:rPr>
              <a:t> </a:t>
            </a:r>
            <a:r>
              <a:rPr lang="fa-IR" sz="1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ea typeface="+mj-ea"/>
                <a:cs typeface="IranNastaliq" pitchFamily="18" charset="0"/>
              </a:rPr>
              <a:t>در</a:t>
            </a:r>
            <a:r>
              <a:rPr lang="fa-IR" sz="1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IranNastaliq" pitchFamily="18" charset="0"/>
                <a:ea typeface="+mj-ea"/>
                <a:cs typeface="IranNastaliq" pitchFamily="18" charset="0"/>
              </a:rPr>
              <a:t> </a:t>
            </a:r>
            <a:r>
              <a:rPr lang="fa-IR" sz="1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IranNastaliq" pitchFamily="18" charset="0"/>
                <a:ea typeface="+mj-ea"/>
                <a:cs typeface="IranNastaliq" pitchFamily="18" charset="0"/>
              </a:rPr>
              <a:t> </a:t>
            </a:r>
            <a:r>
              <a:rPr lang="fa-IR" sz="1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IranNastaliq" pitchFamily="18" charset="0"/>
                <a:ea typeface="+mj-ea"/>
                <a:cs typeface="IranNastaliq" pitchFamily="18" charset="0"/>
              </a:rPr>
              <a:t>برق</a:t>
            </a:r>
            <a:endParaRPr lang="en-US" sz="1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IranNastaliq" pitchFamily="18" charset="0"/>
              <a:ea typeface="+mj-ea"/>
              <a:cs typeface="IranNastaliq"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ctrTitle"/>
          </p:nvPr>
        </p:nvSpPr>
        <p:spPr>
          <a:xfrm>
            <a:off x="3810000" y="914400"/>
            <a:ext cx="2209800" cy="1471612"/>
          </a:xfrm>
        </p:spPr>
        <p:txBody>
          <a:bodyPr/>
          <a:lstStyle/>
          <a:p>
            <a:pPr fontAlgn="auto">
              <a:spcAft>
                <a:spcPts val="0"/>
              </a:spcAft>
              <a:defRPr/>
            </a:pPr>
            <a:r>
              <a:rPr lang="fa-IR">
                <a:solidFill>
                  <a:schemeClr val="tx2">
                    <a:satMod val="130000"/>
                  </a:schemeClr>
                </a:solidFill>
                <a:ea typeface="+mj-ea"/>
                <a:cs typeface="B Nazanin" pitchFamily="2" charset="-78"/>
              </a:rPr>
              <a:t>فصل چهارم</a:t>
            </a:r>
            <a:endParaRPr lang="en-US">
              <a:solidFill>
                <a:schemeClr val="tx2">
                  <a:satMod val="130000"/>
                </a:schemeClr>
              </a:solidFill>
              <a:ea typeface="+mj-ea"/>
              <a:cs typeface="B Nazanin" pitchFamily="2" charset="-78"/>
            </a:endParaRPr>
          </a:p>
        </p:txBody>
      </p:sp>
      <p:sp>
        <p:nvSpPr>
          <p:cNvPr id="28677" name="Rectangle 5"/>
          <p:cNvSpPr>
            <a:spLocks noGrp="1" noChangeArrowheads="1"/>
          </p:cNvSpPr>
          <p:nvPr>
            <p:ph type="subTitle" idx="1"/>
          </p:nvPr>
        </p:nvSpPr>
        <p:spPr>
          <a:xfrm>
            <a:off x="3200400" y="4114800"/>
            <a:ext cx="2743200" cy="893762"/>
          </a:xfrm>
        </p:spPr>
        <p:txBody>
          <a:bodyPr>
            <a:normAutofit/>
          </a:bodyPr>
          <a:lstStyle/>
          <a:p>
            <a:pPr algn="r" fontAlgn="auto">
              <a:spcAft>
                <a:spcPts val="0"/>
              </a:spcAft>
              <a:buFont typeface="Wingdings 2"/>
              <a:buNone/>
              <a:defRPr/>
            </a:pPr>
            <a:r>
              <a:rPr lang="fa-IR" sz="4400" dirty="0">
                <a:solidFill>
                  <a:srgbClr val="FF0066"/>
                </a:solidFill>
                <a:effectLst>
                  <a:outerShdw blurRad="38100" dist="38100" dir="2700000" algn="tl">
                    <a:srgbClr val="000000"/>
                  </a:outerShdw>
                </a:effectLst>
                <a:ea typeface="+mn-ea"/>
                <a:cs typeface="B Nazanin" pitchFamily="2" charset="-78"/>
              </a:rPr>
              <a:t>تعاريف كلي</a:t>
            </a:r>
            <a:endParaRPr lang="en-US" sz="4400" dirty="0">
              <a:solidFill>
                <a:srgbClr val="FF0066"/>
              </a:solidFill>
              <a:effectLst>
                <a:outerShdw blurRad="38100" dist="38100" dir="2700000" algn="tl">
                  <a:srgbClr val="000000"/>
                </a:outerShdw>
              </a:effectLst>
              <a:ea typeface="+mn-ea"/>
              <a:cs typeface="B Nazanin" pitchFamily="2" charset="-78"/>
            </a:endParaRPr>
          </a:p>
        </p:txBody>
      </p:sp>
      <p:pic>
        <p:nvPicPr>
          <p:cNvPr id="26628" name="Picture 6"/>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4038600" y="2438400"/>
            <a:ext cx="1716087" cy="15151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ransition spd="med">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Grp="1" noRot="1" noChangeArrowheads="1"/>
          </p:cNvSpPr>
          <p:nvPr>
            <p:ph idx="1"/>
          </p:nvPr>
        </p:nvSpPr>
        <p:spPr>
          <a:xfrm>
            <a:off x="971600" y="333375"/>
            <a:ext cx="7848550" cy="6191250"/>
          </a:xfrm>
        </p:spPr>
        <p:txBody>
          <a:bodyPr/>
          <a:lstStyle/>
          <a:p>
            <a:pPr>
              <a:buFont typeface="Wingdings" pitchFamily="2" charset="2"/>
              <a:buNone/>
            </a:pPr>
            <a:r>
              <a:rPr lang="ar-SA" sz="2800" dirty="0" smtClean="0">
                <a:cs typeface="B Nazanin" pitchFamily="2" charset="-78"/>
              </a:rPr>
              <a:t>مقدار مقاومت مدارها بستگي دارد به:</a:t>
            </a:r>
            <a:br>
              <a:rPr lang="ar-SA" sz="2800" dirty="0" smtClean="0">
                <a:cs typeface="B Nazanin" pitchFamily="2" charset="-78"/>
              </a:rPr>
            </a:br>
            <a:r>
              <a:rPr lang="ar-SA" sz="2800" dirty="0" smtClean="0">
                <a:cs typeface="B Nazanin" pitchFamily="2" charset="-78"/>
              </a:rPr>
              <a:t>1-تعداد و نوع مصرف كنندگاني كه مدار را تشكيل ميدهند</a:t>
            </a:r>
            <a:br>
              <a:rPr lang="ar-SA" sz="2800" dirty="0" smtClean="0">
                <a:cs typeface="B Nazanin" pitchFamily="2" charset="-78"/>
              </a:rPr>
            </a:br>
            <a:r>
              <a:rPr lang="ar-SA" sz="2800" dirty="0" smtClean="0">
                <a:cs typeface="B Nazanin" pitchFamily="2" charset="-78"/>
              </a:rPr>
              <a:t>2-ترتيب قرار گرفتن مصرف كننده ها در مدار</a:t>
            </a:r>
            <a:br>
              <a:rPr lang="ar-SA" sz="2800" dirty="0" smtClean="0">
                <a:cs typeface="B Nazanin" pitchFamily="2" charset="-78"/>
              </a:rPr>
            </a:br>
            <a:r>
              <a:rPr lang="ar-SA" sz="2800" dirty="0" smtClean="0">
                <a:cs typeface="B Nazanin" pitchFamily="2" charset="-78"/>
              </a:rPr>
              <a:t>3-مقاومت كليدها و وسايل كنترل</a:t>
            </a:r>
            <a:br>
              <a:rPr lang="ar-SA" sz="2800" dirty="0" smtClean="0">
                <a:cs typeface="B Nazanin" pitchFamily="2" charset="-78"/>
              </a:rPr>
            </a:br>
            <a:r>
              <a:rPr lang="ar-SA" sz="2800" dirty="0" smtClean="0">
                <a:cs typeface="B Nazanin" pitchFamily="2" charset="-78"/>
              </a:rPr>
              <a:t>4-مقاومت سيمهايي كه انرژي را از منبع تغذيه به مصرف كننده ها ميرسانند</a:t>
            </a:r>
            <a:br>
              <a:rPr lang="ar-SA" sz="2800" dirty="0" smtClean="0">
                <a:cs typeface="B Nazanin" pitchFamily="2" charset="-78"/>
              </a:rPr>
            </a:br>
            <a:r>
              <a:rPr lang="ar-SA" sz="2800" dirty="0" smtClean="0">
                <a:cs typeface="B Nazanin" pitchFamily="2" charset="-78"/>
              </a:rPr>
              <a:t>5-مقاومت داخلي مدار</a:t>
            </a:r>
            <a:br>
              <a:rPr lang="ar-SA" sz="2800" dirty="0" smtClean="0">
                <a:cs typeface="B Nazanin" pitchFamily="2" charset="-78"/>
              </a:rPr>
            </a:br>
            <a:r>
              <a:rPr lang="ar-SA" sz="2800" dirty="0" smtClean="0">
                <a:cs typeface="B Nazanin" pitchFamily="2" charset="-78"/>
              </a:rPr>
              <a:t>٭ گزينه ي 1 و 2 قسمتهاي اصلي مقاومت يك مدار هستند</a:t>
            </a:r>
            <a:br>
              <a:rPr lang="ar-SA" sz="2800" dirty="0" smtClean="0">
                <a:cs typeface="B Nazanin" pitchFamily="2" charset="-78"/>
              </a:rPr>
            </a:br>
            <a:r>
              <a:rPr lang="ar-SA" sz="2800" dirty="0" smtClean="0">
                <a:cs typeface="B Nazanin" pitchFamily="2" charset="-78"/>
              </a:rPr>
              <a:t>٭٭ در صورتي كه مقاومت مصرف كننده ها خيلي كم باشد مقاومت سيمها اثر بيشتري روي مقاومت كل مدار و جريان مدار دارند </a:t>
            </a:r>
            <a:endParaRPr lang="fa-IR" sz="2800" dirty="0" smtClean="0">
              <a:cs typeface="B Nazanin" pitchFamily="2" charset="-78"/>
            </a:endParaRPr>
          </a:p>
          <a:p>
            <a:pPr>
              <a:buFont typeface="Wingdings" pitchFamily="2" charset="2"/>
              <a:buNone/>
            </a:pPr>
            <a:r>
              <a:rPr lang="ar-SA" sz="2800" dirty="0" smtClean="0">
                <a:cs typeface="B Nazanin" pitchFamily="2" charset="-78"/>
              </a:rPr>
              <a:t>براي اينكه افت ولتاژ به حد اقل برسد بايد:</a:t>
            </a:r>
            <a:br>
              <a:rPr lang="ar-SA" sz="2800" dirty="0" smtClean="0">
                <a:cs typeface="B Nazanin" pitchFamily="2" charset="-78"/>
              </a:rPr>
            </a:br>
            <a:r>
              <a:rPr lang="ar-SA" sz="2800" dirty="0" smtClean="0">
                <a:cs typeface="B Nazanin" pitchFamily="2" charset="-78"/>
              </a:rPr>
              <a:t>1-سطح مقطع سيم مناسب باشد 2-ميزان جريان عبوري از سيم مناسب باشد</a:t>
            </a:r>
            <a:endParaRPr lang="en-US" sz="2800" dirty="0" smtClean="0">
              <a:cs typeface="B Nazanin" pitchFamily="2" charset="-78"/>
            </a:endParaRPr>
          </a:p>
        </p:txBody>
      </p:sp>
    </p:spTree>
  </p:cSld>
  <p:clrMapOvr>
    <a:masterClrMapping/>
  </p:clrMapOvr>
  <p:transition spd="med">
    <p:cover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Rot="1" noChangeArrowheads="1"/>
          </p:cNvSpPr>
          <p:nvPr>
            <p:ph idx="1"/>
          </p:nvPr>
        </p:nvSpPr>
        <p:spPr>
          <a:xfrm>
            <a:off x="1043608" y="692150"/>
            <a:ext cx="7643192" cy="5434013"/>
          </a:xfrm>
        </p:spPr>
        <p:txBody>
          <a:bodyPr/>
          <a:lstStyle/>
          <a:p>
            <a:pPr>
              <a:buClr>
                <a:schemeClr val="tx1"/>
              </a:buClr>
              <a:buFont typeface="Wingdings" pitchFamily="2" charset="2"/>
              <a:buChar char="Ø"/>
            </a:pPr>
            <a:r>
              <a:rPr lang="ar-SA" sz="2800" dirty="0" smtClean="0">
                <a:cs typeface="B Nazanin" pitchFamily="2" charset="-78"/>
              </a:rPr>
              <a:t>جنس فلز سيم:</a:t>
            </a:r>
            <a:br>
              <a:rPr lang="ar-SA" sz="2800" dirty="0" smtClean="0">
                <a:cs typeface="B Nazanin" pitchFamily="2" charset="-78"/>
              </a:rPr>
            </a:br>
            <a:r>
              <a:rPr lang="ar-SA" sz="2800" dirty="0" smtClean="0">
                <a:cs typeface="B Nazanin" pitchFamily="2" charset="-78"/>
              </a:rPr>
              <a:t>1-مس   2-آل</a:t>
            </a:r>
            <a:r>
              <a:rPr lang="fa-IR" sz="2800" dirty="0" smtClean="0">
                <a:cs typeface="B Nazanin" pitchFamily="2" charset="-78"/>
              </a:rPr>
              <a:t>و</a:t>
            </a:r>
            <a:r>
              <a:rPr lang="ar-SA" sz="2800" dirty="0" smtClean="0">
                <a:cs typeface="B Nazanin" pitchFamily="2" charset="-78"/>
              </a:rPr>
              <a:t>مينيوم</a:t>
            </a:r>
            <a:endParaRPr lang="fa-IR" sz="2800" dirty="0" smtClean="0">
              <a:cs typeface="B Nazanin" pitchFamily="2" charset="-78"/>
            </a:endParaRPr>
          </a:p>
          <a:p>
            <a:pPr>
              <a:buClr>
                <a:schemeClr val="tx1"/>
              </a:buClr>
              <a:buFont typeface="Wingdings" pitchFamily="2" charset="2"/>
              <a:buChar char="Ø"/>
            </a:pPr>
            <a:r>
              <a:rPr lang="ar-SA" sz="2800" dirty="0" smtClean="0">
                <a:cs typeface="B Nazanin" pitchFamily="2" charset="-78"/>
              </a:rPr>
              <a:t>ويژگيهاي فلز مس:</a:t>
            </a:r>
            <a:endParaRPr lang="fa-IR" sz="2800" dirty="0" smtClean="0">
              <a:cs typeface="B Nazanin" pitchFamily="2" charset="-78"/>
            </a:endParaRPr>
          </a:p>
          <a:p>
            <a:pPr marL="82550" indent="0">
              <a:buClr>
                <a:schemeClr val="tx1"/>
              </a:buClr>
              <a:buNone/>
            </a:pPr>
            <a:r>
              <a:rPr lang="ar-SA" sz="2800" dirty="0" smtClean="0">
                <a:cs typeface="B Nazanin" pitchFamily="2" charset="-78"/>
              </a:rPr>
              <a:t>1-استحكام مكانيكي خوب </a:t>
            </a:r>
            <a:endParaRPr lang="fa-IR" sz="2800" dirty="0" smtClean="0">
              <a:cs typeface="B Nazanin" pitchFamily="2" charset="-78"/>
            </a:endParaRPr>
          </a:p>
          <a:p>
            <a:pPr marL="82550" indent="0">
              <a:buClr>
                <a:schemeClr val="tx1"/>
              </a:buClr>
              <a:buNone/>
            </a:pPr>
            <a:r>
              <a:rPr lang="ar-SA" sz="2800" dirty="0" smtClean="0">
                <a:cs typeface="B Nazanin" pitchFamily="2" charset="-78"/>
              </a:rPr>
              <a:t>2-مقاومت در برابر تاثيرات جوي</a:t>
            </a:r>
            <a:endParaRPr lang="fa-IR" sz="2800" dirty="0" smtClean="0">
              <a:cs typeface="B Nazanin" pitchFamily="2" charset="-78"/>
            </a:endParaRPr>
          </a:p>
          <a:p>
            <a:pPr marL="82550" indent="0">
              <a:buClr>
                <a:schemeClr val="tx1"/>
              </a:buClr>
              <a:buNone/>
            </a:pPr>
            <a:r>
              <a:rPr lang="ar-SA" sz="2800" dirty="0" smtClean="0">
                <a:cs typeface="B Nazanin" pitchFamily="2" charset="-78"/>
              </a:rPr>
              <a:t>3-شكل پزيري</a:t>
            </a:r>
            <a:br>
              <a:rPr lang="ar-SA" sz="2800" dirty="0" smtClean="0">
                <a:cs typeface="B Nazanin" pitchFamily="2" charset="-78"/>
              </a:rPr>
            </a:br>
            <a:r>
              <a:rPr lang="ar-SA" sz="2800" dirty="0" smtClean="0">
                <a:cs typeface="B Nazanin" pitchFamily="2" charset="-78"/>
              </a:rPr>
              <a:t>٭ مقاومت مخصوص عايقها با جذب رطوبت كاهش مي يابد</a:t>
            </a:r>
            <a:r>
              <a:rPr lang="fa-IR" sz="2800" dirty="0" smtClean="0">
                <a:cs typeface="B Nazanin" pitchFamily="2" charset="-78"/>
              </a:rPr>
              <a:t>.</a:t>
            </a:r>
            <a:r>
              <a:rPr lang="ar-SA" sz="2800" dirty="0" smtClean="0">
                <a:cs typeface="B Nazanin" pitchFamily="2" charset="-78"/>
              </a:rPr>
              <a:t/>
            </a:r>
            <a:br>
              <a:rPr lang="ar-SA" sz="2800" dirty="0" smtClean="0">
                <a:cs typeface="B Nazanin" pitchFamily="2" charset="-78"/>
              </a:rPr>
            </a:br>
            <a:r>
              <a:rPr lang="ar-SA" sz="2800" dirty="0" smtClean="0">
                <a:cs typeface="B Nazanin" pitchFamily="2" charset="-78"/>
              </a:rPr>
              <a:t>٭ براي آنكه هدايت سيم آل</a:t>
            </a:r>
            <a:r>
              <a:rPr lang="fa-IR" sz="2800" dirty="0" smtClean="0">
                <a:cs typeface="B Nazanin" pitchFamily="2" charset="-78"/>
              </a:rPr>
              <a:t>و</a:t>
            </a:r>
            <a:r>
              <a:rPr lang="ar-SA" sz="2800" dirty="0" smtClean="0">
                <a:cs typeface="B Nazanin" pitchFamily="2" charset="-78"/>
              </a:rPr>
              <a:t>مينيومي برابر سيم مسي باشد بايستي در دو سيم با طول مساوي سطح مقطع آلمينيوم 6/1برابر سطح مقطع مس باشد</a:t>
            </a:r>
            <a:r>
              <a:rPr lang="fa-IR" sz="2800" dirty="0" smtClean="0">
                <a:cs typeface="B Nazanin" pitchFamily="2" charset="-78"/>
              </a:rPr>
              <a:t>.</a:t>
            </a:r>
            <a:endParaRPr lang="en-US" sz="2800" dirty="0" smtClean="0">
              <a:cs typeface="B Nazanin" pitchFamily="2" charset="-78"/>
            </a:endParaRPr>
          </a:p>
        </p:txBody>
      </p:sp>
    </p:spTree>
  </p:cSld>
  <p:clrMapOvr>
    <a:masterClrMapping/>
  </p:clrMapOvr>
  <p:transition spd="med">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algn="ctr" fontAlgn="auto">
              <a:spcAft>
                <a:spcPts val="0"/>
              </a:spcAft>
              <a:defRPr/>
            </a:pPr>
            <a:r>
              <a:rPr lang="ar-SA" dirty="0">
                <a:solidFill>
                  <a:srgbClr val="A50021"/>
                </a:solidFill>
                <a:effectLst>
                  <a:outerShdw blurRad="38100" dist="38100" dir="2700000" algn="tl">
                    <a:srgbClr val="000000"/>
                  </a:outerShdw>
                </a:effectLst>
                <a:ea typeface="+mj-ea"/>
                <a:cs typeface="B Nazanin" pitchFamily="2" charset="-78"/>
              </a:rPr>
              <a:t>استقامت الكتريكي</a:t>
            </a:r>
            <a:r>
              <a:rPr lang="ar-SA" dirty="0">
                <a:solidFill>
                  <a:schemeClr val="tx2">
                    <a:satMod val="130000"/>
                  </a:schemeClr>
                </a:solidFill>
                <a:ea typeface="+mj-ea"/>
                <a:cs typeface="B Nazanin" pitchFamily="2" charset="-78"/>
              </a:rPr>
              <a:t>: </a:t>
            </a:r>
            <a:endParaRPr lang="en-US" dirty="0">
              <a:solidFill>
                <a:schemeClr val="tx2">
                  <a:satMod val="130000"/>
                </a:schemeClr>
              </a:solidFill>
              <a:ea typeface="+mj-ea"/>
              <a:cs typeface="B Nazanin" pitchFamily="2" charset="-78"/>
            </a:endParaRPr>
          </a:p>
        </p:txBody>
      </p:sp>
      <p:sp>
        <p:nvSpPr>
          <p:cNvPr id="29699"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ولتاژ قابل تحملي كه ميتواند از دو سيم موجود در يك كابل كه بين آنها را عايق پر كرده است عبور كند به طوري كه </a:t>
            </a:r>
            <a:r>
              <a:rPr lang="fa-IR" smtClean="0">
                <a:cs typeface="B Nazanin" pitchFamily="2" charset="-78"/>
              </a:rPr>
              <a:t>د</a:t>
            </a:r>
            <a:r>
              <a:rPr lang="ar-SA" smtClean="0">
                <a:cs typeface="B Nazanin" pitchFamily="2" charset="-78"/>
              </a:rPr>
              <a:t>ر عايق جرقه اي ايجاد نشود</a:t>
            </a:r>
            <a:r>
              <a:rPr lang="fa-IR" smtClean="0">
                <a:cs typeface="B Nazanin" pitchFamily="2" charset="-78"/>
              </a:rPr>
              <a:t>.</a:t>
            </a:r>
          </a:p>
          <a:p>
            <a:pPr>
              <a:buFont typeface="Wingdings" pitchFamily="2" charset="2"/>
              <a:buNone/>
            </a:pPr>
            <a:endParaRPr lang="fa-IR" smtClean="0">
              <a:cs typeface="B Nazanin" pitchFamily="2" charset="-78"/>
            </a:endParaRPr>
          </a:p>
          <a:p>
            <a:pPr>
              <a:buFont typeface="Wingdings" pitchFamily="2" charset="2"/>
              <a:buNone/>
            </a:pPr>
            <a:r>
              <a:rPr lang="ar-SA" smtClean="0">
                <a:cs typeface="B Nazanin" pitchFamily="2" charset="-78"/>
              </a:rPr>
              <a:t>٭ هر چه استقامت الكتريكي عايق بيشتر باشد ميتوان عايق را با ضخامت كمتري به كار برد</a:t>
            </a:r>
            <a:r>
              <a:rPr lang="fa-IR" smtClean="0">
                <a:cs typeface="B Nazanin" pitchFamily="2" charset="-78"/>
              </a:rPr>
              <a:t>.</a:t>
            </a:r>
            <a:endParaRPr lang="en-US" smtClean="0">
              <a:cs typeface="B Nazanin" pitchFamily="2" charset="-78"/>
            </a:endParaRPr>
          </a:p>
        </p:txBody>
      </p:sp>
    </p:spTree>
  </p:cSld>
  <p:clrMapOvr>
    <a:masterClrMapping/>
  </p:clrMapOvr>
  <p:transition spd="med">
    <p:zoom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algn="ctr" fontAlgn="auto">
              <a:spcAft>
                <a:spcPts val="0"/>
              </a:spcAft>
              <a:defRPr/>
            </a:pPr>
            <a:r>
              <a:rPr lang="ar-SA" dirty="0">
                <a:solidFill>
                  <a:srgbClr val="A50021"/>
                </a:solidFill>
                <a:effectLst>
                  <a:outerShdw blurRad="38100" dist="38100" dir="2700000" algn="tl">
                    <a:srgbClr val="000000"/>
                  </a:outerShdw>
                </a:effectLst>
                <a:ea typeface="+mj-ea"/>
                <a:cs typeface="B Nazanin" pitchFamily="2" charset="-78"/>
              </a:rPr>
              <a:t>خواص عايقها</a:t>
            </a:r>
            <a:r>
              <a:rPr lang="ar-SA" dirty="0">
                <a:solidFill>
                  <a:schemeClr val="tx2">
                    <a:satMod val="130000"/>
                  </a:schemeClr>
                </a:solidFill>
                <a:ea typeface="+mj-ea"/>
                <a:cs typeface="B Nazanin" pitchFamily="2" charset="-78"/>
              </a:rPr>
              <a:t>: </a:t>
            </a:r>
            <a:endParaRPr lang="en-US" dirty="0">
              <a:solidFill>
                <a:schemeClr val="tx2">
                  <a:satMod val="130000"/>
                </a:schemeClr>
              </a:solidFill>
              <a:ea typeface="+mj-ea"/>
              <a:cs typeface="B Nazanin" pitchFamily="2" charset="-78"/>
            </a:endParaRPr>
          </a:p>
        </p:txBody>
      </p:sp>
      <p:sp>
        <p:nvSpPr>
          <p:cNvPr id="33795"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1-استقامت الكتريكي   </a:t>
            </a:r>
            <a:endParaRPr lang="fa-IR" smtClean="0">
              <a:cs typeface="B Nazanin" pitchFamily="2" charset="-78"/>
            </a:endParaRPr>
          </a:p>
          <a:p>
            <a:pPr>
              <a:buFont typeface="Wingdings" pitchFamily="2" charset="2"/>
              <a:buNone/>
            </a:pPr>
            <a:endParaRPr lang="fa-IR" smtClean="0">
              <a:cs typeface="B Nazanin" pitchFamily="2" charset="-78"/>
            </a:endParaRPr>
          </a:p>
          <a:p>
            <a:pPr>
              <a:buFont typeface="Wingdings" pitchFamily="2" charset="2"/>
              <a:buNone/>
            </a:pPr>
            <a:r>
              <a:rPr lang="ar-SA" smtClean="0">
                <a:cs typeface="B Nazanin" pitchFamily="2" charset="-78"/>
              </a:rPr>
              <a:t>2-قابليت جذب رطوبت نداشته باشند</a:t>
            </a:r>
            <a:endParaRPr lang="fa-IR" smtClean="0">
              <a:cs typeface="B Nazanin" pitchFamily="2" charset="-78"/>
            </a:endParaRPr>
          </a:p>
          <a:p>
            <a:pPr>
              <a:buFont typeface="Wingdings" pitchFamily="2" charset="2"/>
              <a:buNone/>
            </a:pPr>
            <a:endParaRPr lang="fa-IR" smtClean="0">
              <a:cs typeface="B Nazanin" pitchFamily="2" charset="-78"/>
            </a:endParaRPr>
          </a:p>
          <a:p>
            <a:pPr>
              <a:buFont typeface="Wingdings" pitchFamily="2" charset="2"/>
              <a:buNone/>
            </a:pPr>
            <a:r>
              <a:rPr lang="ar-SA" smtClean="0">
                <a:cs typeface="B Nazanin" pitchFamily="2" charset="-78"/>
              </a:rPr>
              <a:t>3-در برابر حرارت مقاوم باشند و به آساني مشتعل نشوند</a:t>
            </a:r>
            <a:endParaRPr lang="fa-IR" smtClean="0">
              <a:cs typeface="B Nazanin" pitchFamily="2" charset="-78"/>
            </a:endParaRPr>
          </a:p>
          <a:p>
            <a:pPr>
              <a:buFont typeface="Wingdings" pitchFamily="2" charset="2"/>
              <a:buNone/>
            </a:pPr>
            <a:endParaRPr lang="fa-IR" smtClean="0">
              <a:cs typeface="B Nazanin" pitchFamily="2" charset="-78"/>
            </a:endParaRPr>
          </a:p>
          <a:p>
            <a:pPr>
              <a:buFont typeface="Wingdings" pitchFamily="2" charset="2"/>
              <a:buNone/>
            </a:pPr>
            <a:r>
              <a:rPr lang="ar-SA" smtClean="0">
                <a:cs typeface="B Nazanin" pitchFamily="2" charset="-78"/>
              </a:rPr>
              <a:t>4-استحكام مكانيكي داشته باشند </a:t>
            </a:r>
            <a:endParaRPr lang="fa-IR" smtClean="0">
              <a:cs typeface="B Nazanin" pitchFamily="2" charset="-78"/>
            </a:endParaRPr>
          </a:p>
          <a:p>
            <a:pPr>
              <a:buFont typeface="Wingdings" pitchFamily="2" charset="2"/>
              <a:buNone/>
            </a:pPr>
            <a:endParaRPr lang="en-US" smtClean="0">
              <a:cs typeface="B Nazanin" pitchFamily="2" charset="-78"/>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800" decel="100000"/>
                                        <p:tgtEl>
                                          <p:spTgt spid="33794"/>
                                        </p:tgtEl>
                                      </p:cBhvr>
                                    </p:animEffect>
                                    <p:anim calcmode="lin" valueType="num">
                                      <p:cBhvr>
                                        <p:cTn id="8" dur="800" decel="100000" fill="hold"/>
                                        <p:tgtEl>
                                          <p:spTgt spid="33794"/>
                                        </p:tgtEl>
                                        <p:attrNameLst>
                                          <p:attrName>style.rotation</p:attrName>
                                        </p:attrNameLst>
                                      </p:cBhvr>
                                      <p:tavLst>
                                        <p:tav tm="0">
                                          <p:val>
                                            <p:fltVal val="-90"/>
                                          </p:val>
                                        </p:tav>
                                        <p:tav tm="100000">
                                          <p:val>
                                            <p:fltVal val="0"/>
                                          </p:val>
                                        </p:tav>
                                      </p:tavLst>
                                    </p:anim>
                                    <p:anim calcmode="lin" valueType="num">
                                      <p:cBhvr>
                                        <p:cTn id="9" dur="800" decel="100000" fill="hold"/>
                                        <p:tgtEl>
                                          <p:spTgt spid="33794"/>
                                        </p:tgtEl>
                                        <p:attrNameLst>
                                          <p:attrName>ppt_x</p:attrName>
                                        </p:attrNameLst>
                                      </p:cBhvr>
                                      <p:tavLst>
                                        <p:tav tm="0">
                                          <p:val>
                                            <p:strVal val="#ppt_x+0.4"/>
                                          </p:val>
                                        </p:tav>
                                        <p:tav tm="100000">
                                          <p:val>
                                            <p:strVal val="#ppt_x-0.05"/>
                                          </p:val>
                                        </p:tav>
                                      </p:tavLst>
                                    </p:anim>
                                    <p:anim calcmode="lin" valueType="num">
                                      <p:cBhvr>
                                        <p:cTn id="10" dur="800" decel="100000" fill="hold"/>
                                        <p:tgtEl>
                                          <p:spTgt spid="337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37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3794"/>
                                        </p:tgtEl>
                                        <p:attrNameLst>
                                          <p:attrName>ppt_y</p:attrName>
                                        </p:attrNameLst>
                                      </p:cBhvr>
                                      <p:tavLst>
                                        <p:tav tm="0">
                                          <p:val>
                                            <p:strVal val="#ppt_y+0.1"/>
                                          </p:val>
                                        </p:tav>
                                        <p:tav tm="100000">
                                          <p:val>
                                            <p:strVal val="#ppt_y"/>
                                          </p:val>
                                        </p:tav>
                                      </p:tavLst>
                                    </p:anim>
                                  </p:childTnLst>
                                </p:cTn>
                              </p:par>
                              <p:par>
                                <p:cTn id="13" presetID="47" presetClass="entr" presetSubtype="0" fill="hold" grpId="0" nodeType="withEffect">
                                  <p:stCondLst>
                                    <p:cond delay="0"/>
                                  </p:stCondLst>
                                  <p:childTnLst>
                                    <p:set>
                                      <p:cBhvr>
                                        <p:cTn id="14" dur="1" fill="hold">
                                          <p:stCondLst>
                                            <p:cond delay="0"/>
                                          </p:stCondLst>
                                        </p:cTn>
                                        <p:tgtEl>
                                          <p:spTgt spid="33795">
                                            <p:txEl>
                                              <p:pRg st="0" end="0"/>
                                            </p:txEl>
                                          </p:spTgt>
                                        </p:tgtEl>
                                        <p:attrNameLst>
                                          <p:attrName>style.visibility</p:attrName>
                                        </p:attrNameLst>
                                      </p:cBhvr>
                                      <p:to>
                                        <p:strVal val="visible"/>
                                      </p:to>
                                    </p:set>
                                    <p:animEffect transition="in" filter="fade">
                                      <p:cBhvr>
                                        <p:cTn id="15" dur="1000"/>
                                        <p:tgtEl>
                                          <p:spTgt spid="33795">
                                            <p:txEl>
                                              <p:pRg st="0" end="0"/>
                                            </p:txEl>
                                          </p:spTgt>
                                        </p:tgtEl>
                                      </p:cBhvr>
                                    </p:animEffect>
                                    <p:anim calcmode="lin" valueType="num">
                                      <p:cBhvr>
                                        <p:cTn id="16" dur="10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3795">
                                            <p:txEl>
                                              <p:pRg st="0" end="0"/>
                                            </p:txEl>
                                          </p:spTgt>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33795">
                                            <p:txEl>
                                              <p:pRg st="2" end="2"/>
                                            </p:txEl>
                                          </p:spTgt>
                                        </p:tgtEl>
                                        <p:attrNameLst>
                                          <p:attrName>style.visibility</p:attrName>
                                        </p:attrNameLst>
                                      </p:cBhvr>
                                      <p:to>
                                        <p:strVal val="visible"/>
                                      </p:to>
                                    </p:set>
                                    <p:animEffect transition="in" filter="fade">
                                      <p:cBhvr>
                                        <p:cTn id="20" dur="1000"/>
                                        <p:tgtEl>
                                          <p:spTgt spid="33795">
                                            <p:txEl>
                                              <p:pRg st="2" end="2"/>
                                            </p:txEl>
                                          </p:spTgt>
                                        </p:tgtEl>
                                      </p:cBhvr>
                                    </p:animEffect>
                                    <p:anim calcmode="lin" valueType="num">
                                      <p:cBhvr>
                                        <p:cTn id="21" dur="10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3795">
                                            <p:txEl>
                                              <p:pRg st="2" end="2"/>
                                            </p:txEl>
                                          </p:spTgt>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33795">
                                            <p:txEl>
                                              <p:pRg st="4" end="4"/>
                                            </p:txEl>
                                          </p:spTgt>
                                        </p:tgtEl>
                                        <p:attrNameLst>
                                          <p:attrName>style.visibility</p:attrName>
                                        </p:attrNameLst>
                                      </p:cBhvr>
                                      <p:to>
                                        <p:strVal val="visible"/>
                                      </p:to>
                                    </p:set>
                                    <p:animEffect transition="in" filter="fade">
                                      <p:cBhvr>
                                        <p:cTn id="25" dur="1000"/>
                                        <p:tgtEl>
                                          <p:spTgt spid="33795">
                                            <p:txEl>
                                              <p:pRg st="4" end="4"/>
                                            </p:txEl>
                                          </p:spTgt>
                                        </p:tgtEl>
                                      </p:cBhvr>
                                    </p:animEffect>
                                    <p:anim calcmode="lin" valueType="num">
                                      <p:cBhvr>
                                        <p:cTn id="26" dur="10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3795">
                                            <p:txEl>
                                              <p:pRg st="4" end="4"/>
                                            </p:txEl>
                                          </p:spTgt>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3795">
                                            <p:txEl>
                                              <p:pRg st="6" end="6"/>
                                            </p:txEl>
                                          </p:spTgt>
                                        </p:tgtEl>
                                        <p:attrNameLst>
                                          <p:attrName>style.visibility</p:attrName>
                                        </p:attrNameLst>
                                      </p:cBhvr>
                                      <p:to>
                                        <p:strVal val="visible"/>
                                      </p:to>
                                    </p:set>
                                    <p:animEffect transition="in" filter="fade">
                                      <p:cBhvr>
                                        <p:cTn id="30" dur="1000"/>
                                        <p:tgtEl>
                                          <p:spTgt spid="33795">
                                            <p:txEl>
                                              <p:pRg st="6" end="6"/>
                                            </p:txEl>
                                          </p:spTgt>
                                        </p:tgtEl>
                                      </p:cBhvr>
                                    </p:animEffect>
                                    <p:anim calcmode="lin" valueType="num">
                                      <p:cBhvr>
                                        <p:cTn id="31" dur="10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3379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انواع عايق: </a:t>
            </a:r>
            <a:endParaRPr lang="en-US" dirty="0">
              <a:solidFill>
                <a:schemeClr val="tx2">
                  <a:satMod val="130000"/>
                </a:schemeClr>
              </a:solidFill>
              <a:ea typeface="+mj-ea"/>
              <a:cs typeface="B Nazanin" pitchFamily="2" charset="-78"/>
            </a:endParaRPr>
          </a:p>
        </p:txBody>
      </p:sp>
      <p:sp>
        <p:nvSpPr>
          <p:cNvPr id="34819" name="Rectangle 3"/>
          <p:cNvSpPr>
            <a:spLocks noGrp="1" noRot="1" noChangeArrowheads="1"/>
          </p:cNvSpPr>
          <p:nvPr>
            <p:ph idx="1"/>
          </p:nvPr>
        </p:nvSpPr>
        <p:spPr>
          <a:xfrm>
            <a:off x="971600" y="1412875"/>
            <a:ext cx="7715200" cy="4852988"/>
          </a:xfrm>
        </p:spPr>
        <p:txBody>
          <a:bodyPr/>
          <a:lstStyle/>
          <a:p>
            <a:pPr>
              <a:buFont typeface="Wingdings" pitchFamily="2" charset="2"/>
              <a:buNone/>
            </a:pPr>
            <a:r>
              <a:rPr lang="ar-SA" sz="2800" dirty="0" smtClean="0">
                <a:cs typeface="B Nazanin" pitchFamily="2" charset="-78"/>
              </a:rPr>
              <a:t>1-ابونيت: در مقابل اسيدها مقاوم و در مقابل چربيها و روغنها دوام ندارد</a:t>
            </a:r>
            <a:r>
              <a:rPr lang="fa-IR" sz="2800" dirty="0" smtClean="0">
                <a:cs typeface="B Nazanin" pitchFamily="2" charset="-78"/>
              </a:rPr>
              <a:t> </a:t>
            </a:r>
            <a:r>
              <a:rPr lang="ar-SA" sz="2800" dirty="0" smtClean="0">
                <a:cs typeface="B Nazanin" pitchFamily="2" charset="-78"/>
              </a:rPr>
              <a:t>(براي ساخت ظرف باطريها استفاده مي شود)</a:t>
            </a:r>
            <a:endParaRPr lang="fa-IR" sz="2800" dirty="0" smtClean="0">
              <a:cs typeface="B Nazanin" pitchFamily="2" charset="-78"/>
            </a:endParaRPr>
          </a:p>
          <a:p>
            <a:pPr>
              <a:buFont typeface="Wingdings" pitchFamily="2" charset="2"/>
              <a:buNone/>
            </a:pPr>
            <a:r>
              <a:rPr lang="ar-SA" sz="2800" dirty="0" smtClean="0">
                <a:cs typeface="B Nazanin" pitchFamily="2" charset="-78"/>
              </a:rPr>
              <a:t>2-كاغذ: عايق مصنوعي- به آساني جاذب رطوبت به همين خاطر به لاكها و روغنها آغشته ميكنند (در كابلها و ماشينهاي الكترونيكي و ترانسفورماتورها براي عايق سيم پيچها و ورقه هاي آهني استفاده ميشود)</a:t>
            </a:r>
            <a:endParaRPr lang="fa-IR" sz="2800" dirty="0" smtClean="0">
              <a:cs typeface="B Nazanin" pitchFamily="2" charset="-78"/>
            </a:endParaRPr>
          </a:p>
          <a:p>
            <a:pPr>
              <a:buFont typeface="Wingdings" pitchFamily="2" charset="2"/>
              <a:buNone/>
            </a:pPr>
            <a:r>
              <a:rPr lang="ar-SA" sz="2800" dirty="0" smtClean="0">
                <a:cs typeface="B Nazanin" pitchFamily="2" charset="-78"/>
              </a:rPr>
              <a:t>3-چيني: استقامت الكتريكي زياد و عايق رطوبتي- ترد و شكننده (در بدنه ي فيوزها به رنگ سفيد و در سيم كشي هوايي به صورت مقره و به رنگ قهوه اي استفاده مي شود) </a:t>
            </a:r>
            <a:endParaRPr lang="en-US" sz="2800" dirty="0" smtClean="0">
              <a:cs typeface="B Nazanin" pitchFamily="2" charset="-78"/>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2000" fill="hold"/>
                                        <p:tgtEl>
                                          <p:spTgt spid="34818"/>
                                        </p:tgtEl>
                                        <p:attrNameLst>
                                          <p:attrName>ppt_w</p:attrName>
                                        </p:attrNameLst>
                                      </p:cBhvr>
                                      <p:tavLst>
                                        <p:tav tm="0">
                                          <p:val>
                                            <p:strVal val="#ppt_w*2.5"/>
                                          </p:val>
                                        </p:tav>
                                        <p:tav tm="100000">
                                          <p:val>
                                            <p:strVal val="#ppt_w"/>
                                          </p:val>
                                        </p:tav>
                                      </p:tavLst>
                                    </p:anim>
                                    <p:anim calcmode="lin" valueType="num">
                                      <p:cBhvr>
                                        <p:cTn id="8" dur="2000" fill="hold"/>
                                        <p:tgtEl>
                                          <p:spTgt spid="34818"/>
                                        </p:tgtEl>
                                        <p:attrNameLst>
                                          <p:attrName>ppt_h</p:attrName>
                                        </p:attrNameLst>
                                      </p:cBhvr>
                                      <p:tavLst>
                                        <p:tav tm="0">
                                          <p:val>
                                            <p:strVal val="#ppt_h"/>
                                          </p:val>
                                        </p:tav>
                                        <p:tav tm="100000">
                                          <p:val>
                                            <p:strVal val="#ppt_h"/>
                                          </p:val>
                                        </p:tav>
                                      </p:tavLst>
                                    </p:anim>
                                    <p:anim calcmode="lin" valueType="num">
                                      <p:cBhvr>
                                        <p:cTn id="9" dur="2000" fill="hold"/>
                                        <p:tgtEl>
                                          <p:spTgt spid="34818"/>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34818"/>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3481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34819">
                                            <p:txEl>
                                              <p:pRg st="0" end="0"/>
                                            </p:txEl>
                                          </p:spTgt>
                                        </p:tgtEl>
                                        <p:attrNameLst>
                                          <p:attrName>style.visibility</p:attrName>
                                        </p:attrNameLst>
                                      </p:cBhvr>
                                      <p:to>
                                        <p:strVal val="visible"/>
                                      </p:to>
                                    </p:set>
                                    <p:animEffect transition="in" filter="wipe(left)">
                                      <p:cBhvr>
                                        <p:cTn id="14" dur="500"/>
                                        <p:tgtEl>
                                          <p:spTgt spid="34819">
                                            <p:txEl>
                                              <p:pRg st="0" end="0"/>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4819">
                                            <p:txEl>
                                              <p:pRg st="1" end="1"/>
                                            </p:txEl>
                                          </p:spTgt>
                                        </p:tgtEl>
                                        <p:attrNameLst>
                                          <p:attrName>style.visibility</p:attrName>
                                        </p:attrNameLst>
                                      </p:cBhvr>
                                      <p:to>
                                        <p:strVal val="visible"/>
                                      </p:to>
                                    </p:set>
                                    <p:animEffect transition="in" filter="wipe(left)">
                                      <p:cBhvr>
                                        <p:cTn id="17" dur="500"/>
                                        <p:tgtEl>
                                          <p:spTgt spid="34819">
                                            <p:txEl>
                                              <p:pRg st="1" end="1"/>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4819">
                                            <p:txEl>
                                              <p:pRg st="2" end="2"/>
                                            </p:txEl>
                                          </p:spTgt>
                                        </p:tgtEl>
                                        <p:attrNameLst>
                                          <p:attrName>style.visibility</p:attrName>
                                        </p:attrNameLst>
                                      </p:cBhvr>
                                      <p:to>
                                        <p:strVal val="visible"/>
                                      </p:to>
                                    </p:set>
                                    <p:animEffect transition="in" filter="wipe(left)">
                                      <p:cBhvr>
                                        <p:cTn id="20"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Rot="1" noChangeArrowheads="1"/>
          </p:cNvSpPr>
          <p:nvPr>
            <p:ph idx="1"/>
          </p:nvPr>
        </p:nvSpPr>
        <p:spPr>
          <a:xfrm>
            <a:off x="1043608" y="765175"/>
            <a:ext cx="7643192" cy="5360988"/>
          </a:xfrm>
        </p:spPr>
        <p:txBody>
          <a:bodyPr/>
          <a:lstStyle/>
          <a:p>
            <a:pPr>
              <a:lnSpc>
                <a:spcPct val="90000"/>
              </a:lnSpc>
              <a:buFont typeface="Wingdings" pitchFamily="2" charset="2"/>
              <a:buNone/>
            </a:pPr>
            <a:r>
              <a:rPr lang="ar-SA" dirty="0" smtClean="0">
                <a:cs typeface="B Nazanin" pitchFamily="2" charset="-78"/>
              </a:rPr>
              <a:t>4-روغنهاي معدني: داراي استقامت الكتريكي زياد نسبت به هوا- به غير از خاصيت عايق گرماي دستگاهها را نيز مي گيرد (در كابلهاي فشار قوي و ترانسفورماتورها و كليدهايي با ولتاژ زياد استفاده ميشوند)</a:t>
            </a:r>
            <a:br>
              <a:rPr lang="ar-SA" dirty="0" smtClean="0">
                <a:cs typeface="B Nazanin" pitchFamily="2" charset="-78"/>
              </a:rPr>
            </a:br>
            <a:r>
              <a:rPr lang="ar-SA" dirty="0" smtClean="0">
                <a:cs typeface="B Nazanin" pitchFamily="2" charset="-78"/>
              </a:rPr>
              <a:t>٭ روغنهاي معدني نبايد حاوي مواد اضافي و رطوبت باشند و زود مشتعل شوند</a:t>
            </a:r>
            <a:endParaRPr lang="fa-IR" dirty="0" smtClean="0">
              <a:cs typeface="B Nazanin" pitchFamily="2" charset="-78"/>
            </a:endParaRPr>
          </a:p>
          <a:p>
            <a:pPr>
              <a:lnSpc>
                <a:spcPct val="90000"/>
              </a:lnSpc>
              <a:buFont typeface="Wingdings" pitchFamily="2" charset="2"/>
              <a:buNone/>
            </a:pPr>
            <a:r>
              <a:rPr lang="ar-SA" dirty="0" smtClean="0">
                <a:cs typeface="B Nazanin" pitchFamily="2" charset="-78"/>
              </a:rPr>
              <a:t>5-لاستيك و پلاستيك: در سيم مسي با عايق لاستيك بايستي با يك لايه از قلع مس را اندود كند تا گوگرد موجود در لاستيك بر مس اثر نگذارد ولي اين مسأله در زمان استفاده از پلاستيك صدق نميكند (در عايق</a:t>
            </a:r>
            <a:r>
              <a:rPr lang="fa-IR" dirty="0" smtClean="0">
                <a:cs typeface="B Nazanin" pitchFamily="2" charset="-78"/>
              </a:rPr>
              <a:t> </a:t>
            </a:r>
            <a:r>
              <a:rPr lang="ar-SA" dirty="0" smtClean="0">
                <a:cs typeface="B Nazanin" pitchFamily="2" charset="-78"/>
              </a:rPr>
              <a:t>بندي سيمها استفاده ميشود) </a:t>
            </a:r>
            <a:endParaRPr lang="en-US"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randombar(horizontal)">
                                      <p:cBhvr>
                                        <p:cTn id="7" dur="500"/>
                                        <p:tgtEl>
                                          <p:spTgt spid="3584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5843">
                                            <p:txEl>
                                              <p:pRg st="1" end="1"/>
                                            </p:txEl>
                                          </p:spTgt>
                                        </p:tgtEl>
                                        <p:attrNameLst>
                                          <p:attrName>style.visibility</p:attrName>
                                        </p:attrNameLst>
                                      </p:cBhvr>
                                      <p:to>
                                        <p:strVal val="visible"/>
                                      </p:to>
                                    </p:set>
                                    <p:animEffect transition="in" filter="randombar(horizontal)">
                                      <p:cBhvr>
                                        <p:cTn id="10"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مهمترين مواد پلاستيكي: </a:t>
            </a:r>
            <a:endParaRPr lang="en-US" dirty="0">
              <a:solidFill>
                <a:schemeClr val="tx2">
                  <a:satMod val="130000"/>
                </a:schemeClr>
              </a:solidFill>
              <a:ea typeface="+mj-ea"/>
              <a:cs typeface="B Nazanin" pitchFamily="2" charset="-78"/>
            </a:endParaRPr>
          </a:p>
        </p:txBody>
      </p:sp>
      <p:sp>
        <p:nvSpPr>
          <p:cNvPr id="36867" name="Rectangle 3"/>
          <p:cNvSpPr>
            <a:spLocks noGrp="1" noRot="1" noChangeArrowheads="1"/>
          </p:cNvSpPr>
          <p:nvPr>
            <p:ph idx="1"/>
          </p:nvPr>
        </p:nvSpPr>
        <p:spPr/>
        <p:txBody>
          <a:bodyPr/>
          <a:lstStyle/>
          <a:p>
            <a:r>
              <a:rPr lang="en-US" smtClean="0">
                <a:cs typeface="B Nazanin" pitchFamily="2" charset="-78"/>
              </a:rPr>
              <a:t>P.V.C</a:t>
            </a:r>
            <a:r>
              <a:rPr lang="ar-SA" smtClean="0">
                <a:cs typeface="B Nazanin" pitchFamily="2" charset="-78"/>
              </a:rPr>
              <a:t> </a:t>
            </a:r>
            <a:endParaRPr lang="fa-IR" smtClean="0">
              <a:cs typeface="B Nazanin" pitchFamily="2" charset="-78"/>
            </a:endParaRPr>
          </a:p>
          <a:p>
            <a:r>
              <a:rPr lang="ar-SA" smtClean="0">
                <a:cs typeface="B Nazanin" pitchFamily="2" charset="-78"/>
              </a:rPr>
              <a:t>1-غير قابل اشتعال </a:t>
            </a:r>
            <a:endParaRPr lang="fa-IR" smtClean="0">
              <a:cs typeface="B Nazanin" pitchFamily="2" charset="-78"/>
            </a:endParaRPr>
          </a:p>
          <a:p>
            <a:r>
              <a:rPr lang="ar-SA" smtClean="0">
                <a:cs typeface="B Nazanin" pitchFamily="2" charset="-78"/>
              </a:rPr>
              <a:t>2-عايق در برابر زنگ</a:t>
            </a:r>
            <a:r>
              <a:rPr lang="fa-IR" smtClean="0">
                <a:cs typeface="B Nazanin" pitchFamily="2" charset="-78"/>
              </a:rPr>
              <a:t> </a:t>
            </a:r>
            <a:r>
              <a:rPr lang="ar-SA" smtClean="0">
                <a:cs typeface="B Nazanin" pitchFamily="2" charset="-78"/>
              </a:rPr>
              <a:t>زدگي</a:t>
            </a:r>
            <a:br>
              <a:rPr lang="ar-SA" smtClean="0">
                <a:cs typeface="B Nazanin" pitchFamily="2" charset="-78"/>
              </a:rPr>
            </a:br>
            <a:r>
              <a:rPr lang="ar-SA" smtClean="0">
                <a:cs typeface="B Nazanin" pitchFamily="2" charset="-78"/>
              </a:rPr>
              <a:t>٭ افزايش حرارت استقامت اين ماده را كاهش ميدهد (استفاده از آن در دماي بالاتر از 70 درجه و پايينتر از 5- درجه ممنوع است)</a:t>
            </a:r>
            <a:br>
              <a:rPr lang="ar-SA" smtClean="0">
                <a:cs typeface="B Nazanin" pitchFamily="2" charset="-78"/>
              </a:rPr>
            </a:br>
            <a:r>
              <a:rPr lang="ar-SA" smtClean="0">
                <a:cs typeface="B Nazanin" pitchFamily="2" charset="-78"/>
              </a:rPr>
              <a:t>٭٭ هر ميليمتر از (20</a:t>
            </a:r>
            <a:r>
              <a:rPr lang="en-US" smtClean="0">
                <a:cs typeface="B Nazanin" pitchFamily="2" charset="-78"/>
              </a:rPr>
              <a:t>kV  (P.V.C</a:t>
            </a:r>
            <a:r>
              <a:rPr lang="ar-SA" smtClean="0">
                <a:cs typeface="B Nazanin" pitchFamily="2" charset="-78"/>
              </a:rPr>
              <a:t> مقاومت دارد </a:t>
            </a:r>
            <a:endParaRPr lang="en-US" smtClean="0">
              <a:cs typeface="B Nazanin" pitchFamily="2" charset="-78"/>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800" fill="hold">
                                          <p:stCondLst>
                                            <p:cond delay="0"/>
                                          </p:stCondLst>
                                        </p:cTn>
                                        <p:tgtEl>
                                          <p:spTgt spid="3686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36866"/>
                                        </p:tgtEl>
                                        <p:attrNameLst>
                                          <p:attrName>ppt_y</p:attrName>
                                        </p:attrNameLst>
                                      </p:cBhvr>
                                      <p:tavLst>
                                        <p:tav tm="0">
                                          <p:val>
                                            <p:strVal val="0-#ppt_h/2"/>
                                          </p:val>
                                        </p:tav>
                                        <p:tav tm="100000">
                                          <p:val>
                                            <p:strVal val="#ppt_y"/>
                                          </p:val>
                                        </p:tav>
                                      </p:tavLst>
                                    </p:anim>
                                  </p:childTnLst>
                                </p:cTn>
                              </p:par>
                              <p:par>
                                <p:cTn id="9" presetID="40" presetClass="entr" presetSubtype="0" fill="hold" grpId="0" nodeType="withEffect">
                                  <p:stCondLst>
                                    <p:cond delay="0"/>
                                  </p:stCondLst>
                                  <p:iterate type="lt">
                                    <p:tmPct val="10000"/>
                                  </p:iterate>
                                  <p:childTnLst>
                                    <p:set>
                                      <p:cBhvr>
                                        <p:cTn id="10" dur="1" fill="hold">
                                          <p:stCondLst>
                                            <p:cond delay="0"/>
                                          </p:stCondLst>
                                        </p:cTn>
                                        <p:tgtEl>
                                          <p:spTgt spid="36867">
                                            <p:txEl>
                                              <p:pRg st="0" end="0"/>
                                            </p:txEl>
                                          </p:spTgt>
                                        </p:tgtEl>
                                        <p:attrNameLst>
                                          <p:attrName>style.visibility</p:attrName>
                                        </p:attrNameLst>
                                      </p:cBhvr>
                                      <p:to>
                                        <p:strVal val="visible"/>
                                      </p:to>
                                    </p:set>
                                    <p:animEffect transition="in" filter="fade">
                                      <p:cBhvr>
                                        <p:cTn id="11" dur="1000"/>
                                        <p:tgtEl>
                                          <p:spTgt spid="36867">
                                            <p:txEl>
                                              <p:pRg st="0" end="0"/>
                                            </p:txEl>
                                          </p:spTgt>
                                        </p:tgtEl>
                                      </p:cBhvr>
                                    </p:animEffect>
                                    <p:anim calcmode="lin" valueType="num">
                                      <p:cBhvr>
                                        <p:cTn id="12" dur="1000" fill="hold"/>
                                        <p:tgtEl>
                                          <p:spTgt spid="36867">
                                            <p:txEl>
                                              <p:pRg st="0" end="0"/>
                                            </p:txEl>
                                          </p:spTgt>
                                        </p:tgtEl>
                                        <p:attrNameLst>
                                          <p:attrName>ppt_x</p:attrName>
                                        </p:attrNameLst>
                                      </p:cBhvr>
                                      <p:tavLst>
                                        <p:tav tm="0">
                                          <p:val>
                                            <p:strVal val="#ppt_x-.1"/>
                                          </p:val>
                                        </p:tav>
                                        <p:tav tm="100000">
                                          <p:val>
                                            <p:strVal val="#ppt_x"/>
                                          </p:val>
                                        </p:tav>
                                      </p:tavLst>
                                    </p:anim>
                                    <p:anim calcmode="lin" valueType="num">
                                      <p:cBhvr>
                                        <p:cTn id="13" dur="1000" fill="hold"/>
                                        <p:tgtEl>
                                          <p:spTgt spid="36867">
                                            <p:txEl>
                                              <p:pRg st="0" end="0"/>
                                            </p:txEl>
                                          </p:spTgt>
                                        </p:tgtEl>
                                        <p:attrNameLst>
                                          <p:attrName>ppt_y</p:attrName>
                                        </p:attrNameLst>
                                      </p:cBhvr>
                                      <p:tavLst>
                                        <p:tav tm="0">
                                          <p:val>
                                            <p:strVal val="#ppt_y"/>
                                          </p:val>
                                        </p:tav>
                                        <p:tav tm="100000">
                                          <p:val>
                                            <p:strVal val="#ppt_y"/>
                                          </p:val>
                                        </p:tav>
                                      </p:tavLst>
                                    </p:anim>
                                  </p:childTnLst>
                                </p:cTn>
                              </p:par>
                              <p:par>
                                <p:cTn id="14" presetID="40" presetClass="entr" presetSubtype="0" fill="hold" grpId="0" nodeType="withEffect">
                                  <p:stCondLst>
                                    <p:cond delay="0"/>
                                  </p:stCondLst>
                                  <p:iterate type="lt">
                                    <p:tmPct val="10000"/>
                                  </p:iterate>
                                  <p:childTnLst>
                                    <p:set>
                                      <p:cBhvr>
                                        <p:cTn id="15" dur="1" fill="hold">
                                          <p:stCondLst>
                                            <p:cond delay="0"/>
                                          </p:stCondLst>
                                        </p:cTn>
                                        <p:tgtEl>
                                          <p:spTgt spid="36867">
                                            <p:txEl>
                                              <p:pRg st="1" end="1"/>
                                            </p:txEl>
                                          </p:spTgt>
                                        </p:tgtEl>
                                        <p:attrNameLst>
                                          <p:attrName>style.visibility</p:attrName>
                                        </p:attrNameLst>
                                      </p:cBhvr>
                                      <p:to>
                                        <p:strVal val="visible"/>
                                      </p:to>
                                    </p:set>
                                    <p:animEffect transition="in" filter="fade">
                                      <p:cBhvr>
                                        <p:cTn id="16" dur="1000"/>
                                        <p:tgtEl>
                                          <p:spTgt spid="36867">
                                            <p:txEl>
                                              <p:pRg st="1" end="1"/>
                                            </p:txEl>
                                          </p:spTgt>
                                        </p:tgtEl>
                                      </p:cBhvr>
                                    </p:animEffect>
                                    <p:anim calcmode="lin" valueType="num">
                                      <p:cBhvr>
                                        <p:cTn id="17" dur="1000" fill="hold"/>
                                        <p:tgtEl>
                                          <p:spTgt spid="36867">
                                            <p:txEl>
                                              <p:pRg st="1" end="1"/>
                                            </p:txEl>
                                          </p:spTgt>
                                        </p:tgtEl>
                                        <p:attrNameLst>
                                          <p:attrName>ppt_x</p:attrName>
                                        </p:attrNameLst>
                                      </p:cBhvr>
                                      <p:tavLst>
                                        <p:tav tm="0">
                                          <p:val>
                                            <p:strVal val="#ppt_x-.1"/>
                                          </p:val>
                                        </p:tav>
                                        <p:tav tm="100000">
                                          <p:val>
                                            <p:strVal val="#ppt_x"/>
                                          </p:val>
                                        </p:tav>
                                      </p:tavLst>
                                    </p:anim>
                                    <p:anim calcmode="lin" valueType="num">
                                      <p:cBhvr>
                                        <p:cTn id="18" dur="1000" fill="hold"/>
                                        <p:tgtEl>
                                          <p:spTgt spid="36867">
                                            <p:txEl>
                                              <p:pRg st="1" end="1"/>
                                            </p:txEl>
                                          </p:spTgt>
                                        </p:tgtEl>
                                        <p:attrNameLst>
                                          <p:attrName>ppt_y</p:attrName>
                                        </p:attrNameLst>
                                      </p:cBhvr>
                                      <p:tavLst>
                                        <p:tav tm="0">
                                          <p:val>
                                            <p:strVal val="#ppt_y"/>
                                          </p:val>
                                        </p:tav>
                                        <p:tav tm="100000">
                                          <p:val>
                                            <p:strVal val="#ppt_y"/>
                                          </p:val>
                                        </p:tav>
                                      </p:tavLst>
                                    </p:anim>
                                  </p:childTnLst>
                                </p:cTn>
                              </p:par>
                              <p:par>
                                <p:cTn id="19" presetID="40" presetClass="entr" presetSubtype="0" fill="hold" grpId="0" nodeType="withEffect">
                                  <p:stCondLst>
                                    <p:cond delay="0"/>
                                  </p:stCondLst>
                                  <p:iterate type="lt">
                                    <p:tmPct val="10000"/>
                                  </p:iterate>
                                  <p:childTnLst>
                                    <p:set>
                                      <p:cBhvr>
                                        <p:cTn id="20" dur="1" fill="hold">
                                          <p:stCondLst>
                                            <p:cond delay="0"/>
                                          </p:stCondLst>
                                        </p:cTn>
                                        <p:tgtEl>
                                          <p:spTgt spid="36867">
                                            <p:txEl>
                                              <p:pRg st="2" end="2"/>
                                            </p:txEl>
                                          </p:spTgt>
                                        </p:tgtEl>
                                        <p:attrNameLst>
                                          <p:attrName>style.visibility</p:attrName>
                                        </p:attrNameLst>
                                      </p:cBhvr>
                                      <p:to>
                                        <p:strVal val="visible"/>
                                      </p:to>
                                    </p:set>
                                    <p:animEffect transition="in" filter="fade">
                                      <p:cBhvr>
                                        <p:cTn id="21" dur="1000"/>
                                        <p:tgtEl>
                                          <p:spTgt spid="36867">
                                            <p:txEl>
                                              <p:pRg st="2" end="2"/>
                                            </p:txEl>
                                          </p:spTgt>
                                        </p:tgtEl>
                                      </p:cBhvr>
                                    </p:animEffect>
                                    <p:anim calcmode="lin" valueType="num">
                                      <p:cBhvr>
                                        <p:cTn id="22" dur="1000" fill="hold"/>
                                        <p:tgtEl>
                                          <p:spTgt spid="36867">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روشهاي مختلف سيم كشي:</a:t>
            </a:r>
            <a:r>
              <a:rPr lang="ar-SA" dirty="0">
                <a:solidFill>
                  <a:schemeClr val="tx2">
                    <a:satMod val="130000"/>
                  </a:schemeClr>
                </a:solidFill>
                <a:latin typeface="Arial"/>
                <a:ea typeface="+mj-ea"/>
                <a:cs typeface="B Nazanin" pitchFamily="2" charset="-78"/>
              </a:rPr>
              <a:t>  </a:t>
            </a:r>
            <a:endParaRPr lang="en-US" dirty="0">
              <a:solidFill>
                <a:schemeClr val="tx2">
                  <a:satMod val="130000"/>
                </a:schemeClr>
              </a:solidFill>
              <a:ea typeface="+mj-ea"/>
              <a:cs typeface="B Nazanin" pitchFamily="2" charset="-78"/>
            </a:endParaRPr>
          </a:p>
        </p:txBody>
      </p:sp>
      <p:sp>
        <p:nvSpPr>
          <p:cNvPr id="37891"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1-سيم كشي داخل ساختمان</a:t>
            </a:r>
            <a:endParaRPr lang="fa-IR" smtClean="0">
              <a:cs typeface="B Nazanin" pitchFamily="2" charset="-78"/>
            </a:endParaRPr>
          </a:p>
          <a:p>
            <a:pPr>
              <a:buFont typeface="Wingdings" pitchFamily="2" charset="2"/>
              <a:buNone/>
            </a:pPr>
            <a:r>
              <a:rPr lang="ar-SA" smtClean="0">
                <a:cs typeface="B Nazanin" pitchFamily="2" charset="-78"/>
              </a:rPr>
              <a:t>  2-سيم كشي در هواي آزاد</a:t>
            </a:r>
            <a:endParaRPr lang="fa-IR" smtClean="0">
              <a:cs typeface="B Nazanin" pitchFamily="2" charset="-78"/>
            </a:endParaRPr>
          </a:p>
          <a:p>
            <a:pPr>
              <a:buFont typeface="Wingdings" pitchFamily="2" charset="2"/>
              <a:buNone/>
            </a:pPr>
            <a:r>
              <a:rPr lang="ar-SA" smtClean="0">
                <a:cs typeface="B Nazanin" pitchFamily="2" charset="-78"/>
              </a:rPr>
              <a:t>  3-سيم كشي بر روي پايه در هواي آزاد</a:t>
            </a:r>
            <a:endParaRPr lang="fa-IR" smtClean="0">
              <a:cs typeface="B Nazanin" pitchFamily="2" charset="-78"/>
            </a:endParaRPr>
          </a:p>
          <a:p>
            <a:pPr>
              <a:buFont typeface="Wingdings" pitchFamily="2" charset="2"/>
              <a:buNone/>
            </a:pPr>
            <a:r>
              <a:rPr lang="ar-SA" smtClean="0">
                <a:cs typeface="B Nazanin" pitchFamily="2" charset="-78"/>
              </a:rPr>
              <a:t>  4-كابل كشي </a:t>
            </a:r>
            <a:endParaRPr lang="en-US"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37890"/>
                                        </p:tgtEl>
                                        <p:attrNameLst>
                                          <p:attrName>style.visibility</p:attrName>
                                        </p:attrNameLst>
                                      </p:cBhvr>
                                      <p:to>
                                        <p:strVal val="visible"/>
                                      </p:to>
                                    </p:set>
                                    <p:animEffect transition="in" filter="fade">
                                      <p:cBhvr>
                                        <p:cTn id="7" dur="600">
                                          <p:stCondLst>
                                            <p:cond delay="0"/>
                                          </p:stCondLst>
                                        </p:cTn>
                                        <p:tgtEl>
                                          <p:spTgt spid="37890"/>
                                        </p:tgtEl>
                                      </p:cBhvr>
                                    </p:animEffect>
                                    <p:anim calcmode="lin" valueType="num">
                                      <p:cBhvr>
                                        <p:cTn id="8" dur="600" fill="hold">
                                          <p:stCondLst>
                                            <p:cond delay="0"/>
                                          </p:stCondLst>
                                        </p:cTn>
                                        <p:tgtEl>
                                          <p:spTgt spid="3789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3789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37890"/>
                                        </p:tgtEl>
                                        <p:attrNameLst>
                                          <p:attrName>ppt_w</p:attrName>
                                        </p:attrNameLst>
                                      </p:cBhvr>
                                      <p:tavLst>
                                        <p:tav tm="0">
                                          <p:val>
                                            <p:fltVal val="0"/>
                                          </p:val>
                                        </p:tav>
                                        <p:tav tm="100000">
                                          <p:val>
                                            <p:strVal val="#ppt_w"/>
                                          </p:val>
                                        </p:tav>
                                      </p:tavLst>
                                    </p:anim>
                                  </p:childTnLst>
                                </p:cTn>
                              </p:par>
                              <p:par>
                                <p:cTn id="11" presetID="12" presetClass="entr" presetSubtype="4" fill="hold" grpId="0" nodeType="withEffect">
                                  <p:stCondLst>
                                    <p:cond delay="0"/>
                                  </p:stCondLst>
                                  <p:childTnLst>
                                    <p:set>
                                      <p:cBhvr>
                                        <p:cTn id="12" dur="1" fill="hold">
                                          <p:stCondLst>
                                            <p:cond delay="0"/>
                                          </p:stCondLst>
                                        </p:cTn>
                                        <p:tgtEl>
                                          <p:spTgt spid="37891">
                                            <p:txEl>
                                              <p:pRg st="0" end="0"/>
                                            </p:txEl>
                                          </p:spTgt>
                                        </p:tgtEl>
                                        <p:attrNameLst>
                                          <p:attrName>style.visibility</p:attrName>
                                        </p:attrNameLst>
                                      </p:cBhvr>
                                      <p:to>
                                        <p:strVal val="visible"/>
                                      </p:to>
                                    </p:set>
                                    <p:animEffect transition="in" filter="slide(fromBottom)">
                                      <p:cBhvr>
                                        <p:cTn id="13" dur="500">
                                          <p:stCondLst>
                                            <p:cond delay="0"/>
                                          </p:stCondLst>
                                        </p:cTn>
                                        <p:tgtEl>
                                          <p:spTgt spid="37891">
                                            <p:txEl>
                                              <p:pRg st="0" end="0"/>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37891">
                                            <p:txEl>
                                              <p:pRg st="1" end="1"/>
                                            </p:txEl>
                                          </p:spTgt>
                                        </p:tgtEl>
                                        <p:attrNameLst>
                                          <p:attrName>style.visibility</p:attrName>
                                        </p:attrNameLst>
                                      </p:cBhvr>
                                      <p:to>
                                        <p:strVal val="visible"/>
                                      </p:to>
                                    </p:set>
                                    <p:animEffect transition="in" filter="slide(fromBottom)">
                                      <p:cBhvr>
                                        <p:cTn id="16" dur="500">
                                          <p:stCondLst>
                                            <p:cond delay="0"/>
                                          </p:stCondLst>
                                        </p:cTn>
                                        <p:tgtEl>
                                          <p:spTgt spid="37891">
                                            <p:txEl>
                                              <p:pRg st="1" end="1"/>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Effect transition="in" filter="slide(fromBottom)">
                                      <p:cBhvr>
                                        <p:cTn id="19" dur="500">
                                          <p:stCondLst>
                                            <p:cond delay="0"/>
                                          </p:stCondLst>
                                        </p:cTn>
                                        <p:tgtEl>
                                          <p:spTgt spid="37891">
                                            <p:txEl>
                                              <p:pRg st="2" end="2"/>
                                            </p:txEl>
                                          </p:spTgt>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slide(fromBottom)">
                                      <p:cBhvr>
                                        <p:cTn id="22" dur="500">
                                          <p:stCondLst>
                                            <p:cond delay="0"/>
                                          </p:stCondLst>
                                        </p:cTn>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انواع سيم كشي: </a:t>
            </a:r>
            <a:endParaRPr lang="en-US" dirty="0">
              <a:solidFill>
                <a:schemeClr val="tx2">
                  <a:satMod val="130000"/>
                </a:schemeClr>
              </a:solidFill>
              <a:ea typeface="+mj-ea"/>
              <a:cs typeface="B Nazanin" pitchFamily="2" charset="-78"/>
            </a:endParaRPr>
          </a:p>
        </p:txBody>
      </p:sp>
      <p:sp>
        <p:nvSpPr>
          <p:cNvPr id="38915" name="Rectangle 3"/>
          <p:cNvSpPr>
            <a:spLocks noGrp="1" noRot="1" noChangeArrowheads="1"/>
          </p:cNvSpPr>
          <p:nvPr>
            <p:ph idx="1"/>
          </p:nvPr>
        </p:nvSpPr>
        <p:spPr/>
        <p:txBody>
          <a:bodyPr/>
          <a:lstStyle/>
          <a:p>
            <a:pPr>
              <a:lnSpc>
                <a:spcPct val="90000"/>
              </a:lnSpc>
              <a:buFont typeface="Wingdings" pitchFamily="2" charset="2"/>
              <a:buNone/>
            </a:pPr>
            <a:r>
              <a:rPr lang="ar-SA" sz="2800" smtClean="0">
                <a:cs typeface="B Nazanin" pitchFamily="2" charset="-78"/>
              </a:rPr>
              <a:t>1-روكار: (مزيت:پيدا كردن عيوب ساده است)(مشكل:1-برق زدگي به همراه دارد 2-از زيبايي ميكاهد)</a:t>
            </a:r>
            <a:endParaRPr lang="fa-IR" sz="2800" smtClean="0">
              <a:cs typeface="B Nazanin" pitchFamily="2" charset="-78"/>
            </a:endParaRPr>
          </a:p>
          <a:p>
            <a:pPr>
              <a:lnSpc>
                <a:spcPct val="90000"/>
              </a:lnSpc>
              <a:buFont typeface="Wingdings" pitchFamily="2" charset="2"/>
              <a:buNone/>
            </a:pPr>
            <a:r>
              <a:rPr lang="ar-SA" sz="2800" smtClean="0">
                <a:cs typeface="B Nazanin" pitchFamily="2" charset="-78"/>
              </a:rPr>
              <a:t>2-تو كار: </a:t>
            </a:r>
            <a:br>
              <a:rPr lang="ar-SA" sz="2800" smtClean="0">
                <a:cs typeface="B Nazanin" pitchFamily="2" charset="-78"/>
              </a:rPr>
            </a:br>
            <a:r>
              <a:rPr lang="ar-SA" sz="2800" smtClean="0">
                <a:cs typeface="B Nazanin" pitchFamily="2" charset="-78"/>
              </a:rPr>
              <a:t>1-استفاده از سيمهاي مخصوص كه داراي چند لايه عايق است «سيم زير گچي» (در ديوارهاي نازك و تيغه آجري و... به كار ميرود)</a:t>
            </a:r>
            <a:br>
              <a:rPr lang="ar-SA" sz="2800" smtClean="0">
                <a:cs typeface="B Nazanin" pitchFamily="2" charset="-78"/>
              </a:rPr>
            </a:br>
            <a:r>
              <a:rPr lang="ar-SA" sz="2800" smtClean="0">
                <a:cs typeface="B Nazanin" pitchFamily="2" charset="-78"/>
              </a:rPr>
              <a:t>2-عبور سيم از درون لوله و قرار دادن لوله زير گچ (در ساختمانهاي مسكوني و ا داري و هتلها و... به كار ميرود</a:t>
            </a:r>
          </a:p>
          <a:p>
            <a:pPr>
              <a:lnSpc>
                <a:spcPct val="90000"/>
              </a:lnSpc>
              <a:buFont typeface="Wingdings" pitchFamily="2" charset="2"/>
              <a:buNone/>
            </a:pPr>
            <a:r>
              <a:rPr lang="ar-SA" sz="2800" smtClean="0">
                <a:cs typeface="B Nazanin" pitchFamily="2" charset="-78"/>
              </a:rPr>
              <a:t>٭ سيم زير گچي تخت است و در محلهايي كه امكان عبور لوله وجود ندارد استفاده ميشود</a:t>
            </a:r>
            <a:endParaRPr lang="en-US" sz="280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iterate type="lt">
                                    <p:tmPct val="10000"/>
                                  </p:iterate>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1000"/>
                                        <p:tgtEl>
                                          <p:spTgt spid="38915">
                                            <p:txEl>
                                              <p:pRg st="0" end="0"/>
                                            </p:txEl>
                                          </p:spTgt>
                                        </p:tgtEl>
                                      </p:cBhvr>
                                    </p:animEffect>
                                    <p:anim calcmode="lin" valueType="num">
                                      <p:cBhvr>
                                        <p:cTn id="8" dur="10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891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fade">
                                      <p:cBhvr>
                                        <p:cTn id="12" dur="1000"/>
                                        <p:tgtEl>
                                          <p:spTgt spid="38915">
                                            <p:txEl>
                                              <p:pRg st="1" end="1"/>
                                            </p:txEl>
                                          </p:spTgt>
                                        </p:tgtEl>
                                      </p:cBhvr>
                                    </p:animEffect>
                                    <p:anim calcmode="lin" valueType="num">
                                      <p:cBhvr>
                                        <p:cTn id="13" dur="10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8915">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fade">
                                      <p:cBhvr>
                                        <p:cTn id="17" dur="1000"/>
                                        <p:tgtEl>
                                          <p:spTgt spid="38915">
                                            <p:txEl>
                                              <p:pRg st="2" end="2"/>
                                            </p:txEl>
                                          </p:spTgt>
                                        </p:tgtEl>
                                      </p:cBhvr>
                                    </p:animEffect>
                                    <p:anim calcmode="lin" valueType="num">
                                      <p:cBhvr>
                                        <p:cTn id="18" dur="10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89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ctrTitle"/>
          </p:nvPr>
        </p:nvSpPr>
        <p:spPr>
          <a:xfrm>
            <a:off x="4114800" y="914400"/>
            <a:ext cx="3058344" cy="2054225"/>
          </a:xfrm>
        </p:spPr>
        <p:txBody>
          <a:bodyPr/>
          <a:lstStyle/>
          <a:p>
            <a:pPr fontAlgn="auto">
              <a:spcAft>
                <a:spcPts val="0"/>
              </a:spcAft>
              <a:defRPr/>
            </a:pPr>
            <a:r>
              <a:rPr lang="fa-IR" dirty="0">
                <a:solidFill>
                  <a:schemeClr val="tx2">
                    <a:satMod val="130000"/>
                  </a:schemeClr>
                </a:solidFill>
                <a:ea typeface="+mj-ea"/>
                <a:cs typeface="B Nazanin" pitchFamily="2" charset="-78"/>
              </a:rPr>
              <a:t>فصل اول</a:t>
            </a:r>
            <a:endParaRPr lang="en-US" dirty="0">
              <a:solidFill>
                <a:schemeClr val="tx2">
                  <a:satMod val="130000"/>
                </a:schemeClr>
              </a:solidFill>
              <a:ea typeface="+mj-ea"/>
              <a:cs typeface="B Nazanin" pitchFamily="2" charset="-78"/>
            </a:endParaRPr>
          </a:p>
        </p:txBody>
      </p:sp>
      <p:sp>
        <p:nvSpPr>
          <p:cNvPr id="86019" name="Rectangle 3"/>
          <p:cNvSpPr>
            <a:spLocks noGrp="1" noChangeArrowheads="1"/>
          </p:cNvSpPr>
          <p:nvPr>
            <p:ph type="subTitle" idx="1"/>
          </p:nvPr>
        </p:nvSpPr>
        <p:spPr>
          <a:xfrm>
            <a:off x="2362200" y="4800600"/>
            <a:ext cx="3810000" cy="969962"/>
          </a:xfrm>
        </p:spPr>
        <p:txBody>
          <a:bodyPr>
            <a:normAutofit/>
          </a:bodyPr>
          <a:lstStyle/>
          <a:p>
            <a:pPr algn="r" fontAlgn="auto">
              <a:spcAft>
                <a:spcPts val="0"/>
              </a:spcAft>
              <a:buFont typeface="Wingdings 2"/>
              <a:buNone/>
              <a:defRPr/>
            </a:pPr>
            <a:r>
              <a:rPr lang="fa-IR" sz="5400" dirty="0">
                <a:solidFill>
                  <a:srgbClr val="FF0066"/>
                </a:solidFill>
                <a:effectLst>
                  <a:outerShdw blurRad="38100" dist="38100" dir="2700000" algn="tl">
                    <a:srgbClr val="000000"/>
                  </a:outerShdw>
                </a:effectLst>
                <a:ea typeface="+mn-ea"/>
                <a:cs typeface="B Nazanin" pitchFamily="2" charset="-78"/>
              </a:rPr>
              <a:t>الكتريسيته</a:t>
            </a:r>
            <a:endParaRPr lang="en-US" sz="5400" dirty="0">
              <a:solidFill>
                <a:srgbClr val="FF0066"/>
              </a:solidFill>
              <a:effectLst>
                <a:outerShdw blurRad="38100" dist="38100" dir="2700000" algn="tl">
                  <a:srgbClr val="000000"/>
                </a:outerShdw>
              </a:effectLst>
              <a:ea typeface="+mn-ea"/>
              <a:cs typeface="B Nazanin" pitchFamily="2" charset="-78"/>
            </a:endParaRPr>
          </a:p>
        </p:txBody>
      </p:sp>
      <p:pic>
        <p:nvPicPr>
          <p:cNvPr id="9220" name="Picture 4"/>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4114800" y="2971800"/>
            <a:ext cx="1716088" cy="15151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ransition spd="med">
    <p:whee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حروف استاندارد شناسايي سيم: </a:t>
            </a:r>
            <a:endParaRPr lang="en-US" dirty="0">
              <a:solidFill>
                <a:schemeClr val="tx2">
                  <a:satMod val="130000"/>
                </a:schemeClr>
              </a:solidFill>
              <a:ea typeface="+mj-ea"/>
              <a:cs typeface="B Nazanin" pitchFamily="2" charset="-78"/>
            </a:endParaRPr>
          </a:p>
        </p:txBody>
      </p:sp>
      <p:sp>
        <p:nvSpPr>
          <p:cNvPr id="39939" name="Rectangle 3"/>
          <p:cNvSpPr>
            <a:spLocks noGrp="1" noRot="1" noChangeArrowheads="1"/>
          </p:cNvSpPr>
          <p:nvPr>
            <p:ph idx="1"/>
          </p:nvPr>
        </p:nvSpPr>
        <p:spPr>
          <a:xfrm>
            <a:off x="179388" y="1905000"/>
            <a:ext cx="8496300" cy="4191000"/>
          </a:xfrm>
        </p:spPr>
        <p:txBody>
          <a:bodyPr/>
          <a:lstStyle/>
          <a:p>
            <a:pPr>
              <a:buFont typeface="Wingdings" pitchFamily="2" charset="2"/>
              <a:buNone/>
            </a:pPr>
            <a:r>
              <a:rPr lang="fa-IR" smtClean="0">
                <a:cs typeface="B Nazanin" pitchFamily="2" charset="-78"/>
              </a:rPr>
              <a:t>  </a:t>
            </a:r>
            <a:r>
              <a:rPr lang="en-US" smtClean="0">
                <a:cs typeface="B Nazanin" pitchFamily="2" charset="-78"/>
              </a:rPr>
              <a:t>A</a:t>
            </a:r>
            <a:r>
              <a:rPr lang="ar-SA" smtClean="0">
                <a:cs typeface="B Nazanin" pitchFamily="2" charset="-78"/>
              </a:rPr>
              <a:t> .  براي يك هزار ولت </a:t>
            </a:r>
            <a:endParaRPr lang="fa-IR" smtClean="0">
              <a:cs typeface="B Nazanin" pitchFamily="2" charset="-78"/>
            </a:endParaRPr>
          </a:p>
          <a:p>
            <a:pPr>
              <a:buFont typeface="Wingdings" pitchFamily="2" charset="2"/>
              <a:buNone/>
            </a:pPr>
            <a:r>
              <a:rPr lang="ar-SA" smtClean="0">
                <a:cs typeface="B Nazanin" pitchFamily="2" charset="-78"/>
              </a:rPr>
              <a:t>   </a:t>
            </a:r>
            <a:endParaRPr lang="fa-IR" smtClean="0">
              <a:cs typeface="B Nazanin" pitchFamily="2" charset="-78"/>
            </a:endParaRPr>
          </a:p>
          <a:p>
            <a:pPr>
              <a:buFont typeface="Wingdings" pitchFamily="2" charset="2"/>
              <a:buNone/>
            </a:pPr>
            <a:r>
              <a:rPr lang="fa-IR" smtClean="0">
                <a:cs typeface="B Nazanin" pitchFamily="2" charset="-78"/>
              </a:rPr>
              <a:t>  </a:t>
            </a:r>
            <a:r>
              <a:rPr lang="en-US" smtClean="0">
                <a:cs typeface="B Nazanin" pitchFamily="2" charset="-78"/>
              </a:rPr>
              <a:t>N</a:t>
            </a:r>
            <a:r>
              <a:rPr lang="ar-SA" smtClean="0">
                <a:cs typeface="B Nazanin" pitchFamily="2" charset="-78"/>
              </a:rPr>
              <a:t>. سيم نرم شده بر اساس استاندارد </a:t>
            </a:r>
            <a:r>
              <a:rPr lang="en-US" smtClean="0">
                <a:cs typeface="B Nazanin" pitchFamily="2" charset="-78"/>
              </a:rPr>
              <a:t>V.D.E</a:t>
            </a:r>
          </a:p>
          <a:p>
            <a:pPr>
              <a:buFont typeface="Wingdings" pitchFamily="2" charset="2"/>
              <a:buNone/>
            </a:pPr>
            <a:endParaRPr lang="en-US" smtClean="0">
              <a:cs typeface="B Nazanin" pitchFamily="2" charset="-78"/>
            </a:endParaRPr>
          </a:p>
          <a:p>
            <a:pPr>
              <a:buFont typeface="Wingdings" pitchFamily="2" charset="2"/>
              <a:buNone/>
            </a:pPr>
            <a:r>
              <a:rPr lang="fa-IR" smtClean="0">
                <a:cs typeface="B Nazanin" pitchFamily="2" charset="-78"/>
              </a:rPr>
              <a:t>  </a:t>
            </a:r>
            <a:r>
              <a:rPr lang="en-US" smtClean="0">
                <a:cs typeface="B Nazanin" pitchFamily="2" charset="-78"/>
              </a:rPr>
              <a:t>F</a:t>
            </a:r>
            <a:r>
              <a:rPr lang="ar-SA" smtClean="0">
                <a:cs typeface="B Nazanin" pitchFamily="2" charset="-78"/>
              </a:rPr>
              <a:t> . سيمي كه از تعداد سيم نازكتر تشكيل شده</a:t>
            </a:r>
            <a:endParaRPr lang="en-US" smtClean="0">
              <a:cs typeface="B Nazanin" pitchFamily="2" charset="-78"/>
            </a:endParaRPr>
          </a:p>
          <a:p>
            <a:pPr>
              <a:buFont typeface="Wingdings" pitchFamily="2" charset="2"/>
              <a:buNone/>
            </a:pPr>
            <a:endParaRPr lang="en-US" smtClean="0">
              <a:cs typeface="B Nazanin" pitchFamily="2" charset="-78"/>
            </a:endParaRPr>
          </a:p>
          <a:p>
            <a:pPr>
              <a:buFont typeface="Wingdings" pitchFamily="2" charset="2"/>
              <a:buNone/>
            </a:pPr>
            <a:r>
              <a:rPr lang="fa-IR" smtClean="0">
                <a:cs typeface="B Nazanin" pitchFamily="2" charset="-78"/>
              </a:rPr>
              <a:t> </a:t>
            </a:r>
            <a:r>
              <a:rPr lang="ar-SA" smtClean="0">
                <a:cs typeface="B Nazanin" pitchFamily="2" charset="-78"/>
              </a:rPr>
              <a:t> </a:t>
            </a:r>
            <a:r>
              <a:rPr lang="en-US" smtClean="0">
                <a:cs typeface="B Nazanin" pitchFamily="2" charset="-78"/>
              </a:rPr>
              <a:t>Y</a:t>
            </a:r>
            <a:r>
              <a:rPr lang="ar-SA" smtClean="0">
                <a:cs typeface="B Nazanin" pitchFamily="2" charset="-78"/>
              </a:rPr>
              <a:t> . رو پوش پروتودور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500" fill="hold"/>
                                        <p:tgtEl>
                                          <p:spTgt spid="39938"/>
                                        </p:tgtEl>
                                        <p:attrNameLst>
                                          <p:attrName>ppt_w</p:attrName>
                                        </p:attrNameLst>
                                      </p:cBhvr>
                                      <p:tavLst>
                                        <p:tav tm="0">
                                          <p:val>
                                            <p:fltVal val="0"/>
                                          </p:val>
                                        </p:tav>
                                        <p:tav tm="100000">
                                          <p:val>
                                            <p:strVal val="#ppt_w"/>
                                          </p:val>
                                        </p:tav>
                                      </p:tavLst>
                                    </p:anim>
                                    <p:anim calcmode="lin" valueType="num">
                                      <p:cBhvr>
                                        <p:cTn id="8" dur="500" fill="hold"/>
                                        <p:tgtEl>
                                          <p:spTgt spid="39938"/>
                                        </p:tgtEl>
                                        <p:attrNameLst>
                                          <p:attrName>ppt_h</p:attrName>
                                        </p:attrNameLst>
                                      </p:cBhvr>
                                      <p:tavLst>
                                        <p:tav tm="0">
                                          <p:val>
                                            <p:fltVal val="0"/>
                                          </p:val>
                                        </p:tav>
                                        <p:tav tm="100000">
                                          <p:val>
                                            <p:strVal val="#ppt_h"/>
                                          </p:val>
                                        </p:tav>
                                      </p:tavLst>
                                    </p:anim>
                                    <p:animEffect transition="in" filter="fade">
                                      <p:cBhvr>
                                        <p:cTn id="9" dur="500"/>
                                        <p:tgtEl>
                                          <p:spTgt spid="39938"/>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Effect transition="in" filter="fade">
                                      <p:cBhvr>
                                        <p:cTn id="12" dur="1000">
                                          <p:stCondLst>
                                            <p:cond delay="0"/>
                                          </p:stCondLst>
                                        </p:cTn>
                                        <p:tgtEl>
                                          <p:spTgt spid="3993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9939">
                                            <p:txEl>
                                              <p:pRg st="1" end="1"/>
                                            </p:txEl>
                                          </p:spTgt>
                                        </p:tgtEl>
                                        <p:attrNameLst>
                                          <p:attrName>style.visibility</p:attrName>
                                        </p:attrNameLst>
                                      </p:cBhvr>
                                      <p:to>
                                        <p:strVal val="visible"/>
                                      </p:to>
                                    </p:set>
                                    <p:animEffect transition="in" filter="fade">
                                      <p:cBhvr>
                                        <p:cTn id="15" dur="1000">
                                          <p:stCondLst>
                                            <p:cond delay="0"/>
                                          </p:stCondLst>
                                        </p:cTn>
                                        <p:tgtEl>
                                          <p:spTgt spid="3993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9939">
                                            <p:txEl>
                                              <p:pRg st="2" end="2"/>
                                            </p:txEl>
                                          </p:spTgt>
                                        </p:tgtEl>
                                        <p:attrNameLst>
                                          <p:attrName>style.visibility</p:attrName>
                                        </p:attrNameLst>
                                      </p:cBhvr>
                                      <p:to>
                                        <p:strVal val="visible"/>
                                      </p:to>
                                    </p:set>
                                    <p:animEffect transition="in" filter="fade">
                                      <p:cBhvr>
                                        <p:cTn id="18" dur="1000">
                                          <p:stCondLst>
                                            <p:cond delay="0"/>
                                          </p:stCondLst>
                                        </p:cTn>
                                        <p:tgtEl>
                                          <p:spTgt spid="3993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9939">
                                            <p:txEl>
                                              <p:pRg st="4" end="4"/>
                                            </p:txEl>
                                          </p:spTgt>
                                        </p:tgtEl>
                                        <p:attrNameLst>
                                          <p:attrName>style.visibility</p:attrName>
                                        </p:attrNameLst>
                                      </p:cBhvr>
                                      <p:to>
                                        <p:strVal val="visible"/>
                                      </p:to>
                                    </p:set>
                                    <p:animEffect transition="in" filter="fade">
                                      <p:cBhvr>
                                        <p:cTn id="21" dur="1000">
                                          <p:stCondLst>
                                            <p:cond delay="0"/>
                                          </p:stCondLst>
                                        </p:cTn>
                                        <p:tgtEl>
                                          <p:spTgt spid="39939">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9939">
                                            <p:txEl>
                                              <p:pRg st="6" end="6"/>
                                            </p:txEl>
                                          </p:spTgt>
                                        </p:tgtEl>
                                        <p:attrNameLst>
                                          <p:attrName>style.visibility</p:attrName>
                                        </p:attrNameLst>
                                      </p:cBhvr>
                                      <p:to>
                                        <p:strVal val="visible"/>
                                      </p:to>
                                    </p:set>
                                    <p:animEffect transition="in" filter="fade">
                                      <p:cBhvr>
                                        <p:cTn id="24" dur="1000">
                                          <p:stCondLst>
                                            <p:cond delay="0"/>
                                          </p:stCondLst>
                                        </p:cTn>
                                        <p:tgtEl>
                                          <p:spTgt spid="399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اتصالات سيمها: </a:t>
            </a:r>
            <a:endParaRPr lang="en-US" dirty="0">
              <a:solidFill>
                <a:schemeClr val="tx2">
                  <a:satMod val="130000"/>
                </a:schemeClr>
              </a:solidFill>
              <a:ea typeface="+mj-ea"/>
              <a:cs typeface="B Nazanin" pitchFamily="2" charset="-78"/>
            </a:endParaRPr>
          </a:p>
        </p:txBody>
      </p:sp>
      <p:sp>
        <p:nvSpPr>
          <p:cNvPr id="40963" name="Rectangle 3"/>
          <p:cNvSpPr>
            <a:spLocks noGrp="1" noRot="1" noChangeArrowheads="1"/>
          </p:cNvSpPr>
          <p:nvPr>
            <p:ph idx="1"/>
          </p:nvPr>
        </p:nvSpPr>
        <p:spPr/>
        <p:txBody>
          <a:bodyPr/>
          <a:lstStyle/>
          <a:p>
            <a:r>
              <a:rPr lang="ar-SA" sz="2800" smtClean="0">
                <a:cs typeface="B Nazanin" pitchFamily="2" charset="-78"/>
              </a:rPr>
              <a:t>1-سوالي كردن و قرار دادن زير پيچ: </a:t>
            </a:r>
            <a:br>
              <a:rPr lang="ar-SA" sz="2800" smtClean="0">
                <a:cs typeface="B Nazanin" pitchFamily="2" charset="-78"/>
              </a:rPr>
            </a:br>
            <a:r>
              <a:rPr lang="ar-SA" sz="2800" smtClean="0">
                <a:cs typeface="B Nazanin" pitchFamily="2" charset="-78"/>
              </a:rPr>
              <a:t>الف-سوالي بايد در جهت گردش بسته شدن پيچ باشد</a:t>
            </a:r>
            <a:br>
              <a:rPr lang="ar-SA" sz="2800" smtClean="0">
                <a:cs typeface="B Nazanin" pitchFamily="2" charset="-78"/>
              </a:rPr>
            </a:br>
            <a:r>
              <a:rPr lang="ar-SA" sz="2800" smtClean="0">
                <a:cs typeface="B Nazanin" pitchFamily="2" charset="-78"/>
              </a:rPr>
              <a:t>ب-اگر پيچ داراي واشر باشد بايستي سيم زير واشر قرار گيرد</a:t>
            </a:r>
            <a:br>
              <a:rPr lang="ar-SA" sz="2800" smtClean="0">
                <a:cs typeface="B Nazanin" pitchFamily="2" charset="-78"/>
              </a:rPr>
            </a:br>
            <a:r>
              <a:rPr lang="ar-SA" sz="2800" smtClean="0">
                <a:cs typeface="B Nazanin" pitchFamily="2" charset="-78"/>
              </a:rPr>
              <a:t>ج-اگر لبه واشر استفاده شده خم باشد نيازي به سوالي نيست</a:t>
            </a:r>
          </a:p>
          <a:p>
            <a:r>
              <a:rPr lang="ar-SA" sz="2800" smtClean="0">
                <a:cs typeface="B Nazanin" pitchFamily="2" charset="-78"/>
              </a:rPr>
              <a:t>2-اتصالات سر سيمها به يك ديگر:</a:t>
            </a:r>
            <a:br>
              <a:rPr lang="ar-SA" sz="2800" smtClean="0">
                <a:cs typeface="B Nazanin" pitchFamily="2" charset="-78"/>
              </a:rPr>
            </a:br>
            <a:r>
              <a:rPr lang="ar-SA" sz="2800" smtClean="0">
                <a:cs typeface="B Nazanin" pitchFamily="2" charset="-78"/>
              </a:rPr>
              <a:t> الف-سر به سر ب-طولي ج-سه راه د-مقاطع نا مساوي</a:t>
            </a:r>
          </a:p>
          <a:p>
            <a:pPr>
              <a:buFont typeface="Wingdings" pitchFamily="2" charset="2"/>
              <a:buNone/>
            </a:pPr>
            <a:r>
              <a:rPr lang="ar-SA" sz="2800" smtClean="0">
                <a:cs typeface="B Nazanin" pitchFamily="2" charset="-78"/>
              </a:rPr>
              <a:t>٭ هيچ گاه در سوالي نبايد روكش سيم زير پيچ قرار گيرد و بايستي يك ميليمتر از پيچ فاصله داشته باشد</a:t>
            </a:r>
            <a:endParaRPr lang="en-US" sz="280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randombar(horizontal)">
                                      <p:cBhvr>
                                        <p:cTn id="7" dur="600">
                                          <p:stCondLst>
                                            <p:cond delay="0"/>
                                          </p:stCondLst>
                                        </p:cTn>
                                        <p:tgtEl>
                                          <p:spTgt spid="4096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0963">
                                            <p:txEl>
                                              <p:pRg st="0" end="0"/>
                                            </p:txEl>
                                          </p:spTgt>
                                        </p:tgtEl>
                                        <p:attrNameLst>
                                          <p:attrName>style.visibility</p:attrName>
                                        </p:attrNameLst>
                                      </p:cBhvr>
                                      <p:to>
                                        <p:strVal val="visible"/>
                                      </p:to>
                                    </p:set>
                                    <p:animEffect transition="in" filter="randombar(horizontal)">
                                      <p:cBhvr>
                                        <p:cTn id="10" dur="500"/>
                                        <p:tgtEl>
                                          <p:spTgt spid="40963">
                                            <p:txEl>
                                              <p:pRg st="0" end="0"/>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0963">
                                            <p:txEl>
                                              <p:pRg st="1" end="1"/>
                                            </p:txEl>
                                          </p:spTgt>
                                        </p:tgtEl>
                                        <p:attrNameLst>
                                          <p:attrName>style.visibility</p:attrName>
                                        </p:attrNameLst>
                                      </p:cBhvr>
                                      <p:to>
                                        <p:strVal val="visible"/>
                                      </p:to>
                                    </p:set>
                                    <p:animEffect transition="in" filter="randombar(horizontal)">
                                      <p:cBhvr>
                                        <p:cTn id="13" dur="500"/>
                                        <p:tgtEl>
                                          <p:spTgt spid="40963">
                                            <p:txEl>
                                              <p:pRg st="1" end="1"/>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40963">
                                            <p:txEl>
                                              <p:pRg st="2" end="2"/>
                                            </p:txEl>
                                          </p:spTgt>
                                        </p:tgtEl>
                                        <p:attrNameLst>
                                          <p:attrName>style.visibility</p:attrName>
                                        </p:attrNameLst>
                                      </p:cBhvr>
                                      <p:to>
                                        <p:strVal val="visible"/>
                                      </p:to>
                                    </p:set>
                                    <p:animEffect transition="in" filter="randombar(horizontal)">
                                      <p:cBhvr>
                                        <p:cTn id="16"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كابل: </a:t>
            </a:r>
            <a:endParaRPr lang="en-US" dirty="0">
              <a:solidFill>
                <a:schemeClr val="tx2">
                  <a:satMod val="130000"/>
                </a:schemeClr>
              </a:solidFill>
              <a:ea typeface="+mj-ea"/>
              <a:cs typeface="B Nazanin" pitchFamily="2" charset="-78"/>
            </a:endParaRPr>
          </a:p>
        </p:txBody>
      </p:sp>
      <p:sp>
        <p:nvSpPr>
          <p:cNvPr id="96259" name="Rectangle 3"/>
          <p:cNvSpPr>
            <a:spLocks noGrp="1" noRot="1" noChangeArrowheads="1"/>
          </p:cNvSpPr>
          <p:nvPr>
            <p:ph idx="1"/>
          </p:nvPr>
        </p:nvSpPr>
        <p:spPr/>
        <p:txBody>
          <a:bodyPr/>
          <a:lstStyle/>
          <a:p>
            <a:pPr algn="just">
              <a:lnSpc>
                <a:spcPct val="90000"/>
              </a:lnSpc>
              <a:buFont typeface="Wingdings" pitchFamily="2" charset="2"/>
              <a:buNone/>
            </a:pPr>
            <a:r>
              <a:rPr lang="ar-SA" sz="2800" smtClean="0">
                <a:cs typeface="B Nazanin" pitchFamily="2" charset="-78"/>
              </a:rPr>
              <a:t>هر نوع هادي كه بتواند جريان الكتريكي را از داخل خود</a:t>
            </a:r>
            <a:endParaRPr lang="fa-IR" sz="2800" smtClean="0">
              <a:cs typeface="B Nazanin" pitchFamily="2" charset="-78"/>
            </a:endParaRPr>
          </a:p>
          <a:p>
            <a:pPr algn="just">
              <a:lnSpc>
                <a:spcPct val="90000"/>
              </a:lnSpc>
              <a:buFont typeface="Wingdings" pitchFamily="2" charset="2"/>
              <a:buNone/>
            </a:pPr>
            <a:r>
              <a:rPr lang="ar-SA" sz="2800" smtClean="0">
                <a:cs typeface="B Nazanin" pitchFamily="2" charset="-78"/>
              </a:rPr>
              <a:t>عبور دهد و توسط موادي از اطراف عايق شده باشد به</a:t>
            </a:r>
            <a:endParaRPr lang="fa-IR" sz="2800" smtClean="0">
              <a:cs typeface="B Nazanin" pitchFamily="2" charset="-78"/>
            </a:endParaRPr>
          </a:p>
          <a:p>
            <a:pPr algn="just">
              <a:lnSpc>
                <a:spcPct val="90000"/>
              </a:lnSpc>
              <a:buFont typeface="Wingdings" pitchFamily="2" charset="2"/>
              <a:buNone/>
            </a:pPr>
            <a:r>
              <a:rPr lang="ar-SA" sz="2800" smtClean="0">
                <a:cs typeface="B Nazanin" pitchFamily="2" charset="-78"/>
              </a:rPr>
              <a:t>طوري كه ولتاژ روي سطح عايق نسبت به زمين برابر صفر</a:t>
            </a:r>
            <a:endParaRPr lang="fa-IR" sz="2800" smtClean="0">
              <a:cs typeface="B Nazanin" pitchFamily="2" charset="-78"/>
            </a:endParaRPr>
          </a:p>
          <a:p>
            <a:pPr algn="just">
              <a:lnSpc>
                <a:spcPct val="90000"/>
              </a:lnSpc>
              <a:buFont typeface="Wingdings" pitchFamily="2" charset="2"/>
              <a:buNone/>
            </a:pPr>
            <a:r>
              <a:rPr lang="ar-SA" sz="2800" smtClean="0">
                <a:cs typeface="B Nazanin" pitchFamily="2" charset="-78"/>
              </a:rPr>
              <a:t>باشد و در روي سطح سيم نسبت به زمين داراي ولتاژ فازي</a:t>
            </a:r>
            <a:endParaRPr lang="fa-IR" sz="2800" smtClean="0">
              <a:cs typeface="B Nazanin" pitchFamily="2" charset="-78"/>
            </a:endParaRPr>
          </a:p>
          <a:p>
            <a:pPr algn="just">
              <a:lnSpc>
                <a:spcPct val="90000"/>
              </a:lnSpc>
              <a:buFont typeface="Wingdings" pitchFamily="2" charset="2"/>
              <a:buNone/>
            </a:pPr>
            <a:r>
              <a:rPr lang="ar-SA" sz="2800" smtClean="0">
                <a:cs typeface="B Nazanin" pitchFamily="2" charset="-78"/>
              </a:rPr>
              <a:t>باشد را كابل گويند </a:t>
            </a:r>
            <a:endParaRPr lang="fa-IR" sz="2800" smtClean="0">
              <a:cs typeface="B Nazanin" pitchFamily="2" charset="-78"/>
            </a:endParaRPr>
          </a:p>
          <a:p>
            <a:pPr>
              <a:lnSpc>
                <a:spcPct val="90000"/>
              </a:lnSpc>
              <a:buClr>
                <a:schemeClr val="tx1"/>
              </a:buClr>
            </a:pPr>
            <a:r>
              <a:rPr lang="ar-SA" sz="2800" smtClean="0">
                <a:cs typeface="B Nazanin" pitchFamily="2" charset="-78"/>
              </a:rPr>
              <a:t>عايق كابلها:</a:t>
            </a:r>
            <a:br>
              <a:rPr lang="ar-SA" sz="2800" smtClean="0">
                <a:cs typeface="B Nazanin" pitchFamily="2" charset="-78"/>
              </a:rPr>
            </a:br>
            <a:r>
              <a:rPr lang="ar-SA" sz="2800" smtClean="0">
                <a:cs typeface="B Nazanin" pitchFamily="2" charset="-78"/>
              </a:rPr>
              <a:t>1-كاغذهاي </a:t>
            </a:r>
            <a:r>
              <a:rPr lang="fa-IR" sz="2800" smtClean="0">
                <a:cs typeface="B Nazanin" pitchFamily="2" charset="-78"/>
              </a:rPr>
              <a:t>آغ</a:t>
            </a:r>
            <a:r>
              <a:rPr lang="ar-SA" sz="2800" smtClean="0">
                <a:cs typeface="B Nazanin" pitchFamily="2" charset="-78"/>
              </a:rPr>
              <a:t>شته به روغنهاي مخصوص</a:t>
            </a:r>
            <a:br>
              <a:rPr lang="ar-SA" sz="2800" smtClean="0">
                <a:cs typeface="B Nazanin" pitchFamily="2" charset="-78"/>
              </a:rPr>
            </a:br>
            <a:r>
              <a:rPr lang="ar-SA" sz="2800" smtClean="0">
                <a:cs typeface="B Nazanin" pitchFamily="2" charset="-78"/>
              </a:rPr>
              <a:t> 2-مواد پلاستيكي</a:t>
            </a:r>
            <a:br>
              <a:rPr lang="ar-SA" sz="2800" smtClean="0">
                <a:cs typeface="B Nazanin" pitchFamily="2" charset="-78"/>
              </a:rPr>
            </a:br>
            <a:r>
              <a:rPr lang="ar-SA" sz="2800" smtClean="0">
                <a:cs typeface="B Nazanin" pitchFamily="2" charset="-78"/>
              </a:rPr>
              <a:t> 3-</a:t>
            </a:r>
            <a:r>
              <a:rPr lang="en-US" sz="2800" smtClean="0">
                <a:cs typeface="B Nazanin" pitchFamily="2" charset="-78"/>
              </a:rPr>
              <a:t>P.V.C</a:t>
            </a:r>
          </a:p>
        </p:txBody>
      </p:sp>
      <p:pic>
        <p:nvPicPr>
          <p:cNvPr id="38916" name="Picture 5" descr="gs-strippedvideo">
            <a:hlinkClick r:id="rId2"/>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691680" y="4869160"/>
            <a:ext cx="2376487" cy="1150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fade">
                                      <p:cBhvr>
                                        <p:cTn id="7" dur="800" decel="100000"/>
                                        <p:tgtEl>
                                          <p:spTgt spid="96258"/>
                                        </p:tgtEl>
                                      </p:cBhvr>
                                    </p:animEffect>
                                    <p:anim calcmode="lin" valueType="num">
                                      <p:cBhvr>
                                        <p:cTn id="8" dur="800" decel="100000" fill="hold"/>
                                        <p:tgtEl>
                                          <p:spTgt spid="96258"/>
                                        </p:tgtEl>
                                        <p:attrNameLst>
                                          <p:attrName>style.rotation</p:attrName>
                                        </p:attrNameLst>
                                      </p:cBhvr>
                                      <p:tavLst>
                                        <p:tav tm="0">
                                          <p:val>
                                            <p:fltVal val="-90"/>
                                          </p:val>
                                        </p:tav>
                                        <p:tav tm="100000">
                                          <p:val>
                                            <p:fltVal val="0"/>
                                          </p:val>
                                        </p:tav>
                                      </p:tavLst>
                                    </p:anim>
                                    <p:anim calcmode="lin" valueType="num">
                                      <p:cBhvr>
                                        <p:cTn id="9" dur="800" decel="100000" fill="hold"/>
                                        <p:tgtEl>
                                          <p:spTgt spid="96258"/>
                                        </p:tgtEl>
                                        <p:attrNameLst>
                                          <p:attrName>ppt_x</p:attrName>
                                        </p:attrNameLst>
                                      </p:cBhvr>
                                      <p:tavLst>
                                        <p:tav tm="0">
                                          <p:val>
                                            <p:strVal val="#ppt_x+0.4"/>
                                          </p:val>
                                        </p:tav>
                                        <p:tav tm="100000">
                                          <p:val>
                                            <p:strVal val="#ppt_x-0.05"/>
                                          </p:val>
                                        </p:tav>
                                      </p:tavLst>
                                    </p:anim>
                                    <p:anim calcmode="lin" valueType="num">
                                      <p:cBhvr>
                                        <p:cTn id="10" dur="800" decel="100000" fill="hold"/>
                                        <p:tgtEl>
                                          <p:spTgt spid="9625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625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6258"/>
                                        </p:tgtEl>
                                        <p:attrNameLst>
                                          <p:attrName>ppt_y</p:attrName>
                                        </p:attrNameLst>
                                      </p:cBhvr>
                                      <p:tavLst>
                                        <p:tav tm="0">
                                          <p:val>
                                            <p:strVal val="#ppt_y+0.1"/>
                                          </p:val>
                                        </p:tav>
                                        <p:tav tm="100000">
                                          <p:val>
                                            <p:strVal val="#ppt_y"/>
                                          </p:val>
                                        </p:tav>
                                      </p:tavLst>
                                    </p:anim>
                                  </p:childTnLst>
                                </p:cTn>
                              </p:par>
                              <p:par>
                                <p:cTn id="13" presetID="47" presetClass="entr" presetSubtype="0" fill="hold" grpId="0" nodeType="withEffect">
                                  <p:stCondLst>
                                    <p:cond delay="0"/>
                                  </p:stCondLst>
                                  <p:childTnLst>
                                    <p:set>
                                      <p:cBhvr>
                                        <p:cTn id="14" dur="1" fill="hold">
                                          <p:stCondLst>
                                            <p:cond delay="0"/>
                                          </p:stCondLst>
                                        </p:cTn>
                                        <p:tgtEl>
                                          <p:spTgt spid="96259">
                                            <p:txEl>
                                              <p:pRg st="0" end="0"/>
                                            </p:txEl>
                                          </p:spTgt>
                                        </p:tgtEl>
                                        <p:attrNameLst>
                                          <p:attrName>style.visibility</p:attrName>
                                        </p:attrNameLst>
                                      </p:cBhvr>
                                      <p:to>
                                        <p:strVal val="visible"/>
                                      </p:to>
                                    </p:set>
                                    <p:animEffect transition="in" filter="fade">
                                      <p:cBhvr>
                                        <p:cTn id="15" dur="1000"/>
                                        <p:tgtEl>
                                          <p:spTgt spid="96259">
                                            <p:txEl>
                                              <p:pRg st="0" end="0"/>
                                            </p:txEl>
                                          </p:spTgt>
                                        </p:tgtEl>
                                      </p:cBhvr>
                                    </p:animEffect>
                                    <p:anim calcmode="lin" valueType="num">
                                      <p:cBhvr>
                                        <p:cTn id="16" dur="1000" fill="hold"/>
                                        <p:tgtEl>
                                          <p:spTgt spid="96259">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96259">
                                            <p:txEl>
                                              <p:pRg st="0" end="0"/>
                                            </p:txEl>
                                          </p:spTgt>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96259">
                                            <p:txEl>
                                              <p:pRg st="1" end="1"/>
                                            </p:txEl>
                                          </p:spTgt>
                                        </p:tgtEl>
                                        <p:attrNameLst>
                                          <p:attrName>style.visibility</p:attrName>
                                        </p:attrNameLst>
                                      </p:cBhvr>
                                      <p:to>
                                        <p:strVal val="visible"/>
                                      </p:to>
                                    </p:set>
                                    <p:animEffect transition="in" filter="fade">
                                      <p:cBhvr>
                                        <p:cTn id="20" dur="1000"/>
                                        <p:tgtEl>
                                          <p:spTgt spid="96259">
                                            <p:txEl>
                                              <p:pRg st="1" end="1"/>
                                            </p:txEl>
                                          </p:spTgt>
                                        </p:tgtEl>
                                      </p:cBhvr>
                                    </p:animEffect>
                                    <p:anim calcmode="lin" valueType="num">
                                      <p:cBhvr>
                                        <p:cTn id="21" dur="1000" fill="hold"/>
                                        <p:tgtEl>
                                          <p:spTgt spid="96259">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96259">
                                            <p:txEl>
                                              <p:pRg st="1" end="1"/>
                                            </p:txEl>
                                          </p:spTgt>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96259">
                                            <p:txEl>
                                              <p:pRg st="2" end="2"/>
                                            </p:txEl>
                                          </p:spTgt>
                                        </p:tgtEl>
                                        <p:attrNameLst>
                                          <p:attrName>style.visibility</p:attrName>
                                        </p:attrNameLst>
                                      </p:cBhvr>
                                      <p:to>
                                        <p:strVal val="visible"/>
                                      </p:to>
                                    </p:set>
                                    <p:animEffect transition="in" filter="fade">
                                      <p:cBhvr>
                                        <p:cTn id="25" dur="1000"/>
                                        <p:tgtEl>
                                          <p:spTgt spid="96259">
                                            <p:txEl>
                                              <p:pRg st="2" end="2"/>
                                            </p:txEl>
                                          </p:spTgt>
                                        </p:tgtEl>
                                      </p:cBhvr>
                                    </p:animEffect>
                                    <p:anim calcmode="lin" valueType="num">
                                      <p:cBhvr>
                                        <p:cTn id="26" dur="1000" fill="hold"/>
                                        <p:tgtEl>
                                          <p:spTgt spid="96259">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96259">
                                            <p:txEl>
                                              <p:pRg st="2" end="2"/>
                                            </p:txEl>
                                          </p:spTgt>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96259">
                                            <p:txEl>
                                              <p:pRg st="3" end="3"/>
                                            </p:txEl>
                                          </p:spTgt>
                                        </p:tgtEl>
                                        <p:attrNameLst>
                                          <p:attrName>style.visibility</p:attrName>
                                        </p:attrNameLst>
                                      </p:cBhvr>
                                      <p:to>
                                        <p:strVal val="visible"/>
                                      </p:to>
                                    </p:set>
                                    <p:animEffect transition="in" filter="fade">
                                      <p:cBhvr>
                                        <p:cTn id="30" dur="1000"/>
                                        <p:tgtEl>
                                          <p:spTgt spid="96259">
                                            <p:txEl>
                                              <p:pRg st="3" end="3"/>
                                            </p:txEl>
                                          </p:spTgt>
                                        </p:tgtEl>
                                      </p:cBhvr>
                                    </p:animEffect>
                                    <p:anim calcmode="lin" valueType="num">
                                      <p:cBhvr>
                                        <p:cTn id="31" dur="1000" fill="hold"/>
                                        <p:tgtEl>
                                          <p:spTgt spid="9625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96259">
                                            <p:txEl>
                                              <p:pRg st="3" end="3"/>
                                            </p:txEl>
                                          </p:spTgt>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96259">
                                            <p:txEl>
                                              <p:pRg st="4" end="4"/>
                                            </p:txEl>
                                          </p:spTgt>
                                        </p:tgtEl>
                                        <p:attrNameLst>
                                          <p:attrName>style.visibility</p:attrName>
                                        </p:attrNameLst>
                                      </p:cBhvr>
                                      <p:to>
                                        <p:strVal val="visible"/>
                                      </p:to>
                                    </p:set>
                                    <p:animEffect transition="in" filter="fade">
                                      <p:cBhvr>
                                        <p:cTn id="35" dur="1000"/>
                                        <p:tgtEl>
                                          <p:spTgt spid="96259">
                                            <p:txEl>
                                              <p:pRg st="4" end="4"/>
                                            </p:txEl>
                                          </p:spTgt>
                                        </p:tgtEl>
                                      </p:cBhvr>
                                    </p:animEffect>
                                    <p:anim calcmode="lin" valueType="num">
                                      <p:cBhvr>
                                        <p:cTn id="36" dur="1000" fill="hold"/>
                                        <p:tgtEl>
                                          <p:spTgt spid="9625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6259">
                                            <p:txEl>
                                              <p:pRg st="4" end="4"/>
                                            </p:txEl>
                                          </p:spTgt>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96259">
                                            <p:txEl>
                                              <p:pRg st="5" end="5"/>
                                            </p:txEl>
                                          </p:spTgt>
                                        </p:tgtEl>
                                        <p:attrNameLst>
                                          <p:attrName>style.visibility</p:attrName>
                                        </p:attrNameLst>
                                      </p:cBhvr>
                                      <p:to>
                                        <p:strVal val="visible"/>
                                      </p:to>
                                    </p:set>
                                    <p:animEffect transition="in" filter="fade">
                                      <p:cBhvr>
                                        <p:cTn id="40" dur="1000"/>
                                        <p:tgtEl>
                                          <p:spTgt spid="96259">
                                            <p:txEl>
                                              <p:pRg st="5" end="5"/>
                                            </p:txEl>
                                          </p:spTgt>
                                        </p:tgtEl>
                                      </p:cBhvr>
                                    </p:animEffect>
                                    <p:anim calcmode="lin" valueType="num">
                                      <p:cBhvr>
                                        <p:cTn id="41" dur="1000" fill="hold"/>
                                        <p:tgtEl>
                                          <p:spTgt spid="96259">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9625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كابلها: </a:t>
            </a:r>
            <a:endParaRPr lang="en-US" dirty="0">
              <a:solidFill>
                <a:schemeClr val="tx2">
                  <a:satMod val="130000"/>
                </a:schemeClr>
              </a:solidFill>
              <a:ea typeface="+mj-ea"/>
              <a:cs typeface="B Nazanin" pitchFamily="2" charset="-78"/>
            </a:endParaRPr>
          </a:p>
        </p:txBody>
      </p:sp>
      <p:sp>
        <p:nvSpPr>
          <p:cNvPr id="41987"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الف- كابل فشار ضعيف: هادي آن مس و </a:t>
            </a:r>
            <a:r>
              <a:rPr lang="fa-IR" smtClean="0">
                <a:cs typeface="B Nazanin" pitchFamily="2" charset="-78"/>
              </a:rPr>
              <a:t>ع</a:t>
            </a:r>
            <a:r>
              <a:rPr lang="ar-SA" smtClean="0">
                <a:cs typeface="B Nazanin" pitchFamily="2" charset="-78"/>
              </a:rPr>
              <a:t>ايقش از لاستيك و</a:t>
            </a:r>
            <a:r>
              <a:rPr lang="en-US" smtClean="0">
                <a:cs typeface="B Nazanin" pitchFamily="2" charset="-78"/>
              </a:rPr>
              <a:t>PVC</a:t>
            </a:r>
            <a:r>
              <a:rPr lang="ar-SA" smtClean="0">
                <a:cs typeface="B Nazanin" pitchFamily="2" charset="-78"/>
              </a:rPr>
              <a:t>  به نام پروتودور است</a:t>
            </a:r>
            <a:endParaRPr lang="en-US" smtClean="0">
              <a:cs typeface="B Nazanin" pitchFamily="2" charset="-78"/>
            </a:endParaRPr>
          </a:p>
          <a:p>
            <a:pPr>
              <a:buFont typeface="Wingdings" pitchFamily="2" charset="2"/>
              <a:buNone/>
            </a:pPr>
            <a:endParaRPr lang="en-US" smtClean="0">
              <a:cs typeface="B Nazanin" pitchFamily="2" charset="-78"/>
            </a:endParaRPr>
          </a:p>
          <a:p>
            <a:pPr>
              <a:buFont typeface="Wingdings" pitchFamily="2" charset="2"/>
              <a:buNone/>
            </a:pPr>
            <a:r>
              <a:rPr lang="ar-SA" smtClean="0">
                <a:cs typeface="B Nazanin" pitchFamily="2" charset="-78"/>
              </a:rPr>
              <a:t>ب- بريدن و خم كردن كابلها</a:t>
            </a:r>
            <a:endParaRPr lang="en-US" smtClean="0">
              <a:cs typeface="B Nazanin" pitchFamily="2" charset="-78"/>
            </a:endParaRPr>
          </a:p>
          <a:p>
            <a:pPr>
              <a:buFont typeface="Wingdings" pitchFamily="2" charset="2"/>
              <a:buNone/>
            </a:pPr>
            <a:endParaRPr lang="en-US" smtClean="0">
              <a:cs typeface="B Nazanin" pitchFamily="2" charset="-78"/>
            </a:endParaRPr>
          </a:p>
          <a:p>
            <a:pPr>
              <a:buFont typeface="Wingdings" pitchFamily="2" charset="2"/>
              <a:buNone/>
            </a:pPr>
            <a:r>
              <a:rPr lang="ar-SA" smtClean="0">
                <a:cs typeface="B Nazanin" pitchFamily="2" charset="-78"/>
              </a:rPr>
              <a:t>ج-اتصال كابل به مدار: </a:t>
            </a:r>
            <a:endParaRPr lang="en-US" smtClean="0">
              <a:cs typeface="B Nazanin" pitchFamily="2" charset="-78"/>
            </a:endParaRPr>
          </a:p>
          <a:p>
            <a:pPr>
              <a:buFont typeface="Wingdings" pitchFamily="2" charset="2"/>
              <a:buNone/>
            </a:pPr>
            <a:r>
              <a:rPr lang="ar-SA" smtClean="0">
                <a:cs typeface="B Nazanin" pitchFamily="2" charset="-78"/>
              </a:rPr>
              <a:t>به وسيله 1-كابلشوها و 2-پرسي و 3-لحيمي انجام مي پذيرد </a:t>
            </a:r>
            <a:endParaRPr lang="en-US" smtClean="0">
              <a:cs typeface="B Nazanin" pitchFamily="2" charset="-78"/>
            </a:endParaRPr>
          </a:p>
        </p:txBody>
      </p:sp>
      <p:pic>
        <p:nvPicPr>
          <p:cNvPr id="39940" name="Picture 5" descr="powercable2_no_jacket">
            <a:hlinkClick r:id="rId2"/>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835696" y="2780928"/>
            <a:ext cx="2879725" cy="1873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2000" fill="hold"/>
                                        <p:tgtEl>
                                          <p:spTgt spid="41986"/>
                                        </p:tgtEl>
                                        <p:attrNameLst>
                                          <p:attrName>ppt_w</p:attrName>
                                        </p:attrNameLst>
                                      </p:cBhvr>
                                      <p:tavLst>
                                        <p:tav tm="0">
                                          <p:val>
                                            <p:strVal val="#ppt_w"/>
                                          </p:val>
                                        </p:tav>
                                        <p:tav tm="100000">
                                          <p:val>
                                            <p:strVal val="#ppt_w"/>
                                          </p:val>
                                        </p:tav>
                                      </p:tavLst>
                                    </p:anim>
                                    <p:anim calcmode="lin" valueType="num">
                                      <p:cBhvr>
                                        <p:cTn id="8" dur="2000" fill="hold"/>
                                        <p:tgtEl>
                                          <p:spTgt spid="41986"/>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41986"/>
                                        </p:tgtEl>
                                        <p:attrNameLst>
                                          <p:attrName>ppt_x</p:attrName>
                                        </p:attrNameLst>
                                      </p:cBhvr>
                                      <p:tavLst>
                                        <p:tav tm="0">
                                          <p:val>
                                            <p:strVal val="#ppt_x-.4"/>
                                          </p:val>
                                        </p:tav>
                                        <p:tav tm="100000">
                                          <p:val>
                                            <p:strVal val="#ppt_x"/>
                                          </p:val>
                                        </p:tav>
                                      </p:tavLst>
                                    </p:anim>
                                    <p:anim calcmode="lin" valueType="num">
                                      <p:cBhvr>
                                        <p:cTn id="10" dur="2000" fill="hold"/>
                                        <p:tgtEl>
                                          <p:spTgt spid="41986"/>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par>
                                <p:cTn id="11" presetID="40" presetClass="entr" presetSubtype="0" fill="hold" grpId="0" nodeType="withEffect">
                                  <p:stCondLst>
                                    <p:cond delay="0"/>
                                  </p:stCondLst>
                                  <p:iterate type="lt">
                                    <p:tmPct val="10000"/>
                                  </p:iterate>
                                  <p:childTnLst>
                                    <p:set>
                                      <p:cBhvr>
                                        <p:cTn id="12" dur="1" fill="hold">
                                          <p:stCondLst>
                                            <p:cond delay="0"/>
                                          </p:stCondLst>
                                        </p:cTn>
                                        <p:tgtEl>
                                          <p:spTgt spid="41987">
                                            <p:txEl>
                                              <p:pRg st="0" end="0"/>
                                            </p:txEl>
                                          </p:spTgt>
                                        </p:tgtEl>
                                        <p:attrNameLst>
                                          <p:attrName>style.visibility</p:attrName>
                                        </p:attrNameLst>
                                      </p:cBhvr>
                                      <p:to>
                                        <p:strVal val="visible"/>
                                      </p:to>
                                    </p:set>
                                    <p:animEffect transition="in" filter="fade">
                                      <p:cBhvr>
                                        <p:cTn id="13" dur="500">
                                          <p:stCondLst>
                                            <p:cond delay="0"/>
                                          </p:stCondLst>
                                        </p:cTn>
                                        <p:tgtEl>
                                          <p:spTgt spid="41987">
                                            <p:txEl>
                                              <p:pRg st="0" end="0"/>
                                            </p:txEl>
                                          </p:spTgt>
                                        </p:tgtEl>
                                      </p:cBhvr>
                                    </p:animEffect>
                                    <p:anim calcmode="lin" valueType="num">
                                      <p:cBhvr>
                                        <p:cTn id="14" dur="500" fill="hold">
                                          <p:stCondLst>
                                            <p:cond delay="0"/>
                                          </p:stCondLst>
                                        </p:cTn>
                                        <p:tgtEl>
                                          <p:spTgt spid="41987">
                                            <p:txEl>
                                              <p:pRg st="0" end="0"/>
                                            </p:txEl>
                                          </p:spTgt>
                                        </p:tgtEl>
                                        <p:attrNameLst>
                                          <p:attrName>ppt_x</p:attrName>
                                        </p:attrNameLst>
                                      </p:cBhvr>
                                      <p:tavLst>
                                        <p:tav tm="0">
                                          <p:val>
                                            <p:strVal val="#ppt_x-.1"/>
                                          </p:val>
                                        </p:tav>
                                        <p:tav tm="100000">
                                          <p:val>
                                            <p:strVal val="#ppt_x"/>
                                          </p:val>
                                        </p:tav>
                                      </p:tavLst>
                                    </p:anim>
                                    <p:anim calcmode="lin" valueType="num">
                                      <p:cBhvr>
                                        <p:cTn id="15" dur="500" fill="hold">
                                          <p:stCondLst>
                                            <p:cond delay="0"/>
                                          </p:stCondLst>
                                        </p:cTn>
                                        <p:tgtEl>
                                          <p:spTgt spid="41987">
                                            <p:txEl>
                                              <p:pRg st="0" end="0"/>
                                            </p:txEl>
                                          </p:spTgt>
                                        </p:tgtEl>
                                        <p:attrNameLst>
                                          <p:attrName>ppt_y</p:attrName>
                                        </p:attrNameLst>
                                      </p:cBhvr>
                                      <p:tavLst>
                                        <p:tav tm="0">
                                          <p:val>
                                            <p:strVal val="#ppt_y"/>
                                          </p:val>
                                        </p:tav>
                                        <p:tav tm="100000">
                                          <p:val>
                                            <p:strVal val="#ppt_y"/>
                                          </p:val>
                                        </p:tav>
                                      </p:tavLst>
                                    </p:anim>
                                  </p:childTnLst>
                                </p:cTn>
                              </p:par>
                              <p:par>
                                <p:cTn id="16" presetID="40" presetClass="entr" presetSubtype="0" fill="hold" grpId="0" nodeType="withEffect">
                                  <p:stCondLst>
                                    <p:cond delay="0"/>
                                  </p:stCondLst>
                                  <p:iterate type="lt">
                                    <p:tmPct val="10000"/>
                                  </p:iterate>
                                  <p:childTnLst>
                                    <p:set>
                                      <p:cBhvr>
                                        <p:cTn id="17" dur="1" fill="hold">
                                          <p:stCondLst>
                                            <p:cond delay="0"/>
                                          </p:stCondLst>
                                        </p:cTn>
                                        <p:tgtEl>
                                          <p:spTgt spid="41987">
                                            <p:txEl>
                                              <p:pRg st="2" end="2"/>
                                            </p:txEl>
                                          </p:spTgt>
                                        </p:tgtEl>
                                        <p:attrNameLst>
                                          <p:attrName>style.visibility</p:attrName>
                                        </p:attrNameLst>
                                      </p:cBhvr>
                                      <p:to>
                                        <p:strVal val="visible"/>
                                      </p:to>
                                    </p:set>
                                    <p:animEffect transition="in" filter="fade">
                                      <p:cBhvr>
                                        <p:cTn id="18" dur="500">
                                          <p:stCondLst>
                                            <p:cond delay="0"/>
                                          </p:stCondLst>
                                        </p:cTn>
                                        <p:tgtEl>
                                          <p:spTgt spid="41987">
                                            <p:txEl>
                                              <p:pRg st="2" end="2"/>
                                            </p:txEl>
                                          </p:spTgt>
                                        </p:tgtEl>
                                      </p:cBhvr>
                                    </p:animEffect>
                                    <p:anim calcmode="lin" valueType="num">
                                      <p:cBhvr>
                                        <p:cTn id="19" dur="500" fill="hold">
                                          <p:stCondLst>
                                            <p:cond delay="0"/>
                                          </p:stCondLst>
                                        </p:cTn>
                                        <p:tgtEl>
                                          <p:spTgt spid="41987">
                                            <p:txEl>
                                              <p:pRg st="2" end="2"/>
                                            </p:txEl>
                                          </p:spTgt>
                                        </p:tgtEl>
                                        <p:attrNameLst>
                                          <p:attrName>ppt_x</p:attrName>
                                        </p:attrNameLst>
                                      </p:cBhvr>
                                      <p:tavLst>
                                        <p:tav tm="0">
                                          <p:val>
                                            <p:strVal val="#ppt_x-.1"/>
                                          </p:val>
                                        </p:tav>
                                        <p:tav tm="100000">
                                          <p:val>
                                            <p:strVal val="#ppt_x"/>
                                          </p:val>
                                        </p:tav>
                                      </p:tavLst>
                                    </p:anim>
                                    <p:anim calcmode="lin" valueType="num">
                                      <p:cBhvr>
                                        <p:cTn id="20" dur="500" fill="hold">
                                          <p:stCondLst>
                                            <p:cond delay="0"/>
                                          </p:stCondLst>
                                        </p:cTn>
                                        <p:tgtEl>
                                          <p:spTgt spid="41987">
                                            <p:txEl>
                                              <p:pRg st="2" end="2"/>
                                            </p:txEl>
                                          </p:spTgt>
                                        </p:tgtEl>
                                        <p:attrNameLst>
                                          <p:attrName>ppt_y</p:attrName>
                                        </p:attrNameLst>
                                      </p:cBhvr>
                                      <p:tavLst>
                                        <p:tav tm="0">
                                          <p:val>
                                            <p:strVal val="#ppt_y"/>
                                          </p:val>
                                        </p:tav>
                                        <p:tav tm="100000">
                                          <p:val>
                                            <p:strVal val="#ppt_y"/>
                                          </p:val>
                                        </p:tav>
                                      </p:tavLst>
                                    </p:anim>
                                  </p:childTnLst>
                                </p:cTn>
                              </p:par>
                              <p:par>
                                <p:cTn id="21" presetID="40" presetClass="entr" presetSubtype="0" fill="hold" grpId="0" nodeType="withEffect">
                                  <p:stCondLst>
                                    <p:cond delay="0"/>
                                  </p:stCondLst>
                                  <p:iterate type="lt">
                                    <p:tmPct val="10000"/>
                                  </p:iterate>
                                  <p:childTnLst>
                                    <p:set>
                                      <p:cBhvr>
                                        <p:cTn id="22" dur="1" fill="hold">
                                          <p:stCondLst>
                                            <p:cond delay="0"/>
                                          </p:stCondLst>
                                        </p:cTn>
                                        <p:tgtEl>
                                          <p:spTgt spid="41987">
                                            <p:txEl>
                                              <p:pRg st="4" end="4"/>
                                            </p:txEl>
                                          </p:spTgt>
                                        </p:tgtEl>
                                        <p:attrNameLst>
                                          <p:attrName>style.visibility</p:attrName>
                                        </p:attrNameLst>
                                      </p:cBhvr>
                                      <p:to>
                                        <p:strVal val="visible"/>
                                      </p:to>
                                    </p:set>
                                    <p:animEffect transition="in" filter="fade">
                                      <p:cBhvr>
                                        <p:cTn id="23" dur="500">
                                          <p:stCondLst>
                                            <p:cond delay="0"/>
                                          </p:stCondLst>
                                        </p:cTn>
                                        <p:tgtEl>
                                          <p:spTgt spid="41987">
                                            <p:txEl>
                                              <p:pRg st="4" end="4"/>
                                            </p:txEl>
                                          </p:spTgt>
                                        </p:tgtEl>
                                      </p:cBhvr>
                                    </p:animEffect>
                                    <p:anim calcmode="lin" valueType="num">
                                      <p:cBhvr>
                                        <p:cTn id="24" dur="500" fill="hold">
                                          <p:stCondLst>
                                            <p:cond delay="0"/>
                                          </p:stCondLst>
                                        </p:cTn>
                                        <p:tgtEl>
                                          <p:spTgt spid="41987">
                                            <p:txEl>
                                              <p:pRg st="4" end="4"/>
                                            </p:txEl>
                                          </p:spTgt>
                                        </p:tgtEl>
                                        <p:attrNameLst>
                                          <p:attrName>ppt_x</p:attrName>
                                        </p:attrNameLst>
                                      </p:cBhvr>
                                      <p:tavLst>
                                        <p:tav tm="0">
                                          <p:val>
                                            <p:strVal val="#ppt_x-.1"/>
                                          </p:val>
                                        </p:tav>
                                        <p:tav tm="100000">
                                          <p:val>
                                            <p:strVal val="#ppt_x"/>
                                          </p:val>
                                        </p:tav>
                                      </p:tavLst>
                                    </p:anim>
                                    <p:anim calcmode="lin" valueType="num">
                                      <p:cBhvr>
                                        <p:cTn id="25" dur="500" fill="hold">
                                          <p:stCondLst>
                                            <p:cond delay="0"/>
                                          </p:stCondLst>
                                        </p:cTn>
                                        <p:tgtEl>
                                          <p:spTgt spid="41987">
                                            <p:txEl>
                                              <p:pRg st="4" end="4"/>
                                            </p:txEl>
                                          </p:spTgt>
                                        </p:tgtEl>
                                        <p:attrNameLst>
                                          <p:attrName>ppt_y</p:attrName>
                                        </p:attrNameLst>
                                      </p:cBhvr>
                                      <p:tavLst>
                                        <p:tav tm="0">
                                          <p:val>
                                            <p:strVal val="#ppt_y"/>
                                          </p:val>
                                        </p:tav>
                                        <p:tav tm="100000">
                                          <p:val>
                                            <p:strVal val="#ppt_y"/>
                                          </p:val>
                                        </p:tav>
                                      </p:tavLst>
                                    </p:anim>
                                  </p:childTnLst>
                                </p:cTn>
                              </p:par>
                              <p:par>
                                <p:cTn id="26" presetID="40" presetClass="entr" presetSubtype="0" fill="hold" grpId="0" nodeType="withEffect">
                                  <p:stCondLst>
                                    <p:cond delay="0"/>
                                  </p:stCondLst>
                                  <p:iterate type="lt">
                                    <p:tmPct val="10000"/>
                                  </p:iterate>
                                  <p:childTnLst>
                                    <p:set>
                                      <p:cBhvr>
                                        <p:cTn id="27" dur="1" fill="hold">
                                          <p:stCondLst>
                                            <p:cond delay="0"/>
                                          </p:stCondLst>
                                        </p:cTn>
                                        <p:tgtEl>
                                          <p:spTgt spid="41987">
                                            <p:txEl>
                                              <p:pRg st="5" end="5"/>
                                            </p:txEl>
                                          </p:spTgt>
                                        </p:tgtEl>
                                        <p:attrNameLst>
                                          <p:attrName>style.visibility</p:attrName>
                                        </p:attrNameLst>
                                      </p:cBhvr>
                                      <p:to>
                                        <p:strVal val="visible"/>
                                      </p:to>
                                    </p:set>
                                    <p:animEffect transition="in" filter="fade">
                                      <p:cBhvr>
                                        <p:cTn id="28" dur="500">
                                          <p:stCondLst>
                                            <p:cond delay="0"/>
                                          </p:stCondLst>
                                        </p:cTn>
                                        <p:tgtEl>
                                          <p:spTgt spid="41987">
                                            <p:txEl>
                                              <p:pRg st="5" end="5"/>
                                            </p:txEl>
                                          </p:spTgt>
                                        </p:tgtEl>
                                      </p:cBhvr>
                                    </p:animEffect>
                                    <p:anim calcmode="lin" valueType="num">
                                      <p:cBhvr>
                                        <p:cTn id="29" dur="500" fill="hold">
                                          <p:stCondLst>
                                            <p:cond delay="0"/>
                                          </p:stCondLst>
                                        </p:cTn>
                                        <p:tgtEl>
                                          <p:spTgt spid="41987">
                                            <p:txEl>
                                              <p:pRg st="5" end="5"/>
                                            </p:txEl>
                                          </p:spTgt>
                                        </p:tgtEl>
                                        <p:attrNameLst>
                                          <p:attrName>ppt_x</p:attrName>
                                        </p:attrNameLst>
                                      </p:cBhvr>
                                      <p:tavLst>
                                        <p:tav tm="0">
                                          <p:val>
                                            <p:strVal val="#ppt_x-.1"/>
                                          </p:val>
                                        </p:tav>
                                        <p:tav tm="100000">
                                          <p:val>
                                            <p:strVal val="#ppt_x"/>
                                          </p:val>
                                        </p:tav>
                                      </p:tavLst>
                                    </p:anim>
                                    <p:anim calcmode="lin" valueType="num">
                                      <p:cBhvr>
                                        <p:cTn id="30" dur="500" fill="hold">
                                          <p:stCondLst>
                                            <p:cond delay="0"/>
                                          </p:stCondLst>
                                        </p:cTn>
                                        <p:tgtEl>
                                          <p:spTgt spid="4198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حروف استاندارد شناسايي كابلها: </a:t>
            </a:r>
            <a:endParaRPr lang="en-US" dirty="0">
              <a:solidFill>
                <a:schemeClr val="tx2">
                  <a:satMod val="130000"/>
                </a:schemeClr>
              </a:solidFill>
              <a:ea typeface="+mj-ea"/>
              <a:cs typeface="B Nazanin" pitchFamily="2" charset="-78"/>
            </a:endParaRPr>
          </a:p>
        </p:txBody>
      </p:sp>
      <p:sp>
        <p:nvSpPr>
          <p:cNvPr id="45059" name="Rectangle 3"/>
          <p:cNvSpPr>
            <a:spLocks noGrp="1" noRot="1" noChangeArrowheads="1"/>
          </p:cNvSpPr>
          <p:nvPr>
            <p:ph idx="1"/>
          </p:nvPr>
        </p:nvSpPr>
        <p:spPr/>
        <p:txBody>
          <a:bodyPr/>
          <a:lstStyle/>
          <a:p>
            <a:pPr>
              <a:buFont typeface="Wingdings" pitchFamily="2" charset="2"/>
              <a:buNone/>
            </a:pPr>
            <a:r>
              <a:rPr lang="ar-SA" smtClean="0">
                <a:cs typeface="B Nazanin" pitchFamily="2" charset="-78"/>
              </a:rPr>
              <a:t> </a:t>
            </a:r>
            <a:r>
              <a:rPr lang="en-US" smtClean="0">
                <a:cs typeface="B Nazanin" pitchFamily="2" charset="-78"/>
              </a:rPr>
              <a:t>N</a:t>
            </a:r>
            <a:r>
              <a:rPr lang="ar-SA" smtClean="0">
                <a:cs typeface="B Nazanin" pitchFamily="2" charset="-78"/>
              </a:rPr>
              <a:t> .  كابل نرم شده</a:t>
            </a:r>
            <a:endParaRPr lang="fa-IR" smtClean="0">
              <a:cs typeface="B Nazanin" pitchFamily="2" charset="-78"/>
            </a:endParaRPr>
          </a:p>
          <a:p>
            <a:pPr>
              <a:buFont typeface="Wingdings" pitchFamily="2" charset="2"/>
              <a:buNone/>
            </a:pPr>
            <a:r>
              <a:rPr lang="ar-SA" smtClean="0">
                <a:cs typeface="B Nazanin" pitchFamily="2" charset="-78"/>
              </a:rPr>
              <a:t> </a:t>
            </a:r>
            <a:r>
              <a:rPr lang="en-US" smtClean="0">
                <a:cs typeface="B Nazanin" pitchFamily="2" charset="-78"/>
              </a:rPr>
              <a:t>Y</a:t>
            </a:r>
            <a:r>
              <a:rPr lang="ar-SA" smtClean="0">
                <a:cs typeface="B Nazanin" pitchFamily="2" charset="-78"/>
              </a:rPr>
              <a:t> .  عايق پروتودور ( </a:t>
            </a:r>
            <a:r>
              <a:rPr lang="en-US" smtClean="0">
                <a:cs typeface="B Nazanin" pitchFamily="2" charset="-78"/>
              </a:rPr>
              <a:t>Y</a:t>
            </a:r>
            <a:r>
              <a:rPr lang="ar-SA" smtClean="0">
                <a:cs typeface="B Nazanin" pitchFamily="2" charset="-78"/>
              </a:rPr>
              <a:t>اول)</a:t>
            </a:r>
            <a:endParaRPr lang="en-US" smtClean="0">
              <a:cs typeface="B Nazanin" pitchFamily="2" charset="-78"/>
            </a:endParaRPr>
          </a:p>
          <a:p>
            <a:pPr>
              <a:buFont typeface="Wingdings" pitchFamily="2" charset="2"/>
              <a:buNone/>
            </a:pPr>
            <a:r>
              <a:rPr lang="ar-SA" smtClean="0">
                <a:cs typeface="B Nazanin" pitchFamily="2" charset="-78"/>
              </a:rPr>
              <a:t> </a:t>
            </a:r>
            <a:r>
              <a:rPr lang="en-US" smtClean="0">
                <a:cs typeface="B Nazanin" pitchFamily="2" charset="-78"/>
              </a:rPr>
              <a:t>Y</a:t>
            </a:r>
            <a:r>
              <a:rPr lang="ar-SA" smtClean="0">
                <a:cs typeface="B Nazanin" pitchFamily="2" charset="-78"/>
              </a:rPr>
              <a:t> .  روپوش پروتودور (</a:t>
            </a:r>
            <a:r>
              <a:rPr lang="en-US" smtClean="0">
                <a:cs typeface="B Nazanin" pitchFamily="2" charset="-78"/>
              </a:rPr>
              <a:t>Y</a:t>
            </a:r>
            <a:r>
              <a:rPr lang="ar-SA" smtClean="0">
                <a:cs typeface="B Nazanin" pitchFamily="2" charset="-78"/>
              </a:rPr>
              <a:t> دوم)</a:t>
            </a:r>
            <a:endParaRPr lang="en-US" smtClean="0">
              <a:cs typeface="B Nazanin" pitchFamily="2" charset="-78"/>
            </a:endParaRPr>
          </a:p>
          <a:p>
            <a:pPr>
              <a:buFont typeface="Wingdings" pitchFamily="2" charset="2"/>
              <a:buNone/>
            </a:pPr>
            <a:r>
              <a:rPr lang="ar-SA" smtClean="0">
                <a:cs typeface="B Nazanin" pitchFamily="2" charset="-78"/>
              </a:rPr>
              <a:t> </a:t>
            </a:r>
            <a:r>
              <a:rPr lang="en-US" smtClean="0">
                <a:cs typeface="B Nazanin" pitchFamily="2" charset="-78"/>
              </a:rPr>
              <a:t>A</a:t>
            </a:r>
            <a:r>
              <a:rPr lang="ar-SA" smtClean="0">
                <a:cs typeface="B Nazanin" pitchFamily="2" charset="-78"/>
              </a:rPr>
              <a:t> .  نوع هادي از جنس آل</a:t>
            </a:r>
            <a:r>
              <a:rPr lang="fa-IR" smtClean="0">
                <a:cs typeface="B Nazanin" pitchFamily="2" charset="-78"/>
              </a:rPr>
              <a:t>و</a:t>
            </a:r>
            <a:r>
              <a:rPr lang="ar-SA" smtClean="0">
                <a:cs typeface="B Nazanin" pitchFamily="2" charset="-78"/>
              </a:rPr>
              <a:t>مينيوم  </a:t>
            </a:r>
          </a:p>
          <a:p>
            <a:pPr>
              <a:buFont typeface="Wingdings" pitchFamily="2" charset="2"/>
              <a:buNone/>
            </a:pPr>
            <a:r>
              <a:rPr lang="ar-SA" smtClean="0">
                <a:cs typeface="B Nazanin" pitchFamily="2" charset="-78"/>
              </a:rPr>
              <a:t>٭ مهمترين مشخصه ي كابلها ولتاژ نرمال است</a:t>
            </a:r>
            <a:endParaRPr lang="en-US" smtClean="0">
              <a:cs typeface="B Nazanin" pitchFamily="2" charset="-78"/>
            </a:endParaRPr>
          </a:p>
        </p:txBody>
      </p:sp>
      <p:pic>
        <p:nvPicPr>
          <p:cNvPr id="40964" name="Picture 5" descr="CoatedCopper">
            <a:hlinkClick r:id="rId2"/>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403648" y="1628800"/>
            <a:ext cx="2592387" cy="18843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p:cTn id="7" dur="500" fill="hold"/>
                                        <p:tgtEl>
                                          <p:spTgt spid="45058"/>
                                        </p:tgtEl>
                                        <p:attrNameLst>
                                          <p:attrName>ppt_w</p:attrName>
                                        </p:attrNameLst>
                                      </p:cBhvr>
                                      <p:tavLst>
                                        <p:tav tm="0">
                                          <p:val>
                                            <p:fltVal val="0"/>
                                          </p:val>
                                        </p:tav>
                                        <p:tav tm="100000">
                                          <p:val>
                                            <p:strVal val="#ppt_w"/>
                                          </p:val>
                                        </p:tav>
                                      </p:tavLst>
                                    </p:anim>
                                    <p:anim calcmode="lin" valueType="num">
                                      <p:cBhvr>
                                        <p:cTn id="8" dur="500" fill="hold"/>
                                        <p:tgtEl>
                                          <p:spTgt spid="45058"/>
                                        </p:tgtEl>
                                        <p:attrNameLst>
                                          <p:attrName>ppt_h</p:attrName>
                                        </p:attrNameLst>
                                      </p:cBhvr>
                                      <p:tavLst>
                                        <p:tav tm="0">
                                          <p:val>
                                            <p:fltVal val="0"/>
                                          </p:val>
                                        </p:tav>
                                        <p:tav tm="100000">
                                          <p:val>
                                            <p:strVal val="#ppt_h"/>
                                          </p:val>
                                        </p:tav>
                                      </p:tavLst>
                                    </p:anim>
                                    <p:anim calcmode="lin" valueType="num">
                                      <p:cBhvr>
                                        <p:cTn id="9" dur="500" fill="hold"/>
                                        <p:tgtEl>
                                          <p:spTgt spid="45058"/>
                                        </p:tgtEl>
                                        <p:attrNameLst>
                                          <p:attrName>style.rotation</p:attrName>
                                        </p:attrNameLst>
                                      </p:cBhvr>
                                      <p:tavLst>
                                        <p:tav tm="0">
                                          <p:val>
                                            <p:fltVal val="360"/>
                                          </p:val>
                                        </p:tav>
                                        <p:tav tm="100000">
                                          <p:val>
                                            <p:fltVal val="0"/>
                                          </p:val>
                                        </p:tav>
                                      </p:tavLst>
                                    </p:anim>
                                    <p:animEffect transition="in" filter="fade">
                                      <p:cBhvr>
                                        <p:cTn id="10" dur="500"/>
                                        <p:tgtEl>
                                          <p:spTgt spid="45058"/>
                                        </p:tgtEl>
                                      </p:cBhvr>
                                    </p:animEffect>
                                  </p:childTnLst>
                                </p:cTn>
                              </p:par>
                              <p:par>
                                <p:cTn id="11" presetID="49" presetClass="entr" presetSubtype="0" decel="100000" fill="hold" grpId="0" nodeType="withEffect">
                                  <p:stCondLst>
                                    <p:cond delay="0"/>
                                  </p:stCondLst>
                                  <p:iterate type="lt">
                                    <p:tmPct val="10000"/>
                                  </p:iterate>
                                  <p:childTnLst>
                                    <p:set>
                                      <p:cBhvr>
                                        <p:cTn id="12" dur="1" fill="hold">
                                          <p:stCondLst>
                                            <p:cond delay="0"/>
                                          </p:stCondLst>
                                        </p:cTn>
                                        <p:tgtEl>
                                          <p:spTgt spid="45059">
                                            <p:txEl>
                                              <p:pRg st="0" end="0"/>
                                            </p:txEl>
                                          </p:spTgt>
                                        </p:tgtEl>
                                        <p:attrNameLst>
                                          <p:attrName>style.visibility</p:attrName>
                                        </p:attrNameLst>
                                      </p:cBhvr>
                                      <p:to>
                                        <p:strVal val="visible"/>
                                      </p:to>
                                    </p:set>
                                    <p:anim calcmode="lin" valueType="num">
                                      <p:cBhvr>
                                        <p:cTn id="13" dur="500" fill="hold"/>
                                        <p:tgtEl>
                                          <p:spTgt spid="4505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5059">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45059">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45059">
                                            <p:txEl>
                                              <p:pRg st="0" end="0"/>
                                            </p:txEl>
                                          </p:spTgt>
                                        </p:tgtEl>
                                      </p:cBhvr>
                                    </p:animEffect>
                                  </p:childTnLst>
                                </p:cTn>
                              </p:par>
                              <p:par>
                                <p:cTn id="17" presetID="49" presetClass="entr" presetSubtype="0" decel="100000" fill="hold" grpId="0" nodeType="withEffect">
                                  <p:stCondLst>
                                    <p:cond delay="0"/>
                                  </p:stCondLst>
                                  <p:iterate type="lt">
                                    <p:tmPct val="10000"/>
                                  </p:iterate>
                                  <p:childTnLst>
                                    <p:set>
                                      <p:cBhvr>
                                        <p:cTn id="18" dur="1" fill="hold">
                                          <p:stCondLst>
                                            <p:cond delay="0"/>
                                          </p:stCondLst>
                                        </p:cTn>
                                        <p:tgtEl>
                                          <p:spTgt spid="45059">
                                            <p:txEl>
                                              <p:pRg st="1" end="1"/>
                                            </p:txEl>
                                          </p:spTgt>
                                        </p:tgtEl>
                                        <p:attrNameLst>
                                          <p:attrName>style.visibility</p:attrName>
                                        </p:attrNameLst>
                                      </p:cBhvr>
                                      <p:to>
                                        <p:strVal val="visible"/>
                                      </p:to>
                                    </p:set>
                                    <p:anim calcmode="lin" valueType="num">
                                      <p:cBhvr>
                                        <p:cTn id="19" dur="500" fill="hold"/>
                                        <p:tgtEl>
                                          <p:spTgt spid="4505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5059">
                                            <p:txEl>
                                              <p:pRg st="1" end="1"/>
                                            </p:txEl>
                                          </p:spTgt>
                                        </p:tgtEl>
                                        <p:attrNameLst>
                                          <p:attrName>ppt_h</p:attrName>
                                        </p:attrNameLst>
                                      </p:cBhvr>
                                      <p:tavLst>
                                        <p:tav tm="0">
                                          <p:val>
                                            <p:fltVal val="0"/>
                                          </p:val>
                                        </p:tav>
                                        <p:tav tm="100000">
                                          <p:val>
                                            <p:strVal val="#ppt_h"/>
                                          </p:val>
                                        </p:tav>
                                      </p:tavLst>
                                    </p:anim>
                                    <p:anim calcmode="lin" valueType="num">
                                      <p:cBhvr>
                                        <p:cTn id="21" dur="500" fill="hold"/>
                                        <p:tgtEl>
                                          <p:spTgt spid="45059">
                                            <p:txEl>
                                              <p:pRg st="1" end="1"/>
                                            </p:txEl>
                                          </p:spTgt>
                                        </p:tgtEl>
                                        <p:attrNameLst>
                                          <p:attrName>style.rotation</p:attrName>
                                        </p:attrNameLst>
                                      </p:cBhvr>
                                      <p:tavLst>
                                        <p:tav tm="0">
                                          <p:val>
                                            <p:fltVal val="360"/>
                                          </p:val>
                                        </p:tav>
                                        <p:tav tm="100000">
                                          <p:val>
                                            <p:fltVal val="0"/>
                                          </p:val>
                                        </p:tav>
                                      </p:tavLst>
                                    </p:anim>
                                    <p:animEffect transition="in" filter="fade">
                                      <p:cBhvr>
                                        <p:cTn id="22" dur="500"/>
                                        <p:tgtEl>
                                          <p:spTgt spid="45059">
                                            <p:txEl>
                                              <p:pRg st="1" end="1"/>
                                            </p:txEl>
                                          </p:spTgt>
                                        </p:tgtEl>
                                      </p:cBhvr>
                                    </p:animEffect>
                                  </p:childTnLst>
                                </p:cTn>
                              </p:par>
                              <p:par>
                                <p:cTn id="23" presetID="49" presetClass="entr" presetSubtype="0" decel="100000" fill="hold" grpId="0" nodeType="withEffect">
                                  <p:stCondLst>
                                    <p:cond delay="0"/>
                                  </p:stCondLst>
                                  <p:iterate type="lt">
                                    <p:tmPct val="10000"/>
                                  </p:iterate>
                                  <p:childTnLst>
                                    <p:set>
                                      <p:cBhvr>
                                        <p:cTn id="24" dur="1" fill="hold">
                                          <p:stCondLst>
                                            <p:cond delay="0"/>
                                          </p:stCondLst>
                                        </p:cTn>
                                        <p:tgtEl>
                                          <p:spTgt spid="45059">
                                            <p:txEl>
                                              <p:pRg st="2" end="2"/>
                                            </p:txEl>
                                          </p:spTgt>
                                        </p:tgtEl>
                                        <p:attrNameLst>
                                          <p:attrName>style.visibility</p:attrName>
                                        </p:attrNameLst>
                                      </p:cBhvr>
                                      <p:to>
                                        <p:strVal val="visible"/>
                                      </p:to>
                                    </p:set>
                                    <p:anim calcmode="lin" valueType="num">
                                      <p:cBhvr>
                                        <p:cTn id="25" dur="500" fill="hold"/>
                                        <p:tgtEl>
                                          <p:spTgt spid="4505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45059">
                                            <p:txEl>
                                              <p:pRg st="2" end="2"/>
                                            </p:txEl>
                                          </p:spTgt>
                                        </p:tgtEl>
                                        <p:attrNameLst>
                                          <p:attrName>ppt_h</p:attrName>
                                        </p:attrNameLst>
                                      </p:cBhvr>
                                      <p:tavLst>
                                        <p:tav tm="0">
                                          <p:val>
                                            <p:fltVal val="0"/>
                                          </p:val>
                                        </p:tav>
                                        <p:tav tm="100000">
                                          <p:val>
                                            <p:strVal val="#ppt_h"/>
                                          </p:val>
                                        </p:tav>
                                      </p:tavLst>
                                    </p:anim>
                                    <p:anim calcmode="lin" valueType="num">
                                      <p:cBhvr>
                                        <p:cTn id="27" dur="500" fill="hold"/>
                                        <p:tgtEl>
                                          <p:spTgt spid="45059">
                                            <p:txEl>
                                              <p:pRg st="2" end="2"/>
                                            </p:txEl>
                                          </p:spTgt>
                                        </p:tgtEl>
                                        <p:attrNameLst>
                                          <p:attrName>style.rotation</p:attrName>
                                        </p:attrNameLst>
                                      </p:cBhvr>
                                      <p:tavLst>
                                        <p:tav tm="0">
                                          <p:val>
                                            <p:fltVal val="360"/>
                                          </p:val>
                                        </p:tav>
                                        <p:tav tm="100000">
                                          <p:val>
                                            <p:fltVal val="0"/>
                                          </p:val>
                                        </p:tav>
                                      </p:tavLst>
                                    </p:anim>
                                    <p:animEffect transition="in" filter="fade">
                                      <p:cBhvr>
                                        <p:cTn id="28" dur="500"/>
                                        <p:tgtEl>
                                          <p:spTgt spid="45059">
                                            <p:txEl>
                                              <p:pRg st="2" end="2"/>
                                            </p:txEl>
                                          </p:spTgt>
                                        </p:tgtEl>
                                      </p:cBhvr>
                                    </p:animEffect>
                                  </p:childTnLst>
                                </p:cTn>
                              </p:par>
                              <p:par>
                                <p:cTn id="29" presetID="49" presetClass="entr" presetSubtype="0" decel="100000" fill="hold" grpId="0" nodeType="withEffect">
                                  <p:stCondLst>
                                    <p:cond delay="0"/>
                                  </p:stCondLst>
                                  <p:iterate type="lt">
                                    <p:tmPct val="10000"/>
                                  </p:iterate>
                                  <p:childTnLst>
                                    <p:set>
                                      <p:cBhvr>
                                        <p:cTn id="30" dur="1" fill="hold">
                                          <p:stCondLst>
                                            <p:cond delay="0"/>
                                          </p:stCondLst>
                                        </p:cTn>
                                        <p:tgtEl>
                                          <p:spTgt spid="45059">
                                            <p:txEl>
                                              <p:pRg st="3" end="3"/>
                                            </p:txEl>
                                          </p:spTgt>
                                        </p:tgtEl>
                                        <p:attrNameLst>
                                          <p:attrName>style.visibility</p:attrName>
                                        </p:attrNameLst>
                                      </p:cBhvr>
                                      <p:to>
                                        <p:strVal val="visible"/>
                                      </p:to>
                                    </p:set>
                                    <p:anim calcmode="lin" valueType="num">
                                      <p:cBhvr>
                                        <p:cTn id="31" dur="500" fill="hold"/>
                                        <p:tgtEl>
                                          <p:spTgt spid="4505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45059">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45059">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45059">
                                            <p:txEl>
                                              <p:pRg st="3" end="3"/>
                                            </p:txEl>
                                          </p:spTgt>
                                        </p:tgtEl>
                                      </p:cBhvr>
                                    </p:animEffect>
                                  </p:childTnLst>
                                </p:cTn>
                              </p:par>
                              <p:par>
                                <p:cTn id="35" presetID="49" presetClass="entr" presetSubtype="0" decel="100000" fill="hold" grpId="0" nodeType="withEffect">
                                  <p:stCondLst>
                                    <p:cond delay="0"/>
                                  </p:stCondLst>
                                  <p:iterate type="lt">
                                    <p:tmPct val="10000"/>
                                  </p:iterate>
                                  <p:childTnLst>
                                    <p:set>
                                      <p:cBhvr>
                                        <p:cTn id="36" dur="1" fill="hold">
                                          <p:stCondLst>
                                            <p:cond delay="0"/>
                                          </p:stCondLst>
                                        </p:cTn>
                                        <p:tgtEl>
                                          <p:spTgt spid="45059">
                                            <p:txEl>
                                              <p:pRg st="4" end="4"/>
                                            </p:txEl>
                                          </p:spTgt>
                                        </p:tgtEl>
                                        <p:attrNameLst>
                                          <p:attrName>style.visibility</p:attrName>
                                        </p:attrNameLst>
                                      </p:cBhvr>
                                      <p:to>
                                        <p:strVal val="visible"/>
                                      </p:to>
                                    </p:set>
                                    <p:anim calcmode="lin" valueType="num">
                                      <p:cBhvr>
                                        <p:cTn id="37" dur="500" fill="hold"/>
                                        <p:tgtEl>
                                          <p:spTgt spid="45059">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45059">
                                            <p:txEl>
                                              <p:pRg st="4" end="4"/>
                                            </p:txEl>
                                          </p:spTgt>
                                        </p:tgtEl>
                                        <p:attrNameLst>
                                          <p:attrName>ppt_h</p:attrName>
                                        </p:attrNameLst>
                                      </p:cBhvr>
                                      <p:tavLst>
                                        <p:tav tm="0">
                                          <p:val>
                                            <p:fltVal val="0"/>
                                          </p:val>
                                        </p:tav>
                                        <p:tav tm="100000">
                                          <p:val>
                                            <p:strVal val="#ppt_h"/>
                                          </p:val>
                                        </p:tav>
                                      </p:tavLst>
                                    </p:anim>
                                    <p:anim calcmode="lin" valueType="num">
                                      <p:cBhvr>
                                        <p:cTn id="39" dur="500" fill="hold"/>
                                        <p:tgtEl>
                                          <p:spTgt spid="45059">
                                            <p:txEl>
                                              <p:pRg st="4" end="4"/>
                                            </p:txEl>
                                          </p:spTgt>
                                        </p:tgtEl>
                                        <p:attrNameLst>
                                          <p:attrName>style.rotation</p:attrName>
                                        </p:attrNameLst>
                                      </p:cBhvr>
                                      <p:tavLst>
                                        <p:tav tm="0">
                                          <p:val>
                                            <p:fltVal val="360"/>
                                          </p:val>
                                        </p:tav>
                                        <p:tav tm="100000">
                                          <p:val>
                                            <p:fltVal val="0"/>
                                          </p:val>
                                        </p:tav>
                                      </p:tavLst>
                                    </p:anim>
                                    <p:animEffect transition="in" filter="fade">
                                      <p:cBhvr>
                                        <p:cTn id="40" dur="5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ولتاژ نرمال به موارد زير بستگي دارد:</a:t>
            </a:r>
            <a:endParaRPr lang="en-US" dirty="0">
              <a:solidFill>
                <a:schemeClr val="tx2">
                  <a:satMod val="130000"/>
                </a:schemeClr>
              </a:solidFill>
              <a:ea typeface="+mj-ea"/>
              <a:cs typeface="B Nazanin" pitchFamily="2" charset="-78"/>
            </a:endParaRPr>
          </a:p>
        </p:txBody>
      </p:sp>
      <p:sp>
        <p:nvSpPr>
          <p:cNvPr id="41987" name="Rectangle 3"/>
          <p:cNvSpPr>
            <a:spLocks noGrp="1" noRot="1" noChangeArrowheads="1"/>
          </p:cNvSpPr>
          <p:nvPr>
            <p:ph idx="1"/>
          </p:nvPr>
        </p:nvSpPr>
        <p:spPr/>
        <p:txBody>
          <a:bodyPr/>
          <a:lstStyle/>
          <a:p>
            <a:pPr>
              <a:buFont typeface="Wingdings" pitchFamily="2" charset="2"/>
              <a:buNone/>
            </a:pPr>
            <a:r>
              <a:rPr lang="ar-SA" dirty="0" smtClean="0">
                <a:cs typeface="B Nazanin" pitchFamily="2" charset="-78"/>
              </a:rPr>
              <a:t>1-</a:t>
            </a:r>
            <a:r>
              <a:rPr lang="fa-IR" dirty="0" smtClean="0">
                <a:cs typeface="B Nazanin" pitchFamily="2" charset="-78"/>
              </a:rPr>
              <a:t> </a:t>
            </a:r>
            <a:r>
              <a:rPr lang="ar-SA" dirty="0" smtClean="0">
                <a:cs typeface="B Nazanin" pitchFamily="2" charset="-78"/>
              </a:rPr>
              <a:t>ضخامت عايق دو سيم</a:t>
            </a:r>
            <a:endParaRPr lang="en-US" dirty="0" smtClean="0">
              <a:cs typeface="B Nazanin" pitchFamily="2" charset="-78"/>
            </a:endParaRPr>
          </a:p>
          <a:p>
            <a:pPr>
              <a:buFont typeface="Wingdings" pitchFamily="2" charset="2"/>
              <a:buNone/>
            </a:pPr>
            <a:r>
              <a:rPr lang="ar-SA" dirty="0" smtClean="0">
                <a:cs typeface="B Nazanin" pitchFamily="2" charset="-78"/>
              </a:rPr>
              <a:t>2-</a:t>
            </a:r>
            <a:r>
              <a:rPr lang="fa-IR" dirty="0" smtClean="0">
                <a:cs typeface="B Nazanin" pitchFamily="2" charset="-78"/>
              </a:rPr>
              <a:t> </a:t>
            </a:r>
            <a:r>
              <a:rPr lang="ar-SA" dirty="0" smtClean="0">
                <a:cs typeface="B Nazanin" pitchFamily="2" charset="-78"/>
              </a:rPr>
              <a:t>حداكثر جرياني كه ميتواند از هادي عبور كند</a:t>
            </a:r>
          </a:p>
          <a:p>
            <a:pPr>
              <a:buFont typeface="Wingdings" pitchFamily="2" charset="2"/>
              <a:buNone/>
            </a:pPr>
            <a:endParaRPr lang="en-US" dirty="0" smtClean="0">
              <a:cs typeface="B Nazanin" pitchFamily="2" charset="-78"/>
            </a:endParaRPr>
          </a:p>
          <a:p>
            <a:pPr>
              <a:buFont typeface="Wingdings" pitchFamily="2" charset="2"/>
              <a:buNone/>
            </a:pPr>
            <a:r>
              <a:rPr lang="ar-SA" dirty="0" smtClean="0">
                <a:cs typeface="B Nazanin" pitchFamily="2" charset="-78"/>
              </a:rPr>
              <a:t>٭ كابلها از نظر جنس هادي به دو دسته ي مسي و</a:t>
            </a:r>
            <a:r>
              <a:rPr lang="fa-IR" dirty="0" smtClean="0">
                <a:cs typeface="B Nazanin" pitchFamily="2" charset="-78"/>
              </a:rPr>
              <a:t> </a:t>
            </a:r>
            <a:r>
              <a:rPr lang="ar-SA" dirty="0" smtClean="0">
                <a:cs typeface="B Nazanin" pitchFamily="2" charset="-78"/>
              </a:rPr>
              <a:t>آل</a:t>
            </a:r>
            <a:r>
              <a:rPr lang="fa-IR" dirty="0" smtClean="0">
                <a:cs typeface="B Nazanin" pitchFamily="2" charset="-78"/>
              </a:rPr>
              <a:t>و</a:t>
            </a:r>
            <a:r>
              <a:rPr lang="ar-SA" dirty="0" smtClean="0">
                <a:cs typeface="B Nazanin" pitchFamily="2" charset="-78"/>
              </a:rPr>
              <a:t>مينيومي تقسيم ميشوند</a:t>
            </a:r>
            <a:endParaRPr lang="en-US" dirty="0" smtClean="0">
              <a:cs typeface="B Nazanin" pitchFamily="2" charset="-78"/>
            </a:endParaRPr>
          </a:p>
        </p:txBody>
      </p:sp>
    </p:spTree>
  </p:cSld>
  <p:clrMapOvr>
    <a:masterClrMapping/>
  </p:clrMapOvr>
  <p:transition spd="med">
    <p:pull dir="l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p:cNvSpPr>
            <a:spLocks noGrp="1" noRot="1" noChangeArrowheads="1"/>
          </p:cNvSpPr>
          <p:nvPr>
            <p:ph idx="1"/>
          </p:nvPr>
        </p:nvSpPr>
        <p:spPr>
          <a:xfrm>
            <a:off x="971600" y="836613"/>
            <a:ext cx="7715200" cy="5289550"/>
          </a:xfrm>
        </p:spPr>
        <p:txBody>
          <a:bodyPr/>
          <a:lstStyle/>
          <a:p>
            <a:r>
              <a:rPr lang="ar-SA" dirty="0" smtClean="0">
                <a:cs typeface="B Nazanin" pitchFamily="2" charset="-78"/>
              </a:rPr>
              <a:t>سطح مقطع:</a:t>
            </a:r>
            <a:br>
              <a:rPr lang="ar-SA" dirty="0" smtClean="0">
                <a:cs typeface="B Nazanin" pitchFamily="2" charset="-78"/>
              </a:rPr>
            </a:br>
            <a:r>
              <a:rPr lang="ar-SA" dirty="0" smtClean="0">
                <a:cs typeface="B Nazanin" pitchFamily="2" charset="-78"/>
              </a:rPr>
              <a:t> </a:t>
            </a:r>
            <a:r>
              <a:rPr lang="en-US" dirty="0" smtClean="0">
                <a:cs typeface="B Nazanin" pitchFamily="2" charset="-78"/>
              </a:rPr>
              <a:t>r</a:t>
            </a:r>
            <a:r>
              <a:rPr lang="ar-SA" dirty="0" smtClean="0">
                <a:cs typeface="B Nazanin" pitchFamily="2" charset="-78"/>
              </a:rPr>
              <a:t> . مقطع گرد    </a:t>
            </a:r>
            <a:r>
              <a:rPr lang="en-US" dirty="0" smtClean="0">
                <a:cs typeface="B Nazanin" pitchFamily="2" charset="-78"/>
              </a:rPr>
              <a:t>s</a:t>
            </a:r>
            <a:r>
              <a:rPr lang="ar-SA" dirty="0" smtClean="0">
                <a:cs typeface="B Nazanin" pitchFamily="2" charset="-78"/>
              </a:rPr>
              <a:t> . مقطع مثلثي</a:t>
            </a:r>
          </a:p>
          <a:p>
            <a:r>
              <a:rPr lang="ar-SA" dirty="0" smtClean="0">
                <a:cs typeface="B Nazanin" pitchFamily="2" charset="-78"/>
              </a:rPr>
              <a:t>تعداد رشته ها: </a:t>
            </a:r>
            <a:br>
              <a:rPr lang="ar-SA" dirty="0" smtClean="0">
                <a:cs typeface="B Nazanin" pitchFamily="2" charset="-78"/>
              </a:rPr>
            </a:br>
            <a:r>
              <a:rPr lang="ar-SA" dirty="0" smtClean="0">
                <a:cs typeface="B Nazanin" pitchFamily="2" charset="-78"/>
              </a:rPr>
              <a:t> </a:t>
            </a:r>
            <a:r>
              <a:rPr lang="en-US" dirty="0" smtClean="0">
                <a:cs typeface="B Nazanin" pitchFamily="2" charset="-78"/>
              </a:rPr>
              <a:t>e</a:t>
            </a:r>
            <a:r>
              <a:rPr lang="ar-SA" dirty="0" smtClean="0">
                <a:cs typeface="B Nazanin" pitchFamily="2" charset="-78"/>
              </a:rPr>
              <a:t>. يك رشته اي     </a:t>
            </a:r>
            <a:r>
              <a:rPr lang="en-US" dirty="0" smtClean="0">
                <a:cs typeface="B Nazanin" pitchFamily="2" charset="-78"/>
              </a:rPr>
              <a:t>m</a:t>
            </a:r>
            <a:r>
              <a:rPr lang="ar-SA" dirty="0" smtClean="0">
                <a:cs typeface="B Nazanin" pitchFamily="2" charset="-78"/>
              </a:rPr>
              <a:t>. چند رشته اي</a:t>
            </a:r>
          </a:p>
          <a:p>
            <a:r>
              <a:rPr lang="ar-SA" dirty="0" smtClean="0">
                <a:cs typeface="B Nazanin" pitchFamily="2" charset="-78"/>
              </a:rPr>
              <a:t>   ٭ سيم آبي هميشه </a:t>
            </a:r>
            <a:r>
              <a:rPr lang="en-US" dirty="0" smtClean="0">
                <a:cs typeface="B Nazanin" pitchFamily="2" charset="-78"/>
              </a:rPr>
              <a:t>MP</a:t>
            </a:r>
            <a:r>
              <a:rPr lang="ar-SA" dirty="0" smtClean="0">
                <a:cs typeface="B Nazanin" pitchFamily="2" charset="-78"/>
              </a:rPr>
              <a:t> و سيم زرد و سبز براي محافظت هستند (در كابلها)</a:t>
            </a:r>
            <a:endParaRPr lang="en-US"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fade">
                                      <p:cBhvr>
                                        <p:cTn id="7" dur="1000">
                                          <p:stCondLst>
                                            <p:cond delay="0"/>
                                          </p:stCondLst>
                                        </p:cTn>
                                        <p:tgtEl>
                                          <p:spTgt spid="471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fade">
                                      <p:cBhvr>
                                        <p:cTn id="10" dur="1000">
                                          <p:stCondLst>
                                            <p:cond delay="0"/>
                                          </p:stCondLst>
                                        </p:cTn>
                                        <p:tgtEl>
                                          <p:spTgt spid="471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Effect transition="in" filter="fade">
                                      <p:cBhvr>
                                        <p:cTn id="13" dur="1000">
                                          <p:stCondLst>
                                            <p:cond delay="0"/>
                                          </p:stCondLst>
                                        </p:cTn>
                                        <p:tgtEl>
                                          <p:spTgt spid="47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pPr algn="ctr" fontAlgn="auto">
              <a:spcAft>
                <a:spcPts val="0"/>
              </a:spcAft>
              <a:defRPr/>
            </a:pPr>
            <a:r>
              <a:rPr lang="ar-SA" dirty="0">
                <a:solidFill>
                  <a:schemeClr val="tx2">
                    <a:satMod val="130000"/>
                  </a:schemeClr>
                </a:solidFill>
                <a:ea typeface="+mj-ea"/>
                <a:cs typeface="B Nazanin" pitchFamily="2" charset="-78"/>
              </a:rPr>
              <a:t>انواع لوله ها:</a:t>
            </a:r>
            <a:endParaRPr lang="en-US" dirty="0">
              <a:solidFill>
                <a:schemeClr val="tx2">
                  <a:satMod val="130000"/>
                </a:schemeClr>
              </a:solidFill>
              <a:ea typeface="+mj-ea"/>
              <a:cs typeface="B Nazanin" pitchFamily="2" charset="-78"/>
            </a:endParaRPr>
          </a:p>
        </p:txBody>
      </p:sp>
      <p:sp>
        <p:nvSpPr>
          <p:cNvPr id="44035" name="Rectangle 3"/>
          <p:cNvSpPr>
            <a:spLocks noGrp="1" noRot="1" noChangeArrowheads="1"/>
          </p:cNvSpPr>
          <p:nvPr>
            <p:ph idx="1"/>
          </p:nvPr>
        </p:nvSpPr>
        <p:spPr/>
        <p:txBody>
          <a:bodyPr/>
          <a:lstStyle/>
          <a:p>
            <a:pPr>
              <a:buFont typeface="Wingdings" pitchFamily="2" charset="2"/>
              <a:buNone/>
            </a:pPr>
            <a:r>
              <a:rPr lang="fa-IR" dirty="0" smtClean="0">
                <a:cs typeface="B Nazanin" pitchFamily="2" charset="-78"/>
              </a:rPr>
              <a:t> </a:t>
            </a:r>
            <a:r>
              <a:rPr lang="ar-SA" dirty="0" smtClean="0">
                <a:cs typeface="B Nazanin" pitchFamily="2" charset="-78"/>
              </a:rPr>
              <a:t>1-</a:t>
            </a:r>
            <a:r>
              <a:rPr lang="fa-IR" dirty="0" smtClean="0">
                <a:cs typeface="B Nazanin" pitchFamily="2" charset="-78"/>
              </a:rPr>
              <a:t> </a:t>
            </a:r>
            <a:r>
              <a:rPr lang="ar-SA" dirty="0" smtClean="0">
                <a:cs typeface="B Nazanin" pitchFamily="2" charset="-78"/>
              </a:rPr>
              <a:t>فولادي</a:t>
            </a:r>
            <a:endParaRPr lang="en-US" dirty="0" smtClean="0">
              <a:cs typeface="B Nazanin" pitchFamily="2" charset="-78"/>
            </a:endParaRPr>
          </a:p>
          <a:p>
            <a:pPr>
              <a:buFont typeface="Wingdings" pitchFamily="2" charset="2"/>
              <a:buNone/>
            </a:pPr>
            <a:r>
              <a:rPr lang="ar-SA" dirty="0" smtClean="0">
                <a:cs typeface="B Nazanin" pitchFamily="2" charset="-78"/>
              </a:rPr>
              <a:t> 2-</a:t>
            </a:r>
            <a:r>
              <a:rPr lang="fa-IR" dirty="0" smtClean="0">
                <a:cs typeface="B Nazanin" pitchFamily="2" charset="-78"/>
              </a:rPr>
              <a:t> </a:t>
            </a:r>
            <a:r>
              <a:rPr lang="ar-SA" dirty="0" smtClean="0">
                <a:cs typeface="B Nazanin" pitchFamily="2" charset="-78"/>
              </a:rPr>
              <a:t>خرطومي</a:t>
            </a:r>
            <a:endParaRPr lang="en-US" dirty="0" smtClean="0">
              <a:cs typeface="B Nazanin" pitchFamily="2" charset="-78"/>
            </a:endParaRPr>
          </a:p>
          <a:p>
            <a:pPr>
              <a:buFont typeface="Wingdings" pitchFamily="2" charset="2"/>
              <a:buNone/>
            </a:pPr>
            <a:r>
              <a:rPr lang="ar-SA" dirty="0" smtClean="0">
                <a:cs typeface="B Nazanin" pitchFamily="2" charset="-78"/>
              </a:rPr>
              <a:t> 3-</a:t>
            </a:r>
            <a:r>
              <a:rPr lang="fa-IR" dirty="0" smtClean="0">
                <a:cs typeface="B Nazanin" pitchFamily="2" charset="-78"/>
              </a:rPr>
              <a:t> </a:t>
            </a:r>
            <a:r>
              <a:rPr lang="ar-SA" dirty="0" smtClean="0">
                <a:cs typeface="B Nazanin" pitchFamily="2" charset="-78"/>
              </a:rPr>
              <a:t>خرطومي فلزي</a:t>
            </a:r>
            <a:endParaRPr lang="en-US" dirty="0" smtClean="0">
              <a:cs typeface="B Nazanin" pitchFamily="2" charset="-78"/>
            </a:endParaRPr>
          </a:p>
          <a:p>
            <a:pPr>
              <a:buFont typeface="Wingdings" pitchFamily="2" charset="2"/>
              <a:buNone/>
            </a:pPr>
            <a:r>
              <a:rPr lang="ar-SA" dirty="0" smtClean="0">
                <a:cs typeface="B Nazanin" pitchFamily="2" charset="-78"/>
              </a:rPr>
              <a:t> 4-</a:t>
            </a:r>
            <a:r>
              <a:rPr lang="fa-IR" dirty="0" smtClean="0">
                <a:cs typeface="B Nazanin" pitchFamily="2" charset="-78"/>
              </a:rPr>
              <a:t> </a:t>
            </a:r>
            <a:r>
              <a:rPr lang="ar-SA" dirty="0" smtClean="0">
                <a:cs typeface="B Nazanin" pitchFamily="2" charset="-78"/>
              </a:rPr>
              <a:t>پوليكا (</a:t>
            </a:r>
            <a:r>
              <a:rPr lang="en-US" dirty="0" err="1" smtClean="0">
                <a:cs typeface="B Nazanin" pitchFamily="2" charset="-78"/>
              </a:rPr>
              <a:t>p.v.c</a:t>
            </a:r>
            <a:r>
              <a:rPr lang="ar-SA" dirty="0" smtClean="0">
                <a:cs typeface="B Nazanin" pitchFamily="2" charset="-78"/>
              </a:rPr>
              <a:t>)</a:t>
            </a:r>
            <a:br>
              <a:rPr lang="ar-SA" dirty="0" smtClean="0">
                <a:cs typeface="B Nazanin" pitchFamily="2" charset="-78"/>
              </a:rPr>
            </a:br>
            <a:endParaRPr lang="en-US" dirty="0" smtClean="0">
              <a:cs typeface="B Nazanin" pitchFamily="2" charset="-78"/>
            </a:endParaRPr>
          </a:p>
        </p:txBody>
      </p:sp>
    </p:spTree>
  </p:cSld>
  <p:clrMapOvr>
    <a:masterClrMapping/>
  </p:clrMapOvr>
  <p:transition spd="med">
    <p:plus/>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844824"/>
            <a:ext cx="7499350" cy="2160240"/>
          </a:xfrm>
        </p:spPr>
        <p:txBody>
          <a:bodyPr>
            <a:noAutofit/>
          </a:bodyPr>
          <a:lstStyle/>
          <a:p>
            <a:pPr algn="ctr"/>
            <a:r>
              <a:rPr lang="fa-IR" sz="13800" dirty="0" smtClean="0">
                <a:solidFill>
                  <a:schemeClr val="bg2">
                    <a:lumMod val="25000"/>
                  </a:schemeClr>
                </a:solidFill>
                <a:cs typeface="B Titr" pitchFamily="2" charset="-78"/>
              </a:rPr>
              <a:t>پا</a:t>
            </a:r>
            <a:r>
              <a:rPr lang="fa-IR" sz="13800" dirty="0" smtClean="0">
                <a:solidFill>
                  <a:schemeClr val="bg2">
                    <a:lumMod val="50000"/>
                  </a:schemeClr>
                </a:solidFill>
                <a:cs typeface="B Titr" pitchFamily="2" charset="-78"/>
              </a:rPr>
              <a:t>یا</a:t>
            </a:r>
            <a:r>
              <a:rPr lang="fa-IR" sz="28700" dirty="0" smtClean="0">
                <a:solidFill>
                  <a:schemeClr val="bg2">
                    <a:lumMod val="75000"/>
                  </a:schemeClr>
                </a:solidFill>
                <a:cs typeface="B Titr" pitchFamily="2" charset="-78"/>
              </a:rPr>
              <a:t>ن</a:t>
            </a:r>
            <a:endParaRPr lang="fa-IR" sz="28700" dirty="0">
              <a:solidFill>
                <a:schemeClr val="bg2">
                  <a:lumMod val="75000"/>
                </a:schemeClr>
              </a:solidFill>
              <a:cs typeface="B Titr" pitchFamily="2" charset="-78"/>
            </a:endParaRPr>
          </a:p>
        </p:txBody>
      </p:sp>
    </p:spTree>
    <p:extLst>
      <p:ext uri="{BB962C8B-B14F-4D97-AF65-F5344CB8AC3E}">
        <p14:creationId xmlns="" xmlns:p14="http://schemas.microsoft.com/office/powerpoint/2010/main" val="623758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Rot="1" noChangeArrowheads="1"/>
          </p:cNvSpPr>
          <p:nvPr>
            <p:ph idx="1"/>
          </p:nvPr>
        </p:nvSpPr>
        <p:spPr>
          <a:xfrm>
            <a:off x="468313" y="1125538"/>
            <a:ext cx="8229600" cy="5400675"/>
          </a:xfrm>
        </p:spPr>
        <p:txBody>
          <a:bodyPr/>
          <a:lstStyle/>
          <a:p>
            <a:pPr>
              <a:lnSpc>
                <a:spcPct val="90000"/>
              </a:lnSpc>
            </a:pPr>
            <a:r>
              <a:rPr lang="ar-SA" smtClean="0">
                <a:cs typeface="B Nazanin" pitchFamily="2" charset="-78"/>
              </a:rPr>
              <a:t>الكتريسيته: از الكترون (-) و پروتون (+) تشكيل شده است.</a:t>
            </a:r>
            <a:endParaRPr lang="fa-IR" smtClean="0">
              <a:cs typeface="B Nazanin" pitchFamily="2" charset="-78"/>
            </a:endParaRPr>
          </a:p>
          <a:p>
            <a:pPr>
              <a:lnSpc>
                <a:spcPct val="90000"/>
              </a:lnSpc>
            </a:pPr>
            <a:r>
              <a:rPr lang="ar-SA" smtClean="0">
                <a:cs typeface="B Nazanin" pitchFamily="2" charset="-78"/>
              </a:rPr>
              <a:t>اتم: به كوچكترين جزء از يك عنصر كه خواص آن عنصر را داشته باشد اتم گويند. </a:t>
            </a:r>
            <a:endParaRPr lang="fa-IR" smtClean="0">
              <a:cs typeface="B Nazanin" pitchFamily="2" charset="-78"/>
            </a:endParaRPr>
          </a:p>
          <a:p>
            <a:pPr>
              <a:lnSpc>
                <a:spcPct val="90000"/>
              </a:lnSpc>
            </a:pPr>
            <a:r>
              <a:rPr lang="ar-SA" smtClean="0">
                <a:cs typeface="B Nazanin" pitchFamily="2" charset="-78"/>
              </a:rPr>
              <a:t>مزيت انرژي الكتريكي:</a:t>
            </a:r>
            <a:br>
              <a:rPr lang="ar-SA" smtClean="0">
                <a:cs typeface="B Nazanin" pitchFamily="2" charset="-78"/>
              </a:rPr>
            </a:br>
            <a:r>
              <a:rPr lang="ar-SA" smtClean="0">
                <a:cs typeface="B Nazanin" pitchFamily="2" charset="-78"/>
              </a:rPr>
              <a:t>1- به سادگي قابل تبديل به ساير انرژي ها است.</a:t>
            </a:r>
            <a:br>
              <a:rPr lang="ar-SA" smtClean="0">
                <a:cs typeface="B Nazanin" pitchFamily="2" charset="-78"/>
              </a:rPr>
            </a:br>
            <a:r>
              <a:rPr lang="ar-SA" smtClean="0">
                <a:cs typeface="B Nazanin" pitchFamily="2" charset="-78"/>
              </a:rPr>
              <a:t>2- انتقال آن با راندمان خوبي انجام مي شود. </a:t>
            </a:r>
            <a:endParaRPr lang="fa-IR" smtClean="0">
              <a:cs typeface="B Nazanin" pitchFamily="2" charset="-78"/>
            </a:endParaRPr>
          </a:p>
          <a:p>
            <a:pPr>
              <a:lnSpc>
                <a:spcPct val="90000"/>
              </a:lnSpc>
            </a:pPr>
            <a:r>
              <a:rPr lang="ar-SA" smtClean="0">
                <a:cs typeface="B Nazanin" pitchFamily="2" charset="-78"/>
              </a:rPr>
              <a:t>دو شرط براي برقراري انرژي الكتريكي:</a:t>
            </a:r>
            <a:br>
              <a:rPr lang="ar-SA" smtClean="0">
                <a:cs typeface="B Nazanin" pitchFamily="2" charset="-78"/>
              </a:rPr>
            </a:br>
            <a:r>
              <a:rPr lang="ar-SA" smtClean="0">
                <a:cs typeface="B Nazanin" pitchFamily="2" charset="-78"/>
              </a:rPr>
              <a:t>1- منبع ولتاژ</a:t>
            </a:r>
            <a:br>
              <a:rPr lang="ar-SA" smtClean="0">
                <a:cs typeface="B Nazanin" pitchFamily="2" charset="-78"/>
              </a:rPr>
            </a:br>
            <a:r>
              <a:rPr lang="ar-SA" smtClean="0">
                <a:cs typeface="B Nazanin" pitchFamily="2" charset="-78"/>
              </a:rPr>
              <a:t>2- مدار بسته   </a:t>
            </a:r>
            <a:br>
              <a:rPr lang="ar-SA" smtClean="0">
                <a:cs typeface="B Nazanin" pitchFamily="2" charset="-78"/>
              </a:rPr>
            </a:br>
            <a:r>
              <a:rPr lang="fa-IR" smtClean="0">
                <a:cs typeface="B Nazanin" pitchFamily="2" charset="-78"/>
              </a:rPr>
              <a:t>فرمول اساسي برق</a:t>
            </a:r>
            <a:r>
              <a:rPr lang="ar-SA" smtClean="0">
                <a:cs typeface="B Nazanin" pitchFamily="2" charset="-78"/>
              </a:rPr>
              <a:t>   </a:t>
            </a:r>
            <a:r>
              <a:rPr lang="en-US" smtClean="0">
                <a:cs typeface="B Nazanin" pitchFamily="2" charset="-78"/>
              </a:rPr>
              <a:t>V=R.I</a:t>
            </a:r>
          </a:p>
        </p:txBody>
      </p:sp>
      <p:sp>
        <p:nvSpPr>
          <p:cNvPr id="10243" name="Text Box 3"/>
          <p:cNvSpPr txBox="1">
            <a:spLocks noChangeArrowheads="1"/>
          </p:cNvSpPr>
          <p:nvPr/>
        </p:nvSpPr>
        <p:spPr bwMode="auto">
          <a:xfrm>
            <a:off x="468313" y="188913"/>
            <a:ext cx="79914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fa-IR" sz="3600" b="1" dirty="0">
                <a:cs typeface="B Nazanin" pitchFamily="2" charset="-78"/>
              </a:rPr>
              <a:t>تعاريف</a:t>
            </a:r>
            <a:endParaRPr lang="en-US" sz="3600" b="1" dirty="0">
              <a:cs typeface="B Nazanin" pitchFamily="2" charset="-78"/>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87042">
                                            <p:txEl>
                                              <p:pRg st="0" end="0"/>
                                            </p:txEl>
                                          </p:spTgt>
                                        </p:tgtEl>
                                        <p:attrNameLst>
                                          <p:attrName>style.visibility</p:attrName>
                                        </p:attrNameLst>
                                      </p:cBhvr>
                                      <p:to>
                                        <p:strVal val="visible"/>
                                      </p:to>
                                    </p:set>
                                    <p:anim calcmode="lin" valueType="num">
                                      <p:cBhvr>
                                        <p:cTn id="7" dur="1000" fill="hold"/>
                                        <p:tgtEl>
                                          <p:spTgt spid="8704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8704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7042">
                                            <p:txEl>
                                              <p:pRg st="0" end="0"/>
                                            </p:txEl>
                                          </p:spTgt>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87042">
                                            <p:txEl>
                                              <p:pRg st="1" end="1"/>
                                            </p:txEl>
                                          </p:spTgt>
                                        </p:tgtEl>
                                        <p:attrNameLst>
                                          <p:attrName>style.visibility</p:attrName>
                                        </p:attrNameLst>
                                      </p:cBhvr>
                                      <p:to>
                                        <p:strVal val="visible"/>
                                      </p:to>
                                    </p:set>
                                    <p:anim calcmode="lin" valueType="num">
                                      <p:cBhvr>
                                        <p:cTn id="12" dur="1000" fill="hold"/>
                                        <p:tgtEl>
                                          <p:spTgt spid="87042">
                                            <p:txEl>
                                              <p:pRg st="1" end="1"/>
                                            </p:txEl>
                                          </p:spTgt>
                                        </p:tgtEl>
                                        <p:attrNameLst>
                                          <p:attrName>ppt_w</p:attrName>
                                        </p:attrNameLst>
                                      </p:cBhvr>
                                      <p:tavLst>
                                        <p:tav tm="0">
                                          <p:val>
                                            <p:strVal val="#ppt_w+.3"/>
                                          </p:val>
                                        </p:tav>
                                        <p:tav tm="100000">
                                          <p:val>
                                            <p:strVal val="#ppt_w"/>
                                          </p:val>
                                        </p:tav>
                                      </p:tavLst>
                                    </p:anim>
                                    <p:anim calcmode="lin" valueType="num">
                                      <p:cBhvr>
                                        <p:cTn id="13" dur="1000" fill="hold"/>
                                        <p:tgtEl>
                                          <p:spTgt spid="87042">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87042">
                                            <p:txEl>
                                              <p:pRg st="1" end="1"/>
                                            </p:txEl>
                                          </p:spTgt>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87042">
                                            <p:txEl>
                                              <p:pRg st="2" end="2"/>
                                            </p:txEl>
                                          </p:spTgt>
                                        </p:tgtEl>
                                        <p:attrNameLst>
                                          <p:attrName>style.visibility</p:attrName>
                                        </p:attrNameLst>
                                      </p:cBhvr>
                                      <p:to>
                                        <p:strVal val="visible"/>
                                      </p:to>
                                    </p:set>
                                    <p:anim calcmode="lin" valueType="num">
                                      <p:cBhvr>
                                        <p:cTn id="17" dur="1000" fill="hold"/>
                                        <p:tgtEl>
                                          <p:spTgt spid="87042">
                                            <p:txEl>
                                              <p:pRg st="2" end="2"/>
                                            </p:txEl>
                                          </p:spTgt>
                                        </p:tgtEl>
                                        <p:attrNameLst>
                                          <p:attrName>ppt_w</p:attrName>
                                        </p:attrNameLst>
                                      </p:cBhvr>
                                      <p:tavLst>
                                        <p:tav tm="0">
                                          <p:val>
                                            <p:strVal val="#ppt_w+.3"/>
                                          </p:val>
                                        </p:tav>
                                        <p:tav tm="100000">
                                          <p:val>
                                            <p:strVal val="#ppt_w"/>
                                          </p:val>
                                        </p:tav>
                                      </p:tavLst>
                                    </p:anim>
                                    <p:anim calcmode="lin" valueType="num">
                                      <p:cBhvr>
                                        <p:cTn id="18" dur="1000" fill="hold"/>
                                        <p:tgtEl>
                                          <p:spTgt spid="87042">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87042">
                                            <p:txEl>
                                              <p:pRg st="2" end="2"/>
                                            </p:txEl>
                                          </p:spTgt>
                                        </p:tgtEl>
                                      </p:cBhvr>
                                    </p:animEffect>
                                  </p:childTnLst>
                                </p:cTn>
                              </p:par>
                              <p:par>
                                <p:cTn id="20" presetID="50" presetClass="entr" presetSubtype="0" decel="100000" fill="hold" grpId="0" nodeType="withEffect">
                                  <p:stCondLst>
                                    <p:cond delay="0"/>
                                  </p:stCondLst>
                                  <p:childTnLst>
                                    <p:set>
                                      <p:cBhvr>
                                        <p:cTn id="21" dur="1" fill="hold">
                                          <p:stCondLst>
                                            <p:cond delay="0"/>
                                          </p:stCondLst>
                                        </p:cTn>
                                        <p:tgtEl>
                                          <p:spTgt spid="87042">
                                            <p:txEl>
                                              <p:pRg st="3" end="3"/>
                                            </p:txEl>
                                          </p:spTgt>
                                        </p:tgtEl>
                                        <p:attrNameLst>
                                          <p:attrName>style.visibility</p:attrName>
                                        </p:attrNameLst>
                                      </p:cBhvr>
                                      <p:to>
                                        <p:strVal val="visible"/>
                                      </p:to>
                                    </p:set>
                                    <p:anim calcmode="lin" valueType="num">
                                      <p:cBhvr>
                                        <p:cTn id="22" dur="1000" fill="hold"/>
                                        <p:tgtEl>
                                          <p:spTgt spid="87042">
                                            <p:txEl>
                                              <p:pRg st="3" end="3"/>
                                            </p:txEl>
                                          </p:spTgt>
                                        </p:tgtEl>
                                        <p:attrNameLst>
                                          <p:attrName>ppt_w</p:attrName>
                                        </p:attrNameLst>
                                      </p:cBhvr>
                                      <p:tavLst>
                                        <p:tav tm="0">
                                          <p:val>
                                            <p:strVal val="#ppt_w+.3"/>
                                          </p:val>
                                        </p:tav>
                                        <p:tav tm="100000">
                                          <p:val>
                                            <p:strVal val="#ppt_w"/>
                                          </p:val>
                                        </p:tav>
                                      </p:tavLst>
                                    </p:anim>
                                    <p:anim calcmode="lin" valueType="num">
                                      <p:cBhvr>
                                        <p:cTn id="23" dur="1000" fill="hold"/>
                                        <p:tgtEl>
                                          <p:spTgt spid="87042">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870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Rot="1" noChangeArrowheads="1"/>
          </p:cNvSpPr>
          <p:nvPr>
            <p:ph idx="1"/>
          </p:nvPr>
        </p:nvSpPr>
        <p:spPr>
          <a:xfrm>
            <a:off x="971600" y="404813"/>
            <a:ext cx="7848872" cy="6048375"/>
          </a:xfrm>
        </p:spPr>
        <p:txBody>
          <a:bodyPr/>
          <a:lstStyle/>
          <a:p>
            <a:pPr>
              <a:lnSpc>
                <a:spcPct val="90000"/>
              </a:lnSpc>
            </a:pPr>
            <a:r>
              <a:rPr lang="ar-SA" sz="2800" dirty="0" smtClean="0">
                <a:cs typeface="B Nazanin" pitchFamily="2" charset="-78"/>
              </a:rPr>
              <a:t>شدت جريان:</a:t>
            </a:r>
            <a:br>
              <a:rPr lang="ar-SA" sz="2800" dirty="0" smtClean="0">
                <a:cs typeface="B Nazanin" pitchFamily="2" charset="-78"/>
              </a:rPr>
            </a:br>
            <a:r>
              <a:rPr lang="ar-SA" sz="2800" dirty="0" smtClean="0">
                <a:cs typeface="B Nazanin" pitchFamily="2" charset="-78"/>
              </a:rPr>
              <a:t>ميزان عبور تعداد الكترونهاي جهت گرفته در يك مدار را گويند. (آمپر)</a:t>
            </a:r>
            <a:br>
              <a:rPr lang="ar-SA" sz="2800" dirty="0" smtClean="0">
                <a:cs typeface="B Nazanin" pitchFamily="2" charset="-78"/>
              </a:rPr>
            </a:br>
            <a:r>
              <a:rPr lang="ar-SA" sz="2800" dirty="0" smtClean="0">
                <a:cs typeface="B Nazanin" pitchFamily="2" charset="-78"/>
              </a:rPr>
              <a:t>(1018*28/6  مقدار يك كلون)</a:t>
            </a:r>
            <a:br>
              <a:rPr lang="ar-SA" sz="2800" dirty="0" smtClean="0">
                <a:cs typeface="B Nazanin" pitchFamily="2" charset="-78"/>
              </a:rPr>
            </a:br>
            <a:r>
              <a:rPr lang="ar-SA" sz="2800" dirty="0" smtClean="0">
                <a:cs typeface="B Nazanin" pitchFamily="2" charset="-78"/>
              </a:rPr>
              <a:t> </a:t>
            </a:r>
            <a:r>
              <a:rPr lang="en-US" sz="2800" dirty="0" smtClean="0">
                <a:cs typeface="B Nazanin" pitchFamily="2" charset="-78"/>
              </a:rPr>
              <a:t>q</a:t>
            </a:r>
            <a:r>
              <a:rPr lang="ar-SA" sz="2800" dirty="0" smtClean="0">
                <a:cs typeface="B Nazanin" pitchFamily="2" charset="-78"/>
              </a:rPr>
              <a:t> : مقدار الکتريسيته (کولن)    </a:t>
            </a:r>
            <a:r>
              <a:rPr lang="en-US" sz="2800" dirty="0" smtClean="0">
                <a:cs typeface="B Nazanin" pitchFamily="2" charset="-78"/>
              </a:rPr>
              <a:t>t</a:t>
            </a:r>
            <a:r>
              <a:rPr lang="ar-SA" sz="2800" dirty="0" smtClean="0">
                <a:cs typeface="B Nazanin" pitchFamily="2" charset="-78"/>
              </a:rPr>
              <a:t> : زمان (ثانيه)     </a:t>
            </a:r>
            <a:r>
              <a:rPr lang="en-US" sz="2800" dirty="0" smtClean="0">
                <a:cs typeface="B Nazanin" pitchFamily="2" charset="-78"/>
              </a:rPr>
              <a:t>I</a:t>
            </a:r>
            <a:r>
              <a:rPr lang="ar-SA" sz="2800" dirty="0" smtClean="0">
                <a:cs typeface="B Nazanin" pitchFamily="2" charset="-78"/>
              </a:rPr>
              <a:t> : شدت جريان (آمپر)</a:t>
            </a:r>
            <a:endParaRPr lang="fa-IR" sz="2800" dirty="0" smtClean="0">
              <a:cs typeface="B Nazanin" pitchFamily="2" charset="-78"/>
            </a:endParaRPr>
          </a:p>
          <a:p>
            <a:pPr>
              <a:lnSpc>
                <a:spcPct val="90000"/>
              </a:lnSpc>
            </a:pPr>
            <a:r>
              <a:rPr lang="ar-SA" sz="2800" dirty="0" smtClean="0">
                <a:cs typeface="B Nazanin" pitchFamily="2" charset="-78"/>
              </a:rPr>
              <a:t>اختلاف پتانسيل(ولتاژ):</a:t>
            </a:r>
            <a:br>
              <a:rPr lang="ar-SA" sz="2800" dirty="0" smtClean="0">
                <a:cs typeface="B Nazanin" pitchFamily="2" charset="-78"/>
              </a:rPr>
            </a:br>
            <a:r>
              <a:rPr lang="ar-SA" sz="2800" dirty="0" smtClean="0">
                <a:cs typeface="B Nazanin" pitchFamily="2" charset="-78"/>
              </a:rPr>
              <a:t>نيرويي كه باعث حركت الكترونهاي آزاد موجود در يك مدار بسته ميشود را گويند. </a:t>
            </a:r>
            <a:endParaRPr lang="fa-IR" sz="2800" dirty="0" smtClean="0">
              <a:cs typeface="B Nazanin" pitchFamily="2" charset="-78"/>
            </a:endParaRPr>
          </a:p>
          <a:p>
            <a:pPr>
              <a:lnSpc>
                <a:spcPct val="90000"/>
              </a:lnSpc>
            </a:pPr>
            <a:r>
              <a:rPr lang="ar-SA" sz="2800" dirty="0" smtClean="0">
                <a:cs typeface="B Nazanin" pitchFamily="2" charset="-78"/>
              </a:rPr>
              <a:t>مقاومت الكتريكي:</a:t>
            </a:r>
            <a:br>
              <a:rPr lang="ar-SA" sz="2800" dirty="0" smtClean="0">
                <a:cs typeface="B Nazanin" pitchFamily="2" charset="-78"/>
              </a:rPr>
            </a:br>
            <a:r>
              <a:rPr lang="ar-SA" sz="2800" dirty="0" smtClean="0">
                <a:cs typeface="B Nazanin" pitchFamily="2" charset="-78"/>
              </a:rPr>
              <a:t>عكس العمل هر جسم در مقابل عبور جريان را گويند. </a:t>
            </a:r>
            <a:r>
              <a:rPr lang="fa-IR" sz="2800" dirty="0" smtClean="0">
                <a:cs typeface="B Nazanin" pitchFamily="2" charset="-78"/>
              </a:rPr>
              <a:t>واحد اندازه گيري مقاومت اهم است</a:t>
            </a:r>
          </a:p>
          <a:p>
            <a:pPr>
              <a:lnSpc>
                <a:spcPct val="90000"/>
              </a:lnSpc>
            </a:pPr>
            <a:r>
              <a:rPr lang="ar-SA" sz="2800" dirty="0" smtClean="0">
                <a:cs typeface="B Nazanin" pitchFamily="2" charset="-78"/>
              </a:rPr>
              <a:t>مقاومت مخصوص فلز:</a:t>
            </a:r>
            <a:br>
              <a:rPr lang="ar-SA" sz="2800" dirty="0" smtClean="0">
                <a:cs typeface="B Nazanin" pitchFamily="2" charset="-78"/>
              </a:rPr>
            </a:br>
            <a:r>
              <a:rPr lang="ar-SA" sz="2800" dirty="0" smtClean="0">
                <a:cs typeface="B Nazanin" pitchFamily="2" charset="-78"/>
              </a:rPr>
              <a:t>نسبت مقدار ولتاژ منبع به شدت جريان عبوري از سيم را گويند.</a:t>
            </a:r>
            <a:endParaRPr lang="en-US" sz="2800" dirty="0" smtClean="0">
              <a:cs typeface="B Nazanin"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4" presetClass="entr" presetSubtype="0" fill="hold" grpId="0" nodeType="withEffect">
                                  <p:stCondLst>
                                    <p:cond delay="0"/>
                                  </p:stCondLst>
                                  <p:childTnLst>
                                    <p:set>
                                      <p:cBhvr>
                                        <p:cTn id="6" dur="1" fill="hold">
                                          <p:stCondLst>
                                            <p:cond delay="0"/>
                                          </p:stCondLst>
                                        </p:cTn>
                                        <p:tgtEl>
                                          <p:spTgt spid="88066">
                                            <p:txEl>
                                              <p:pRg st="0" end="0"/>
                                            </p:txEl>
                                          </p:spTgt>
                                        </p:tgtEl>
                                        <p:attrNameLst>
                                          <p:attrName>style.visibility</p:attrName>
                                        </p:attrNameLst>
                                      </p:cBhvr>
                                      <p:to>
                                        <p:strVal val="visible"/>
                                      </p:to>
                                    </p:set>
                                    <p:animEffect transition="in" filter="fade">
                                      <p:cBhvr>
                                        <p:cTn id="7" dur="500"/>
                                        <p:tgtEl>
                                          <p:spTgt spid="88066">
                                            <p:txEl>
                                              <p:pRg st="0" end="0"/>
                                            </p:txEl>
                                          </p:spTgt>
                                        </p:tgtEl>
                                      </p:cBhvr>
                                    </p:animEffect>
                                    <p:anim calcmode="lin" valueType="num">
                                      <p:cBhvr>
                                        <p:cTn id="8" dur="500" fill="hold"/>
                                        <p:tgtEl>
                                          <p:spTgt spid="8806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88066">
                                            <p:txEl>
                                              <p:pRg st="0" end="0"/>
                                            </p:txEl>
                                          </p:spTgt>
                                        </p:tgtEl>
                                        <p:attrNameLst>
                                          <p:attrName>ppt_y</p:attrName>
                                        </p:attrNameLst>
                                      </p:cBhvr>
                                      <p:tavLst>
                                        <p:tav tm="0">
                                          <p:val>
                                            <p:strVal val="#ppt_y+.05"/>
                                          </p:val>
                                        </p:tav>
                                        <p:tav tm="100000">
                                          <p:val>
                                            <p:strVal val="#ppt_y"/>
                                          </p:val>
                                        </p:tav>
                                      </p:tavLst>
                                    </p:anim>
                                  </p:childTnLst>
                                </p:cTn>
                              </p:par>
                              <p:par>
                                <p:cTn id="10" presetID="44" presetClass="entr" presetSubtype="0" fill="hold" grpId="0" nodeType="withEffect">
                                  <p:stCondLst>
                                    <p:cond delay="0"/>
                                  </p:stCondLst>
                                  <p:childTnLst>
                                    <p:set>
                                      <p:cBhvr>
                                        <p:cTn id="11" dur="1" fill="hold">
                                          <p:stCondLst>
                                            <p:cond delay="0"/>
                                          </p:stCondLst>
                                        </p:cTn>
                                        <p:tgtEl>
                                          <p:spTgt spid="88066">
                                            <p:txEl>
                                              <p:pRg st="1" end="1"/>
                                            </p:txEl>
                                          </p:spTgt>
                                        </p:tgtEl>
                                        <p:attrNameLst>
                                          <p:attrName>style.visibility</p:attrName>
                                        </p:attrNameLst>
                                      </p:cBhvr>
                                      <p:to>
                                        <p:strVal val="visible"/>
                                      </p:to>
                                    </p:set>
                                    <p:animEffect transition="in" filter="fade">
                                      <p:cBhvr>
                                        <p:cTn id="12" dur="500"/>
                                        <p:tgtEl>
                                          <p:spTgt spid="88066">
                                            <p:txEl>
                                              <p:pRg st="1" end="1"/>
                                            </p:txEl>
                                          </p:spTgt>
                                        </p:tgtEl>
                                      </p:cBhvr>
                                    </p:animEffect>
                                    <p:anim calcmode="lin" valueType="num">
                                      <p:cBhvr>
                                        <p:cTn id="13" dur="500" fill="hold"/>
                                        <p:tgtEl>
                                          <p:spTgt spid="88066">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88066">
                                            <p:txEl>
                                              <p:pRg st="1" end="1"/>
                                            </p:txEl>
                                          </p:spTgt>
                                        </p:tgtEl>
                                        <p:attrNameLst>
                                          <p:attrName>ppt_y</p:attrName>
                                        </p:attrNameLst>
                                      </p:cBhvr>
                                      <p:tavLst>
                                        <p:tav tm="0">
                                          <p:val>
                                            <p:strVal val="#ppt_y+.05"/>
                                          </p:val>
                                        </p:tav>
                                        <p:tav tm="100000">
                                          <p:val>
                                            <p:strVal val="#ppt_y"/>
                                          </p:val>
                                        </p:tav>
                                      </p:tavLst>
                                    </p:anim>
                                  </p:childTnLst>
                                </p:cTn>
                              </p:par>
                              <p:par>
                                <p:cTn id="15" presetID="44" presetClass="entr" presetSubtype="0" fill="hold" grpId="0" nodeType="withEffect">
                                  <p:stCondLst>
                                    <p:cond delay="0"/>
                                  </p:stCondLst>
                                  <p:childTnLst>
                                    <p:set>
                                      <p:cBhvr>
                                        <p:cTn id="16" dur="1" fill="hold">
                                          <p:stCondLst>
                                            <p:cond delay="0"/>
                                          </p:stCondLst>
                                        </p:cTn>
                                        <p:tgtEl>
                                          <p:spTgt spid="88066">
                                            <p:txEl>
                                              <p:pRg st="2" end="2"/>
                                            </p:txEl>
                                          </p:spTgt>
                                        </p:tgtEl>
                                        <p:attrNameLst>
                                          <p:attrName>style.visibility</p:attrName>
                                        </p:attrNameLst>
                                      </p:cBhvr>
                                      <p:to>
                                        <p:strVal val="visible"/>
                                      </p:to>
                                    </p:set>
                                    <p:animEffect transition="in" filter="fade">
                                      <p:cBhvr>
                                        <p:cTn id="17" dur="500"/>
                                        <p:tgtEl>
                                          <p:spTgt spid="88066">
                                            <p:txEl>
                                              <p:pRg st="2" end="2"/>
                                            </p:txEl>
                                          </p:spTgt>
                                        </p:tgtEl>
                                      </p:cBhvr>
                                    </p:animEffect>
                                    <p:anim calcmode="lin" valueType="num">
                                      <p:cBhvr>
                                        <p:cTn id="18" dur="500" fill="hold"/>
                                        <p:tgtEl>
                                          <p:spTgt spid="88066">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8066">
                                            <p:txEl>
                                              <p:pRg st="2" end="2"/>
                                            </p:txEl>
                                          </p:spTgt>
                                        </p:tgtEl>
                                        <p:attrNameLst>
                                          <p:attrName>ppt_y</p:attrName>
                                        </p:attrNameLst>
                                      </p:cBhvr>
                                      <p:tavLst>
                                        <p:tav tm="0">
                                          <p:val>
                                            <p:strVal val="#ppt_y+.05"/>
                                          </p:val>
                                        </p:tav>
                                        <p:tav tm="100000">
                                          <p:val>
                                            <p:strVal val="#ppt_y"/>
                                          </p:val>
                                        </p:tav>
                                      </p:tavLst>
                                    </p:anim>
                                  </p:childTnLst>
                                </p:cTn>
                              </p:par>
                              <p:par>
                                <p:cTn id="20" presetID="44" presetClass="entr" presetSubtype="0" fill="hold" grpId="0" nodeType="withEffect">
                                  <p:stCondLst>
                                    <p:cond delay="0"/>
                                  </p:stCondLst>
                                  <p:childTnLst>
                                    <p:set>
                                      <p:cBhvr>
                                        <p:cTn id="21" dur="1" fill="hold">
                                          <p:stCondLst>
                                            <p:cond delay="0"/>
                                          </p:stCondLst>
                                        </p:cTn>
                                        <p:tgtEl>
                                          <p:spTgt spid="88066">
                                            <p:txEl>
                                              <p:pRg st="3" end="3"/>
                                            </p:txEl>
                                          </p:spTgt>
                                        </p:tgtEl>
                                        <p:attrNameLst>
                                          <p:attrName>style.visibility</p:attrName>
                                        </p:attrNameLst>
                                      </p:cBhvr>
                                      <p:to>
                                        <p:strVal val="visible"/>
                                      </p:to>
                                    </p:set>
                                    <p:animEffect transition="in" filter="fade">
                                      <p:cBhvr>
                                        <p:cTn id="22" dur="500"/>
                                        <p:tgtEl>
                                          <p:spTgt spid="88066">
                                            <p:txEl>
                                              <p:pRg st="3" end="3"/>
                                            </p:txEl>
                                          </p:spTgt>
                                        </p:tgtEl>
                                      </p:cBhvr>
                                    </p:animEffect>
                                    <p:anim calcmode="lin" valueType="num">
                                      <p:cBhvr>
                                        <p:cTn id="23" dur="500" fill="hold"/>
                                        <p:tgtEl>
                                          <p:spTgt spid="88066">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88066">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Rot="1" noChangeArrowheads="1"/>
          </p:cNvSpPr>
          <p:nvPr>
            <p:ph idx="1"/>
          </p:nvPr>
        </p:nvSpPr>
        <p:spPr>
          <a:xfrm>
            <a:off x="457200" y="692150"/>
            <a:ext cx="8229600" cy="5434013"/>
          </a:xfrm>
        </p:spPr>
        <p:txBody>
          <a:bodyPr/>
          <a:lstStyle/>
          <a:p>
            <a:r>
              <a:rPr lang="ar-SA" smtClean="0">
                <a:cs typeface="B Nazanin" pitchFamily="2" charset="-78"/>
              </a:rPr>
              <a:t>تأثير سطح مقطع هادي در مقدار مقاومت الكتريكي:</a:t>
            </a:r>
          </a:p>
          <a:p>
            <a:pPr>
              <a:buFont typeface="Wingdings" pitchFamily="2" charset="2"/>
              <a:buNone/>
            </a:pPr>
            <a:r>
              <a:rPr lang="ar-SA" smtClean="0">
                <a:cs typeface="B Nazanin" pitchFamily="2" charset="-78"/>
              </a:rPr>
              <a:t>مقدار مقاومت الكتريكي هر هادي با سطح مقطع آن رابطه ي عكس دارد.</a:t>
            </a:r>
            <a:endParaRPr lang="fa-IR" smtClean="0">
              <a:cs typeface="B Nazanin" pitchFamily="2" charset="-78"/>
            </a:endParaRPr>
          </a:p>
          <a:p>
            <a:r>
              <a:rPr lang="ar-SA" smtClean="0">
                <a:cs typeface="B Nazanin" pitchFamily="2" charset="-78"/>
              </a:rPr>
              <a:t>تأثير طول هادي در مقدار مقاومت الكتريكي:</a:t>
            </a:r>
            <a:br>
              <a:rPr lang="ar-SA" smtClean="0">
                <a:cs typeface="B Nazanin" pitchFamily="2" charset="-78"/>
              </a:rPr>
            </a:br>
            <a:r>
              <a:rPr lang="ar-SA" smtClean="0">
                <a:cs typeface="B Nazanin" pitchFamily="2" charset="-78"/>
              </a:rPr>
              <a:t>هر چه طول سيم بيشتر شود مقاومت الكتريكي آن نيز بيشتر ميشود.</a:t>
            </a:r>
            <a:endParaRPr lang="fa-IR" smtClean="0">
              <a:cs typeface="B Nazanin" pitchFamily="2" charset="-78"/>
            </a:endParaRPr>
          </a:p>
          <a:p>
            <a:r>
              <a:rPr lang="ar-SA" smtClean="0">
                <a:cs typeface="B Nazanin" pitchFamily="2" charset="-78"/>
              </a:rPr>
              <a:t>ولتاژ مستقيم: </a:t>
            </a:r>
            <a:br>
              <a:rPr lang="ar-SA" smtClean="0">
                <a:cs typeface="B Nazanin" pitchFamily="2" charset="-78"/>
              </a:rPr>
            </a:br>
            <a:r>
              <a:rPr lang="ar-SA" smtClean="0">
                <a:cs typeface="B Nazanin" pitchFamily="2" charset="-78"/>
              </a:rPr>
              <a:t>ولتاژي را كه مقادير لحظه اي آن نسبت به زمان ثابت باشد را گويند و جريان عبوري از آن را جريان مستقيم (</a:t>
            </a:r>
            <a:r>
              <a:rPr lang="en-US" smtClean="0">
                <a:cs typeface="B Nazanin" pitchFamily="2" charset="-78"/>
              </a:rPr>
              <a:t>DC</a:t>
            </a:r>
            <a:r>
              <a:rPr lang="ar-SA" smtClean="0">
                <a:cs typeface="B Nazanin" pitchFamily="2" charset="-78"/>
              </a:rPr>
              <a:t>) گويند.</a:t>
            </a:r>
            <a:endParaRPr lang="fa-IR" smtClean="0">
              <a:cs typeface="B Nazanin" pitchFamily="2" charset="-78"/>
            </a:endParaRPr>
          </a:p>
          <a:p>
            <a:endParaRPr lang="en-US" smtClean="0">
              <a:cs typeface="B Nazanin" pitchFamily="2" charset="-78"/>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9090">
                                            <p:txEl>
                                              <p:pRg st="0" end="0"/>
                                            </p:txEl>
                                          </p:spTgt>
                                        </p:tgtEl>
                                        <p:attrNameLst>
                                          <p:attrName>style.visibility</p:attrName>
                                        </p:attrNameLst>
                                      </p:cBhvr>
                                      <p:to>
                                        <p:strVal val="visible"/>
                                      </p:to>
                                    </p:set>
                                    <p:animEffect transition="in" filter="wipe(left)">
                                      <p:cBhvr>
                                        <p:cTn id="7" dur="500"/>
                                        <p:tgtEl>
                                          <p:spTgt spid="89090">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9090">
                                            <p:txEl>
                                              <p:pRg st="1" end="1"/>
                                            </p:txEl>
                                          </p:spTgt>
                                        </p:tgtEl>
                                        <p:attrNameLst>
                                          <p:attrName>style.visibility</p:attrName>
                                        </p:attrNameLst>
                                      </p:cBhvr>
                                      <p:to>
                                        <p:strVal val="visible"/>
                                      </p:to>
                                    </p:set>
                                    <p:animEffect transition="in" filter="wipe(left)">
                                      <p:cBhvr>
                                        <p:cTn id="10" dur="500"/>
                                        <p:tgtEl>
                                          <p:spTgt spid="89090">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89090">
                                            <p:txEl>
                                              <p:pRg st="2" end="2"/>
                                            </p:txEl>
                                          </p:spTgt>
                                        </p:tgtEl>
                                        <p:attrNameLst>
                                          <p:attrName>style.visibility</p:attrName>
                                        </p:attrNameLst>
                                      </p:cBhvr>
                                      <p:to>
                                        <p:strVal val="visible"/>
                                      </p:to>
                                    </p:set>
                                    <p:animEffect transition="in" filter="wipe(left)">
                                      <p:cBhvr>
                                        <p:cTn id="13" dur="500"/>
                                        <p:tgtEl>
                                          <p:spTgt spid="89090">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9090">
                                            <p:txEl>
                                              <p:pRg st="3" end="3"/>
                                            </p:txEl>
                                          </p:spTgt>
                                        </p:tgtEl>
                                        <p:attrNameLst>
                                          <p:attrName>style.visibility</p:attrName>
                                        </p:attrNameLst>
                                      </p:cBhvr>
                                      <p:to>
                                        <p:strVal val="visible"/>
                                      </p:to>
                                    </p:set>
                                    <p:animEffect transition="in" filter="wipe(left)">
                                      <p:cBhvr>
                                        <p:cTn id="16" dur="500"/>
                                        <p:tgtEl>
                                          <p:spTgt spid="8909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Rot="1" noChangeArrowheads="1"/>
          </p:cNvSpPr>
          <p:nvPr>
            <p:ph idx="1"/>
          </p:nvPr>
        </p:nvSpPr>
        <p:spPr>
          <a:xfrm>
            <a:off x="683568" y="908720"/>
            <a:ext cx="8229600" cy="5218113"/>
          </a:xfrm>
        </p:spPr>
        <p:txBody>
          <a:bodyPr/>
          <a:lstStyle/>
          <a:p>
            <a:r>
              <a:rPr lang="ar-SA" dirty="0" smtClean="0">
                <a:cs typeface="B Nazanin" pitchFamily="2" charset="-78"/>
              </a:rPr>
              <a:t>ولتاژمتناوب: </a:t>
            </a:r>
            <a:br>
              <a:rPr lang="ar-SA" dirty="0" smtClean="0">
                <a:cs typeface="B Nazanin" pitchFamily="2" charset="-78"/>
              </a:rPr>
            </a:br>
            <a:r>
              <a:rPr lang="ar-SA" dirty="0" smtClean="0">
                <a:cs typeface="B Nazanin" pitchFamily="2" charset="-78"/>
              </a:rPr>
              <a:t>ولتاژي را كه مقادير لحظه اي آن نسبت به زمان تغيير كند و جهت آن به صورت قرينه تغيير جهت دهد را گويند و جريان عبوري از آن را جريان متناوب (</a:t>
            </a:r>
            <a:r>
              <a:rPr lang="en-US" dirty="0" smtClean="0">
                <a:cs typeface="B Nazanin" pitchFamily="2" charset="-78"/>
              </a:rPr>
              <a:t>AC</a:t>
            </a:r>
            <a:r>
              <a:rPr lang="ar-SA" dirty="0" smtClean="0">
                <a:cs typeface="B Nazanin" pitchFamily="2" charset="-78"/>
              </a:rPr>
              <a:t>) گويند.</a:t>
            </a:r>
            <a:endParaRPr lang="fa-IR" dirty="0" smtClean="0">
              <a:cs typeface="B Nazanin" pitchFamily="2" charset="-78"/>
            </a:endParaRPr>
          </a:p>
          <a:p>
            <a:endParaRPr lang="fa-IR" dirty="0" smtClean="0">
              <a:cs typeface="B Nazanin" pitchFamily="2" charset="-78"/>
            </a:endParaRPr>
          </a:p>
          <a:p>
            <a:endParaRPr lang="fa-IR" dirty="0" smtClean="0">
              <a:cs typeface="B Nazanin" pitchFamily="2" charset="-78"/>
            </a:endParaRPr>
          </a:p>
          <a:p>
            <a:r>
              <a:rPr lang="ar-SA" dirty="0" smtClean="0">
                <a:cs typeface="B Nazanin" pitchFamily="2" charset="-78"/>
              </a:rPr>
              <a:t>فركانس:</a:t>
            </a:r>
            <a:br>
              <a:rPr lang="ar-SA" dirty="0" smtClean="0">
                <a:cs typeface="B Nazanin" pitchFamily="2" charset="-78"/>
              </a:rPr>
            </a:br>
            <a:r>
              <a:rPr lang="ar-SA" dirty="0" smtClean="0">
                <a:cs typeface="B Nazanin" pitchFamily="2" charset="-78"/>
              </a:rPr>
              <a:t>تعداد سيكلهاي كامل در هر ثانيه را فركانس گويند.(هرتس</a:t>
            </a:r>
            <a:r>
              <a:rPr lang="en-US" dirty="0" smtClean="0">
                <a:cs typeface="B Nazanin" pitchFamily="2" charset="-78"/>
              </a:rPr>
              <a:t>Hz</a:t>
            </a:r>
            <a:r>
              <a:rPr lang="ar-SA" dirty="0" smtClean="0">
                <a:cs typeface="B Nazanin" pitchFamily="2" charset="-78"/>
              </a:rPr>
              <a:t>) </a:t>
            </a:r>
            <a:endParaRPr lang="en-US"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0114">
                                            <p:txEl>
                                              <p:pRg st="0" end="0"/>
                                            </p:txEl>
                                          </p:spTgt>
                                        </p:tgtEl>
                                        <p:attrNameLst>
                                          <p:attrName>style.visibility</p:attrName>
                                        </p:attrNameLst>
                                      </p:cBhvr>
                                      <p:to>
                                        <p:strVal val="visible"/>
                                      </p:to>
                                    </p:set>
                                    <p:animEffect transition="in" filter="randombar(horizontal)">
                                      <p:cBhvr>
                                        <p:cTn id="7" dur="500"/>
                                        <p:tgtEl>
                                          <p:spTgt spid="90114">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90114">
                                            <p:txEl>
                                              <p:pRg st="3" end="3"/>
                                            </p:txEl>
                                          </p:spTgt>
                                        </p:tgtEl>
                                        <p:attrNameLst>
                                          <p:attrName>style.visibility</p:attrName>
                                        </p:attrNameLst>
                                      </p:cBhvr>
                                      <p:to>
                                        <p:strVal val="visible"/>
                                      </p:to>
                                    </p:set>
                                    <p:animEffect transition="in" filter="randombar(horizontal)">
                                      <p:cBhvr>
                                        <p:cTn id="10" dur="500"/>
                                        <p:tgtEl>
                                          <p:spTgt spid="901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1431925" y="360363"/>
            <a:ext cx="7407275" cy="1471612"/>
          </a:xfrm>
        </p:spPr>
        <p:txBody>
          <a:bodyPr/>
          <a:lstStyle/>
          <a:p>
            <a:pPr fontAlgn="auto">
              <a:spcAft>
                <a:spcPts val="0"/>
              </a:spcAft>
              <a:defRPr/>
            </a:pPr>
            <a:r>
              <a:rPr lang="fa-IR">
                <a:solidFill>
                  <a:schemeClr val="tx2">
                    <a:satMod val="130000"/>
                  </a:schemeClr>
                </a:solidFill>
                <a:ea typeface="+mj-ea"/>
                <a:cs typeface="B Nazanin" pitchFamily="2" charset="-78"/>
              </a:rPr>
              <a:t>فصل دوم</a:t>
            </a:r>
            <a:endParaRPr lang="en-US">
              <a:solidFill>
                <a:schemeClr val="tx2">
                  <a:satMod val="130000"/>
                </a:schemeClr>
              </a:solidFill>
              <a:ea typeface="+mj-ea"/>
              <a:cs typeface="B Nazanin" pitchFamily="2" charset="-78"/>
            </a:endParaRPr>
          </a:p>
        </p:txBody>
      </p:sp>
      <p:sp>
        <p:nvSpPr>
          <p:cNvPr id="91139" name="Rectangle 3"/>
          <p:cNvSpPr>
            <a:spLocks noGrp="1" noChangeArrowheads="1"/>
          </p:cNvSpPr>
          <p:nvPr>
            <p:ph type="subTitle" idx="1"/>
          </p:nvPr>
        </p:nvSpPr>
        <p:spPr>
          <a:xfrm>
            <a:off x="1431925" y="1849438"/>
            <a:ext cx="7407275" cy="1752600"/>
          </a:xfrm>
        </p:spPr>
        <p:txBody>
          <a:bodyPr>
            <a:normAutofit/>
          </a:bodyPr>
          <a:lstStyle/>
          <a:p>
            <a:pPr algn="r" fontAlgn="auto">
              <a:spcAft>
                <a:spcPts val="0"/>
              </a:spcAft>
              <a:buFont typeface="Wingdings 2"/>
              <a:buNone/>
              <a:defRPr/>
            </a:pPr>
            <a:r>
              <a:rPr lang="fa-IR" sz="6000" dirty="0">
                <a:solidFill>
                  <a:srgbClr val="FF0066"/>
                </a:solidFill>
                <a:effectLst>
                  <a:outerShdw blurRad="38100" dist="38100" dir="2700000" algn="tl">
                    <a:srgbClr val="000000"/>
                  </a:outerShdw>
                </a:effectLst>
                <a:ea typeface="+mn-ea"/>
                <a:cs typeface="B Nazanin" pitchFamily="2" charset="-78"/>
              </a:rPr>
              <a:t>انرژي الكتريكي</a:t>
            </a:r>
            <a:endParaRPr lang="en-US" sz="6000" dirty="0">
              <a:solidFill>
                <a:srgbClr val="FF0066"/>
              </a:solidFill>
              <a:effectLst>
                <a:outerShdw blurRad="38100" dist="38100" dir="2700000" algn="tl">
                  <a:srgbClr val="000000"/>
                </a:outerShdw>
              </a:effectLst>
              <a:ea typeface="+mn-ea"/>
              <a:cs typeface="B Nazanin" pitchFamily="2" charset="-78"/>
            </a:endParaRPr>
          </a:p>
        </p:txBody>
      </p:sp>
      <p:pic>
        <p:nvPicPr>
          <p:cNvPr id="14340" name="Picture 4"/>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6251575" y="239469"/>
            <a:ext cx="1716087" cy="15151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ransition spd="med">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rrowheads="1"/>
          </p:cNvSpPr>
          <p:nvPr>
            <p:ph type="title"/>
          </p:nvPr>
        </p:nvSpPr>
        <p:spPr>
          <a:xfrm>
            <a:off x="1043608" y="706438"/>
            <a:ext cx="7654305" cy="5099050"/>
          </a:xfrm>
        </p:spPr>
        <p:txBody>
          <a:bodyPr/>
          <a:lstStyle/>
          <a:p>
            <a:pPr algn="just" fontAlgn="auto">
              <a:spcAft>
                <a:spcPts val="0"/>
              </a:spcAft>
              <a:defRPr/>
            </a:pPr>
            <a:r>
              <a:rPr lang="ar-SA" dirty="0">
                <a:solidFill>
                  <a:schemeClr val="tx2">
                    <a:satMod val="130000"/>
                  </a:schemeClr>
                </a:solidFill>
                <a:effectLst/>
                <a:ea typeface="+mj-ea"/>
                <a:cs typeface="B Nazanin" pitchFamily="2" charset="-78"/>
              </a:rPr>
              <a:t>انرژي الكتريكي با ولتاژ زياد از طريق خطوط هوايي به شبكه ي سراسري متصل ميشود.</a:t>
            </a:r>
            <a:br>
              <a:rPr lang="ar-SA" dirty="0">
                <a:solidFill>
                  <a:schemeClr val="tx2">
                    <a:satMod val="130000"/>
                  </a:schemeClr>
                </a:solidFill>
                <a:effectLst/>
                <a:ea typeface="+mj-ea"/>
                <a:cs typeface="B Nazanin" pitchFamily="2" charset="-78"/>
              </a:rPr>
            </a:br>
            <a:r>
              <a:rPr lang="ar-SA" dirty="0">
                <a:solidFill>
                  <a:schemeClr val="tx2">
                    <a:satMod val="130000"/>
                  </a:schemeClr>
                </a:solidFill>
                <a:effectLst/>
                <a:ea typeface="+mj-ea"/>
                <a:cs typeface="B Nazanin" pitchFamily="2" charset="-78"/>
              </a:rPr>
              <a:t>فشارضعيف: </a:t>
            </a:r>
            <a:r>
              <a:rPr lang="en-US" sz="2800" dirty="0">
                <a:solidFill>
                  <a:schemeClr val="tx2">
                    <a:satMod val="130000"/>
                  </a:schemeClr>
                </a:solidFill>
                <a:effectLst/>
                <a:ea typeface="+mj-ea"/>
                <a:cs typeface="B Nazanin" pitchFamily="2" charset="-78"/>
              </a:rPr>
              <a:t>V</a:t>
            </a:r>
            <a:r>
              <a:rPr lang="en-US" sz="2800" dirty="0">
                <a:solidFill>
                  <a:schemeClr val="tx2">
                    <a:satMod val="130000"/>
                  </a:schemeClr>
                </a:solidFill>
                <a:effectLst/>
                <a:latin typeface="Arial"/>
                <a:ea typeface="+mj-ea"/>
                <a:cs typeface="B Nazanin" pitchFamily="2" charset="-78"/>
              </a:rPr>
              <a:t>  </a:t>
            </a:r>
            <a:r>
              <a:rPr lang="en-US" sz="2800" dirty="0">
                <a:solidFill>
                  <a:schemeClr val="tx2">
                    <a:satMod val="130000"/>
                  </a:schemeClr>
                </a:solidFill>
                <a:effectLst/>
                <a:ea typeface="+mj-ea"/>
                <a:cs typeface="B Nazanin" pitchFamily="2" charset="-78"/>
              </a:rPr>
              <a:t> 500-380-220-125</a:t>
            </a:r>
            <a:r>
              <a:rPr lang="ar-SA" dirty="0">
                <a:solidFill>
                  <a:schemeClr val="tx2">
                    <a:satMod val="130000"/>
                  </a:schemeClr>
                </a:solidFill>
                <a:effectLst/>
                <a:ea typeface="+mj-ea"/>
                <a:cs typeface="B Nazanin" pitchFamily="2" charset="-78"/>
              </a:rPr>
              <a:t/>
            </a:r>
            <a:br>
              <a:rPr lang="ar-SA" dirty="0">
                <a:solidFill>
                  <a:schemeClr val="tx2">
                    <a:satMod val="130000"/>
                  </a:schemeClr>
                </a:solidFill>
                <a:effectLst/>
                <a:ea typeface="+mj-ea"/>
                <a:cs typeface="B Nazanin" pitchFamily="2" charset="-78"/>
              </a:rPr>
            </a:br>
            <a:r>
              <a:rPr lang="ar-SA" dirty="0">
                <a:solidFill>
                  <a:schemeClr val="tx2">
                    <a:satMod val="130000"/>
                  </a:schemeClr>
                </a:solidFill>
                <a:effectLst/>
                <a:ea typeface="+mj-ea"/>
                <a:cs typeface="B Nazanin" pitchFamily="2" charset="-78"/>
              </a:rPr>
              <a:t>فشارمتوسط:   </a:t>
            </a:r>
            <a:r>
              <a:rPr lang="en-US" sz="2800" dirty="0">
                <a:solidFill>
                  <a:schemeClr val="tx2">
                    <a:satMod val="130000"/>
                  </a:schemeClr>
                </a:solidFill>
                <a:effectLst/>
                <a:ea typeface="+mj-ea"/>
                <a:cs typeface="B Nazanin" pitchFamily="2" charset="-78"/>
              </a:rPr>
              <a:t>KV</a:t>
            </a:r>
            <a:r>
              <a:rPr lang="en-US" sz="2800" dirty="0">
                <a:solidFill>
                  <a:schemeClr val="tx2">
                    <a:satMod val="130000"/>
                  </a:schemeClr>
                </a:solidFill>
                <a:effectLst/>
                <a:latin typeface="Arial"/>
                <a:ea typeface="+mj-ea"/>
                <a:cs typeface="B Nazanin" pitchFamily="2" charset="-78"/>
              </a:rPr>
              <a:t> </a:t>
            </a:r>
            <a:r>
              <a:rPr lang="en-US" sz="2800" dirty="0">
                <a:solidFill>
                  <a:schemeClr val="tx2">
                    <a:satMod val="130000"/>
                  </a:schemeClr>
                </a:solidFill>
                <a:effectLst/>
                <a:ea typeface="+mj-ea"/>
                <a:cs typeface="B Nazanin" pitchFamily="2" charset="-78"/>
              </a:rPr>
              <a:t> 63-30-25-20-15-10-6-5-3</a:t>
            </a:r>
            <a:r>
              <a:rPr lang="ar-SA" dirty="0">
                <a:solidFill>
                  <a:schemeClr val="tx2">
                    <a:satMod val="130000"/>
                  </a:schemeClr>
                </a:solidFill>
                <a:effectLst/>
                <a:ea typeface="+mj-ea"/>
                <a:cs typeface="B Nazanin" pitchFamily="2" charset="-78"/>
              </a:rPr>
              <a:t/>
            </a:r>
            <a:br>
              <a:rPr lang="ar-SA" dirty="0">
                <a:solidFill>
                  <a:schemeClr val="tx2">
                    <a:satMod val="130000"/>
                  </a:schemeClr>
                </a:solidFill>
                <a:effectLst/>
                <a:ea typeface="+mj-ea"/>
                <a:cs typeface="B Nazanin" pitchFamily="2" charset="-78"/>
              </a:rPr>
            </a:br>
            <a:r>
              <a:rPr lang="ar-SA" dirty="0">
                <a:solidFill>
                  <a:schemeClr val="tx2">
                    <a:satMod val="130000"/>
                  </a:schemeClr>
                </a:solidFill>
                <a:effectLst/>
                <a:ea typeface="+mj-ea"/>
                <a:cs typeface="B Nazanin" pitchFamily="2" charset="-78"/>
              </a:rPr>
              <a:t>فشار قوي:</a:t>
            </a:r>
            <a:r>
              <a:rPr lang="en-US" sz="2400" dirty="0">
                <a:solidFill>
                  <a:schemeClr val="tx2">
                    <a:satMod val="130000"/>
                  </a:schemeClr>
                </a:solidFill>
                <a:effectLst/>
                <a:ea typeface="+mj-ea"/>
                <a:cs typeface="B Nazanin" pitchFamily="2" charset="-78"/>
              </a:rPr>
              <a:t>KV</a:t>
            </a:r>
            <a:r>
              <a:rPr lang="en-US" sz="2400" dirty="0">
                <a:solidFill>
                  <a:schemeClr val="tx2">
                    <a:satMod val="130000"/>
                  </a:schemeClr>
                </a:solidFill>
                <a:effectLst/>
                <a:latin typeface="Arial"/>
                <a:ea typeface="+mj-ea"/>
                <a:cs typeface="B Nazanin" pitchFamily="2" charset="-78"/>
              </a:rPr>
              <a:t>      </a:t>
            </a:r>
            <a:r>
              <a:rPr lang="en-US" sz="2400" dirty="0">
                <a:solidFill>
                  <a:schemeClr val="tx2">
                    <a:satMod val="130000"/>
                  </a:schemeClr>
                </a:solidFill>
                <a:effectLst/>
                <a:ea typeface="+mj-ea"/>
                <a:cs typeface="B Nazanin" pitchFamily="2" charset="-78"/>
              </a:rPr>
              <a:t> 400-220-110</a:t>
            </a:r>
            <a:r>
              <a:rPr lang="ar-SA" dirty="0">
                <a:solidFill>
                  <a:schemeClr val="tx2">
                    <a:satMod val="130000"/>
                  </a:schemeClr>
                </a:solidFill>
                <a:ea typeface="+mj-ea"/>
                <a:cs typeface="B Nazanin" pitchFamily="2" charset="-78"/>
              </a:rPr>
              <a:t> </a:t>
            </a:r>
            <a:endParaRPr lang="en-US" dirty="0">
              <a:solidFill>
                <a:schemeClr val="tx2">
                  <a:satMod val="130000"/>
                </a:schemeClr>
              </a:solidFill>
              <a:ea typeface="+mj-ea"/>
              <a:cs typeface="B Nazanin" pitchFamily="2" charset="-78"/>
            </a:endParaRPr>
          </a:p>
        </p:txBody>
      </p:sp>
    </p:spTree>
  </p:cSld>
  <p:clrMapOvr>
    <a:masterClrMapping/>
  </p:clrMapOvr>
  <p:transition>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260</TotalTime>
  <Words>674</Words>
  <Application>Microsoft Office PowerPoint</Application>
  <PresentationFormat>On-screen Show (4:3)</PresentationFormat>
  <Paragraphs>158</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Solstice</vt:lpstr>
      <vt:lpstr>Slide 1</vt:lpstr>
      <vt:lpstr>ايمني  در  برق</vt:lpstr>
      <vt:lpstr>فصل اول</vt:lpstr>
      <vt:lpstr>Slide 4</vt:lpstr>
      <vt:lpstr>Slide 5</vt:lpstr>
      <vt:lpstr>Slide 6</vt:lpstr>
      <vt:lpstr>Slide 7</vt:lpstr>
      <vt:lpstr>فصل دوم</vt:lpstr>
      <vt:lpstr>انرژي الكتريكي با ولتاژ زياد از طريق خطوط هوايي به شبكه ي سراسري متصل ميشود. فشارضعيف: V   500-380-220-125 فشارمتوسط:   KV  63-30-25-20-15-10-6-5-3 فشار قوي:KV       400-220-110 </vt:lpstr>
      <vt:lpstr>ولتاژ براي مصارف خانگي: </vt:lpstr>
      <vt:lpstr>شبكه ي فشار ضعيف كامل: </vt:lpstr>
      <vt:lpstr> حداقل سطح مقطعهاي سيمها: </vt:lpstr>
      <vt:lpstr>فصل سوم</vt:lpstr>
      <vt:lpstr>Slide 14</vt:lpstr>
      <vt:lpstr>ميزان خطر برق گرفتگي به عوامل زير بستگي دارد:</vt:lpstr>
      <vt:lpstr>حفاظت الكتريكي:</vt:lpstr>
      <vt:lpstr>خطاهاي ناشي از جريان برق: </vt:lpstr>
      <vt:lpstr>انواع فيوز: </vt:lpstr>
      <vt:lpstr>حفاظت اشخاص توسط سيم زمين: </vt:lpstr>
      <vt:lpstr>فصل چهارم</vt:lpstr>
      <vt:lpstr>Slide 21</vt:lpstr>
      <vt:lpstr>Slide 22</vt:lpstr>
      <vt:lpstr>استقامت الكتريكي: </vt:lpstr>
      <vt:lpstr>خواص عايقها: </vt:lpstr>
      <vt:lpstr>انواع عايق: </vt:lpstr>
      <vt:lpstr>Slide 26</vt:lpstr>
      <vt:lpstr>مهمترين مواد پلاستيكي: </vt:lpstr>
      <vt:lpstr>روشهاي مختلف سيم كشي:  </vt:lpstr>
      <vt:lpstr>انواع سيم كشي: </vt:lpstr>
      <vt:lpstr>حروف استاندارد شناسايي سيم: </vt:lpstr>
      <vt:lpstr>اتصالات سيمها: </vt:lpstr>
      <vt:lpstr>كابل: </vt:lpstr>
      <vt:lpstr>كابلها: </vt:lpstr>
      <vt:lpstr>حروف استاندارد شناسايي كابلها: </vt:lpstr>
      <vt:lpstr>ولتاژ نرمال به موارد زير بستگي دارد:</vt:lpstr>
      <vt:lpstr>Slide 36</vt:lpstr>
      <vt:lpstr>انواع لوله ها:</vt:lpstr>
      <vt:lpstr>پایان</vt:lpstr>
    </vt:vector>
  </TitlesOfParts>
  <Company>Yazd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اول</dc:title>
  <dc:creator>Smile</dc:creator>
  <cp:lastModifiedBy>Smile</cp:lastModifiedBy>
  <cp:revision>70</cp:revision>
  <dcterms:created xsi:type="dcterms:W3CDTF">2006-10-01T04:50:28Z</dcterms:created>
  <dcterms:modified xsi:type="dcterms:W3CDTF">2020-03-08T14:11:33Z</dcterms:modified>
</cp:coreProperties>
</file>