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3"/>
  </p:notesMasterIdLst>
  <p:sldIdLst>
    <p:sldId id="347" r:id="rId2"/>
    <p:sldId id="346" r:id="rId3"/>
    <p:sldId id="258" r:id="rId4"/>
    <p:sldId id="342" r:id="rId5"/>
    <p:sldId id="324" r:id="rId6"/>
    <p:sldId id="322" r:id="rId7"/>
    <p:sldId id="323" r:id="rId8"/>
    <p:sldId id="280" r:id="rId9"/>
    <p:sldId id="336" r:id="rId10"/>
    <p:sldId id="325" r:id="rId11"/>
    <p:sldId id="327" r:id="rId12"/>
    <p:sldId id="328" r:id="rId13"/>
    <p:sldId id="333" r:id="rId14"/>
    <p:sldId id="329" r:id="rId15"/>
    <p:sldId id="330" r:id="rId16"/>
    <p:sldId id="331" r:id="rId17"/>
    <p:sldId id="332" r:id="rId18"/>
    <p:sldId id="341" r:id="rId19"/>
    <p:sldId id="338" r:id="rId20"/>
    <p:sldId id="339" r:id="rId21"/>
    <p:sldId id="281" r:id="rId22"/>
    <p:sldId id="282" r:id="rId23"/>
    <p:sldId id="343" r:id="rId24"/>
    <p:sldId id="302" r:id="rId25"/>
    <p:sldId id="313" r:id="rId26"/>
    <p:sldId id="318" r:id="rId27"/>
    <p:sldId id="340" r:id="rId28"/>
    <p:sldId id="283" r:id="rId29"/>
    <p:sldId id="301" r:id="rId30"/>
    <p:sldId id="289" r:id="rId31"/>
    <p:sldId id="286" r:id="rId32"/>
    <p:sldId id="292" r:id="rId33"/>
    <p:sldId id="319" r:id="rId34"/>
    <p:sldId id="345" r:id="rId35"/>
    <p:sldId id="320" r:id="rId36"/>
    <p:sldId id="344" r:id="rId37"/>
    <p:sldId id="321" r:id="rId38"/>
    <p:sldId id="297" r:id="rId39"/>
    <p:sldId id="310" r:id="rId40"/>
    <p:sldId id="311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78"/>
    <a:srgbClr val="CC6600"/>
    <a:srgbClr val="91891F"/>
    <a:srgbClr val="D2C62E"/>
    <a:srgbClr val="101F03"/>
    <a:srgbClr val="000000"/>
    <a:srgbClr val="FFFFFF"/>
    <a:srgbClr val="1A3204"/>
    <a:srgbClr val="360036"/>
    <a:srgbClr val="0015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E9125-EEFC-46F7-BFEE-8759EA5D45BA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D032-DEA4-49AD-AE3B-1F43201D5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93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D032-DEA4-49AD-AE3B-1F43201D5B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80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CD032-DEA4-49AD-AE3B-1F43201D5B3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40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EE6166-4AD5-4E3A-96DE-71EAC23C00E9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B4E-F149-4E9A-A638-27835BD6DA88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7234-088C-43BF-8253-4EC32B7213ED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FF3E1C-4859-4925-AC9D-EED39536BB7F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27A936F-B0AD-4F61-B8B1-BA5D49B79E4E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B7CF7D-E31F-4044-B496-D490F0BE39F6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0E0BD88-49A3-47DA-AA26-B156F89E914A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447-DC19-4C64-BFB3-72AE4EED16B4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B0FD84-D5E6-488E-B399-3DB1759F239A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027B69C-2851-4D20-9E7B-0251C5F7A803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2BBA60-5EFA-4268-A8CE-99010D3F7E8C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45D1597-CD30-4833-977B-D1AB186C7001}" type="datetime1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HVDC.April.2012.Urmia university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E9A281E-A685-47DC-8314-5955F444F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533400"/>
            <a:ext cx="7620000" cy="458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CA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0243" name="Picture 3" descr="G:\Besmelah\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4724400" cy="563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39200" cy="6858000"/>
          </a:xfrm>
          <a:ln>
            <a:noFill/>
          </a:ln>
        </p:spPr>
        <p:txBody>
          <a:bodyPr>
            <a:normAutofit/>
          </a:bodyPr>
          <a:lstStyle/>
          <a:p>
            <a:pPr rtl="1">
              <a:lnSpc>
                <a:spcPct val="150000"/>
              </a:lnSpc>
            </a:pPr>
            <a:endParaRPr lang="fa-IR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ctr" rtl="1">
              <a:lnSpc>
                <a:spcPct val="160000"/>
              </a:lnSpc>
            </a:pPr>
            <a:r>
              <a:rPr lang="fa-IR" dirty="0" smtClean="0">
                <a:solidFill>
                  <a:srgbClr val="000000"/>
                </a:solidFill>
                <a:cs typeface="B Titr" pitchFamily="2" charset="-78"/>
              </a:rPr>
              <a:t>بزرگ‌ترین خط انتقال در حال حاضر خط انتقال اینگا-شابا با ظرفیت انتقال ۶۰۰ مگاوات و با طول حدود ۱۷۰۰ کیلومتر در کنگو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8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170" name="Picture 2" descr="C:\Documents and Settings\Dear-User\Desktop\galavani\IntermountainHVDC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256791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91600" cy="6858000"/>
          </a:xfrm>
          <a:ln>
            <a:noFill/>
          </a:ln>
        </p:spPr>
        <p:txBody>
          <a:bodyPr>
            <a:normAutofit/>
          </a:bodyPr>
          <a:lstStyle/>
          <a:p>
            <a:pPr algn="ctr" rtl="1">
              <a:lnSpc>
                <a:spcPct val="210000"/>
              </a:lnSpc>
            </a:pPr>
            <a:r>
              <a:rPr lang="fa-IR" smtClean="0">
                <a:solidFill>
                  <a:srgbClr val="000000"/>
                </a:solidFill>
                <a:cs typeface="B Titr" pitchFamily="2" charset="-78"/>
              </a:rPr>
              <a:t>مواردکاربرد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HVDC</a:t>
            </a:r>
            <a:endParaRPr lang="fa-IR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rtl="1">
              <a:lnSpc>
                <a:spcPct val="210000"/>
              </a:lnSpc>
            </a:pPr>
            <a:r>
              <a:rPr lang="fa-IR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1) انتقال حجم بالای انرژی در مسافت های طولانی:</a:t>
            </a:r>
          </a:p>
          <a:p>
            <a:pPr rtl="1">
              <a:lnSpc>
                <a:spcPct val="200000"/>
              </a:lnSpc>
              <a:buFont typeface="Wingdings" pitchFamily="2" charset="2"/>
              <a:buChar char="§"/>
            </a:pPr>
            <a:r>
              <a:rPr lang="fa-IR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دوخط بطول 900 کیلومتر و 400 ± </a:t>
            </a: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کیلوولت در سواحل اقیانوس اطلس</a:t>
            </a:r>
          </a:p>
          <a:p>
            <a:pPr rtl="1">
              <a:lnSpc>
                <a:spcPct val="200000"/>
              </a:lnSpc>
              <a:buFont typeface="Wingdings" pitchFamily="2" charset="2"/>
              <a:buChar char="§"/>
            </a:pPr>
            <a:r>
              <a:rPr lang="fa-IR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خط بطول1360 کیلومتردر آفریقای</a:t>
            </a: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جنوبی </a:t>
            </a:r>
          </a:p>
          <a:p>
            <a:pPr rtl="1">
              <a:lnSpc>
                <a:spcPct val="200000"/>
              </a:lnSpc>
              <a:buFont typeface="Wingdings" pitchFamily="2" charset="2"/>
              <a:buChar char="§"/>
            </a:pPr>
            <a:r>
              <a:rPr lang="fa-IR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خط بطول 800کیلومترو600 ± </a:t>
            </a: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کیلوولت دربرزیل و خط اينگا-شابا</a:t>
            </a:r>
          </a:p>
          <a:p>
            <a:pPr rtl="1">
              <a:lnSpc>
                <a:spcPct val="150000"/>
              </a:lnSpc>
            </a:pPr>
            <a:endParaRPr lang="fa-IR" sz="32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9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tttttttttttt\overhead-line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114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algn="ctr" rtl="1">
              <a:lnSpc>
                <a:spcPct val="150000"/>
              </a:lnSpc>
            </a:pPr>
            <a:r>
              <a:rPr lang="fa-IR" dirty="0" smtClean="0">
                <a:solidFill>
                  <a:srgbClr val="000000"/>
                </a:solidFill>
                <a:cs typeface="B Titr" pitchFamily="2" charset="-78"/>
              </a:rPr>
              <a:t>نقشه خطوط </a:t>
            </a:r>
            <a:r>
              <a:rPr lang="en-C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HVDC </a:t>
            </a:r>
            <a:r>
              <a:rPr lang="fa-IR" dirty="0" smtClean="0">
                <a:solidFill>
                  <a:srgbClr val="000000"/>
                </a:solidFill>
                <a:cs typeface="B Titr" pitchFamily="2" charset="-78"/>
              </a:rPr>
              <a:t> در هند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10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Documents and Settings\Dear-User\Desktop\galavani\Adani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4267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cs typeface="B Titr" pitchFamily="2" charset="-78"/>
              </a:rPr>
              <a:t>نقشه خطوط </a:t>
            </a:r>
            <a:r>
              <a:rPr lang="en-C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HVDC </a:t>
            </a:r>
            <a:r>
              <a:rPr lang="fa-IR" sz="3200" dirty="0" smtClean="0">
                <a:solidFill>
                  <a:srgbClr val="000000"/>
                </a:solidFill>
                <a:cs typeface="B Titr" pitchFamily="2" charset="-78"/>
              </a:rPr>
              <a:t> در چین</a:t>
            </a:r>
          </a:p>
          <a:p>
            <a:pPr marL="514350" indent="-514350" rtl="1">
              <a:lnSpc>
                <a:spcPct val="150000"/>
              </a:lnSpc>
            </a:pPr>
            <a:endParaRPr lang="fa-IR" sz="32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11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Dear-User\Desktop\galavani\UHVDC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629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noAutofit/>
          </a:bodyPr>
          <a:lstStyle/>
          <a:p>
            <a:pPr rtl="1">
              <a:lnSpc>
                <a:spcPct val="150000"/>
              </a:lnSpc>
            </a:pPr>
            <a:endParaRPr lang="fa-IR" sz="1000" b="1" dirty="0" smtClean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dirty="0" smtClean="0">
                <a:solidFill>
                  <a:srgbClr val="000000"/>
                </a:solidFill>
                <a:cs typeface="B Titr" pitchFamily="2" charset="-78"/>
              </a:rPr>
              <a:t>2) انتقال توسط کابل های زیرزمینی یا زیر دریایی</a:t>
            </a:r>
            <a:endParaRPr lang="en-US" dirty="0" smtClean="0">
              <a:solidFill>
                <a:srgbClr val="000000"/>
              </a:solidFill>
              <a:cs typeface="B Titr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1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200000"/>
              </a:lnSpc>
              <a:buFont typeface="Wingdings" pitchFamily="2" charset="2"/>
              <a:buChar char="§"/>
            </a:pPr>
            <a:r>
              <a:rPr lang="fa-I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خط بطول 100 کیلومتر و ولتاژ100 </a:t>
            </a:r>
          </a:p>
          <a:p>
            <a:pPr rtl="1">
              <a:lnSpc>
                <a:spcPct val="200000"/>
              </a:lnSpc>
            </a:pPr>
            <a:r>
              <a:rPr lang="fa-I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کیلوولت در سوئد </a:t>
            </a:r>
          </a:p>
          <a:p>
            <a:pPr rtl="1">
              <a:lnSpc>
                <a:spcPct val="200000"/>
              </a:lnSpc>
              <a:buFont typeface="Wingdings" pitchFamily="2" charset="2"/>
              <a:buChar char="§"/>
            </a:pPr>
            <a:r>
              <a:rPr lang="fa-IR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خط رابط بین انگلستان و فرانسه </a:t>
            </a:r>
          </a:p>
          <a:p>
            <a:pPr rtl="1">
              <a:lnSpc>
                <a:spcPct val="200000"/>
              </a:lnSpc>
            </a:pPr>
            <a:endParaRPr lang="fa-I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160000"/>
              </a:lnSpc>
            </a:pPr>
            <a:endParaRPr lang="fa-IR" sz="3200" dirty="0" smtClean="0">
              <a:effectLst>
                <a:outerShdw blurRad="38100" dist="38100" dir="2700000" algn="tl">
                  <a:srgbClr val="000000"/>
                </a:outerShdw>
              </a:effectLst>
              <a:cs typeface="B Mitra" pitchFamily="2" charset="-78"/>
            </a:endParaRPr>
          </a:p>
          <a:p>
            <a:pPr rtl="1">
              <a:lnSpc>
                <a:spcPct val="160000"/>
              </a:lnSpc>
            </a:pPr>
            <a:r>
              <a:rPr 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fa-IR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12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alireza.ALIREZA-ACD6300\Desktop\image\486px-HVDC_Europe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343400" cy="5165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rtl="1">
              <a:lnSpc>
                <a:spcPct val="200000"/>
              </a:lnSpc>
            </a:pPr>
            <a:r>
              <a:rPr lang="fa-IR" dirty="0" smtClean="0">
                <a:solidFill>
                  <a:srgbClr val="000000"/>
                </a:solidFill>
                <a:cs typeface="B Titr" pitchFamily="2" charset="-78"/>
              </a:rPr>
              <a:t>3) اتصال دو شبکه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dirty="0" smtClean="0">
                <a:solidFill>
                  <a:srgbClr val="00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0000"/>
                </a:solidFill>
                <a:cs typeface="B Titr" pitchFamily="2" charset="-78"/>
              </a:rPr>
              <a:t> غیر هماهنگ(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Asynchronous</a:t>
            </a:r>
            <a:r>
              <a:rPr lang="fa-IR" dirty="0" smtClean="0">
                <a:solidFill>
                  <a:srgbClr val="000000"/>
                </a:solidFill>
                <a:cs typeface="B Titr" pitchFamily="2" charset="-78"/>
              </a:rPr>
              <a:t>)</a:t>
            </a:r>
            <a:endParaRPr lang="en-US" dirty="0" smtClean="0">
              <a:solidFill>
                <a:srgbClr val="000000"/>
              </a:solidFill>
              <a:cs typeface="B Titr" pitchFamily="2" charset="-78"/>
            </a:endParaRPr>
          </a:p>
          <a:p>
            <a:pPr rtl="1">
              <a:lnSpc>
                <a:spcPct val="200000"/>
              </a:lnSpc>
            </a:pP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شبکه قدرت ژاپن دارای</a:t>
            </a: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دو فرکانس 50 و 60 در</a:t>
            </a: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شمال و جنوب این کشور</a:t>
            </a: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می باشد.</a:t>
            </a:r>
          </a:p>
          <a:p>
            <a:pPr rtl="1">
              <a:lnSpc>
                <a:spcPct val="160000"/>
              </a:lnSpc>
            </a:pPr>
            <a:r>
              <a:rPr 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fa-IR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13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E:\506px-Power_Grid_of_Japan_as_of_2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799"/>
            <a:ext cx="6096000" cy="5939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8839200" cy="65532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algn="ctr" rtl="1">
              <a:lnSpc>
                <a:spcPct val="160000"/>
              </a:lnSpc>
            </a:pPr>
            <a:endParaRPr lang="fa-IR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>
              <a:lnSpc>
                <a:spcPct val="170000"/>
              </a:lnSpc>
            </a:pPr>
            <a:r>
              <a:rPr lang="fa-IR" sz="12000" dirty="0" smtClean="0">
                <a:solidFill>
                  <a:schemeClr val="bg1"/>
                </a:solidFill>
                <a:cs typeface="B Titr" pitchFamily="2" charset="-78"/>
              </a:rPr>
              <a:t>4) پایدارسازی سیستم های قدرت بزرگ بهم پیوسته</a:t>
            </a:r>
          </a:p>
          <a:p>
            <a:pPr rtl="1">
              <a:lnSpc>
                <a:spcPct val="170000"/>
              </a:lnSpc>
            </a:pPr>
            <a:r>
              <a:rPr lang="fa-IR" sz="10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آمريكاي شمالي شامل چهار شبكه قدرت مستقل از هم (</a:t>
            </a:r>
            <a:r>
              <a:rPr lang="en-CA" sz="10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Asynchronous</a:t>
            </a:r>
            <a:r>
              <a:rPr lang="fa-IR" sz="10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) مي باشدكه عبارتند از:</a:t>
            </a:r>
          </a:p>
          <a:p>
            <a:pPr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04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اتصالات غربي</a:t>
            </a:r>
          </a:p>
          <a:p>
            <a:pPr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0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اتصالات شرقي</a:t>
            </a:r>
          </a:p>
          <a:p>
            <a:pPr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04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اتصالات تگزاس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fa-IR" sz="10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اتصالات كبك</a:t>
            </a:r>
          </a:p>
          <a:p>
            <a:pPr algn="r" rtl="1">
              <a:lnSpc>
                <a:spcPct val="170000"/>
              </a:lnSpc>
            </a:pPr>
            <a:r>
              <a:rPr lang="fa-IR" sz="10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104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كه اين اتصالات توسط 12 لينك پي در پي </a:t>
            </a:r>
            <a:r>
              <a:rPr lang="en-US" sz="104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a-IR" sz="104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4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BACK  TO BACK</a:t>
            </a:r>
            <a:r>
              <a:rPr lang="fa-IR" sz="104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4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a-IR" sz="104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rtl="1">
              <a:lnSpc>
                <a:spcPct val="170000"/>
              </a:lnSpc>
            </a:pPr>
            <a:r>
              <a:rPr lang="fa-IR" sz="104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باهم تبادل قدرت دارند</a:t>
            </a:r>
          </a:p>
          <a:p>
            <a:pPr algn="r" rtl="1">
              <a:lnSpc>
                <a:spcPct val="160000"/>
              </a:lnSpc>
            </a:pPr>
            <a:r>
              <a:rPr lang="fa-IR" sz="10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en-US" sz="104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160000"/>
              </a:lnSpc>
            </a:pPr>
            <a:r>
              <a:rPr lang="fa-I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fa-IR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14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39200" cy="6858000"/>
          </a:xfrm>
          <a:ln>
            <a:noFill/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endParaRPr lang="fa-IR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160000"/>
              </a:lnSpc>
            </a:pPr>
            <a:r>
              <a:rPr lang="fa-IR" sz="8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 </a:t>
            </a:r>
            <a:endParaRPr lang="en-US" sz="8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160000"/>
              </a:lnSpc>
            </a:pPr>
            <a:r>
              <a:rPr lang="fa-I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fa-IR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15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hhfdd\NERC_Interconnections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39200" cy="6858000"/>
          </a:xfrm>
          <a:ln>
            <a:noFill/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endParaRPr lang="fa-IR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160000"/>
              </a:lnSpc>
            </a:pPr>
            <a:r>
              <a:rPr lang="fa-IR" sz="8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 </a:t>
            </a:r>
            <a:endParaRPr lang="en-US" sz="80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160000"/>
              </a:lnSpc>
            </a:pPr>
            <a:r>
              <a:rPr lang="fa-I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fa-IR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16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Dear-User\Desktop\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862763" cy="6162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17</a:t>
            </a:r>
            <a:endParaRPr lang="en-US" sz="2800" b="1" dirty="0" smtClean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6764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"/>
            <a:ext cx="8915400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6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بحث اقتصادی انتقال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 </a:t>
            </a:r>
            <a:endParaRPr lang="fa-IR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rtl="1">
              <a:lnSpc>
                <a:spcPct val="200000"/>
              </a:lnSpc>
            </a:pPr>
            <a:r>
              <a:rPr lang="fa-IR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</a:t>
            </a: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هنگام مقایسه دو سیستم 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HVDC </a:t>
            </a: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و 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HVAC </a:t>
            </a: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طول خط تعیین کننده خواهد بود.</a:t>
            </a: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فاصله برابری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:(Breakeven distance) </a:t>
            </a: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فاصله است که در ان هزینه های سیستم 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و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با هم برابرند. </a:t>
            </a: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درحال حاضر این فاصله برای خطوط هوایی در حدود 600 کیلومتر است. </a:t>
            </a:r>
            <a:endParaRPr lang="en-US" sz="2400" b="1" dirty="0" smtClean="0">
              <a:ln>
                <a:solidFill>
                  <a:schemeClr val="bg2"/>
                </a:solidFill>
              </a:ln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برای سیستم های  زیرزمینی این فاصله در حدود 30 کیلومتر است. </a:t>
            </a:r>
            <a:endParaRPr lang="en-US" sz="2400" b="1" dirty="0" smtClean="0">
              <a:ln>
                <a:solidFill>
                  <a:schemeClr val="bg2"/>
                </a:solidFill>
              </a:ln>
              <a:solidFill>
                <a:srgbClr val="1A3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</a:t>
            </a: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برای مسافت های بیشتر از فاصله برابری استفاده از سیستم 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400" b="1" dirty="0" smtClean="0">
                <a:ln>
                  <a:solidFill>
                    <a:schemeClr val="bg2"/>
                  </a:solidFill>
                </a:ln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اقتصادی تر خواهد بود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533400"/>
            <a:ext cx="7620000" cy="458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CA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15400" cy="6858000"/>
          </a:xfrm>
          <a:ln>
            <a:noFill/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r>
              <a:rPr lang="fa-IR" sz="3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32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نمودار زیر فاصله برابری را که تابعی از هزینه های احداث خط و همچنین پایانه ها است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18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6764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Documents and Settings\Dear-User\Desktop\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884122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8991600" cy="6629400"/>
          </a:xfrm>
          <a:ln>
            <a:noFill/>
          </a:ln>
        </p:spPr>
        <p:txBody>
          <a:bodyPr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مقایسه خطوط مستقیم در مقابل متناوب</a:t>
            </a:r>
          </a:p>
          <a:p>
            <a:pPr algn="just" rtl="1">
              <a:lnSpc>
                <a:spcPct val="200000"/>
              </a:lnSpc>
            </a:pPr>
            <a:r>
              <a:rPr lang="fa-IR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بزرگ‌ترین مزیت سیستم جریان مستقیم، امکان انتقال مقدار زیادی انرژی در مسافت‌های زیاد و با تلفات کمتر (در مقایسه با روش انتقال </a:t>
            </a:r>
            <a:r>
              <a:rPr lang="en-US" sz="2400" b="1" dirty="0" err="1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a-IR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) است</a:t>
            </a:r>
          </a:p>
          <a:p>
            <a:pPr rtl="1">
              <a:lnSpc>
                <a:spcPct val="200000"/>
              </a:lnSpc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8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توان الکتریکی قابل انتقال توسط یک خط هوایی: </a:t>
            </a:r>
          </a:p>
          <a:p>
            <a:pPr rtl="1">
              <a:lnSpc>
                <a:spcPct val="200000"/>
              </a:lnSpc>
            </a:pPr>
            <a:r>
              <a:rPr lang="fa-I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درفرمول مقابل </a:t>
            </a:r>
            <a:r>
              <a:rPr lang="en-US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U</a:t>
            </a:r>
            <a:r>
              <a:rPr lang="fa-IR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ولتاژخط بر حسب کیلوولت و</a:t>
            </a:r>
            <a:r>
              <a:rPr lang="en-US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ZL </a:t>
            </a:r>
            <a:r>
              <a:rPr lang="fa-IR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200000"/>
              </a:lnSpc>
            </a:pPr>
            <a:r>
              <a:rPr lang="fa-IR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امپدانس مشخصه یا امپدانس موج اگر 250 اهم در</a:t>
            </a:r>
          </a:p>
          <a:p>
            <a:pPr rtl="1">
              <a:lnSpc>
                <a:spcPct val="200000"/>
              </a:lnSpc>
            </a:pPr>
            <a:r>
              <a:rPr lang="fa-IR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نظرگرفته شود نتایج زیر حاصل می گردد: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19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48" y="3886200"/>
            <a:ext cx="2564252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6629400"/>
          </a:xfrm>
          <a:ln>
            <a:noFill/>
          </a:ln>
        </p:spPr>
        <p:txBody>
          <a:bodyPr>
            <a:normAutofit/>
          </a:bodyPr>
          <a:lstStyle/>
          <a:p>
            <a:pPr rtl="1">
              <a:lnSpc>
                <a:spcPct val="16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توان الکتریکی تقریبی قابل انتقال توسط یک خط هوایی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</a:t>
            </a:r>
            <a:r>
              <a:rPr lang="fa-IR" sz="28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برحسب ولتاژ:</a:t>
            </a:r>
          </a:p>
          <a:p>
            <a:pPr rtl="1">
              <a:lnSpc>
                <a:spcPct val="150000"/>
              </a:lnSpc>
            </a:pPr>
            <a:endParaRPr lang="fa-IR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150000"/>
              </a:lnSpc>
            </a:pPr>
            <a:endParaRPr lang="fa-IR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</a:t>
            </a:r>
            <a:r>
              <a:rPr lang="fa-IR" sz="28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توان الکتریکی </a:t>
            </a:r>
          </a:p>
          <a:p>
            <a:pPr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تقریبی  قابل انتقال </a:t>
            </a:r>
          </a:p>
          <a:p>
            <a:pPr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DC</a:t>
            </a:r>
            <a:r>
              <a:rPr lang="fa-IR" sz="28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 برحسب ولتاژ:</a:t>
            </a:r>
          </a:p>
          <a:p>
            <a:pPr rtl="1">
              <a:lnSpc>
                <a:spcPct val="150000"/>
              </a:lnSpc>
            </a:pPr>
            <a:r>
              <a:rPr lang="fa-I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20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6800" y="1219200"/>
          <a:ext cx="6095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/>
                <a:gridCol w="870857"/>
                <a:gridCol w="870857"/>
                <a:gridCol w="870857"/>
                <a:gridCol w="870857"/>
                <a:gridCol w="870857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r>
                        <a:rPr kumimoji="0" lang="en-US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itchFamily="2" charset="-78"/>
                        </a:rPr>
                        <a:t> </a:t>
                      </a:r>
                      <a:r>
                        <a:rPr kumimoji="0" lang="fa-IR" sz="2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itchFamily="2" charset="-78"/>
                        </a:rPr>
                        <a:t>(کیلوولت )</a:t>
                      </a:r>
                      <a:endParaRPr kumimoji="0" lang="en-US" sz="240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400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700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1000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1200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1500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)P</a:t>
                      </a:r>
                      <a:r>
                        <a:rPr kumimoji="0" lang="fa-IR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itchFamily="2" charset="-78"/>
                        </a:rPr>
                        <a:t>مگاوات</a:t>
                      </a:r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itchFamily="2" charset="-78"/>
                        </a:rPr>
                        <a:t>(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640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2000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4000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5800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9000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3000" y="2590800"/>
          <a:ext cx="5029200" cy="393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354"/>
                <a:gridCol w="1294236"/>
                <a:gridCol w="1793610"/>
              </a:tblGrid>
              <a:tr h="873690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itchFamily="2" charset="-78"/>
                        </a:rPr>
                        <a:t>گنجایش توان ( مگاوات )</a:t>
                      </a:r>
                      <a:endParaRPr kumimoji="0" lang="en-US" sz="2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fa-IR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itchFamily="2" charset="-78"/>
                        </a:rPr>
                        <a:t>ولتاژخط (کیلوولت )</a:t>
                      </a:r>
                      <a:endParaRPr kumimoji="0" lang="en-US" sz="2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Mitra" pitchFamily="2" charset="-78"/>
                        </a:rPr>
                        <a:t>جریان  مستقیم(آمپر)</a:t>
                      </a:r>
                      <a:endParaRPr kumimoji="0" lang="en-US" sz="24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05170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1000 - 500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400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1250- 600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24249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2500- 1000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500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2500- 1000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24249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4000- 2500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600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3300- 2100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24249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6000- 4000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700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4300- 2150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85384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9000- 6000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800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Yagut-s"/>
                          <a:ea typeface="Times New Roman"/>
                          <a:cs typeface="0 Zar"/>
                        </a:rPr>
                        <a:t>5600- 2800</a:t>
                      </a:r>
                      <a:endParaRPr kumimoji="0" lang="en-US" sz="2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Yagut-s"/>
                        <a:ea typeface="Times New Roman"/>
                        <a:cs typeface="0 Zar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39200" cy="68580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</a:pPr>
            <a:r>
              <a:rPr lang="fa-IR" sz="4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مقایسه پایانه های انتقال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</a:t>
            </a:r>
            <a:r>
              <a:rPr lang="en-US" sz="4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و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</a:t>
            </a:r>
            <a:r>
              <a:rPr lang="en-US" sz="4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</a:t>
            </a:r>
            <a:endParaRPr lang="fa-IR" sz="44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Titr" pitchFamily="2" charset="-78"/>
            </a:endParaRPr>
          </a:p>
          <a:p>
            <a:pPr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در یک پست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تجهیزاتی چون ترانسفورماتورها، رله ها و مدارشکن ها وسایر تجهیزات حضور دارند</a:t>
            </a:r>
          </a:p>
          <a:p>
            <a:pPr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101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در یک پست </a:t>
            </a:r>
            <a:r>
              <a:rPr lang="en-US" sz="2800" b="1" dirty="0" smtClean="0">
                <a:solidFill>
                  <a:srgbClr val="101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800" b="1" dirty="0" smtClean="0">
                <a:solidFill>
                  <a:srgbClr val="101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800" b="1" dirty="0" smtClean="0">
                <a:solidFill>
                  <a:srgbClr val="101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علاوه بر تجهیزات موردنیاز در پست های </a:t>
            </a:r>
            <a:r>
              <a:rPr lang="en-US" sz="2800" b="1" dirty="0" smtClean="0">
                <a:solidFill>
                  <a:srgbClr val="101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800" b="1" dirty="0" smtClean="0">
                <a:solidFill>
                  <a:srgbClr val="101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800" b="1" dirty="0" smtClean="0">
                <a:solidFill>
                  <a:srgbClr val="101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پل های یکسو کننده و اینورتری قرار دارند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21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22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6858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hmet\Desktop\BJKBJM\NorNed_converter_+Norway_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2672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hmet\Desktop\BJKBJM\power-ss-transfor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4343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r>
              <a:rPr lang="fa-I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طرح كلي يك پست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HVDC</a:t>
            </a:r>
            <a:r>
              <a:rPr lang="fa-IR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23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Documents and Settings\Dear-User\Desktop\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82000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r>
              <a:rPr lang="fa-I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طرح كلي يك برج 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HVDC</a:t>
            </a:r>
            <a:r>
              <a:rPr lang="fa-I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24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Dear-User\Desktop\galavani\Ty500kVLatticeTower_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562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r>
              <a:rPr lang="fa-IR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مقایسه برج هاي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HVAC </a:t>
            </a:r>
            <a:r>
              <a:rPr lang="fa-IR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و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HVDC </a:t>
            </a:r>
            <a:endParaRPr lang="fa-IR" sz="3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25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6858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Dear-User\Desktop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7758113" cy="35052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15400" cy="68580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algn="ctr" rtl="1">
              <a:lnSpc>
                <a:spcPct val="160000"/>
              </a:lnSpc>
            </a:pPr>
            <a:endParaRPr lang="fa-I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ctr" rtl="1">
              <a:lnSpc>
                <a:spcPct val="220000"/>
              </a:lnSpc>
            </a:pPr>
            <a:r>
              <a:rPr lang="fa-IR" sz="14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برتری سیستم </a:t>
            </a:r>
            <a:r>
              <a:rPr lang="en-US" sz="1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HVDC</a:t>
            </a:r>
            <a:r>
              <a:rPr lang="fa-IR" sz="14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نسبت به</a:t>
            </a:r>
            <a:r>
              <a:rPr lang="en-US" sz="1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HVAC </a:t>
            </a:r>
            <a:r>
              <a:rPr lang="fa-IR" sz="1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 rtl="1">
              <a:lnSpc>
                <a:spcPct val="220000"/>
              </a:lnSpc>
              <a:buFont typeface="Wingdings" pitchFamily="2" charset="2"/>
              <a:buChar char="Ø"/>
            </a:pPr>
            <a:r>
              <a:rPr lang="fa-IR" sz="120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افزایش ظرفیت شبکه‌ نسبت به سیستم </a:t>
            </a:r>
            <a:r>
              <a:rPr lang="en-US" sz="120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a-IR" sz="120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، با احتساب هزینه یکسان برای هادی ها و دکل ها </a:t>
            </a:r>
            <a:endParaRPr lang="en-US" sz="12000" b="1" dirty="0" smtClean="0">
              <a:solidFill>
                <a:srgbClr val="1A3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lvl="0" algn="just" rtl="1">
              <a:lnSpc>
                <a:spcPct val="220000"/>
              </a:lnSpc>
              <a:buFont typeface="Wingdings" pitchFamily="2" charset="2"/>
              <a:buChar char="Ø"/>
            </a:pPr>
            <a:r>
              <a:rPr lang="fa-IR" sz="1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کاهش دادن سطح مقطع سیم مصرفی و همچنین دیگر تجهیزات</a:t>
            </a:r>
            <a:r>
              <a:rPr lang="en-US" sz="1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1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لازم برای برپاکردن یک شبکه انتقال در یک توان مشخص</a:t>
            </a:r>
            <a:r>
              <a:rPr lang="en-US" sz="1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fa-IR" sz="12000" b="1" dirty="0" smtClean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>
              <a:lnSpc>
                <a:spcPct val="220000"/>
              </a:lnSpc>
              <a:buFont typeface="Wingdings" pitchFamily="2" charset="2"/>
              <a:buChar char="Ø"/>
            </a:pPr>
            <a:r>
              <a:rPr lang="en-US" sz="120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120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نیاز به تعداد هادی کمتر، نسبت به سیستم  </a:t>
            </a:r>
            <a:r>
              <a:rPr lang="en-US" sz="120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</a:t>
            </a:r>
            <a:endParaRPr lang="fa-IR" sz="12000" b="1" dirty="0" smtClean="0">
              <a:solidFill>
                <a:srgbClr val="1A3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lnSpc>
                <a:spcPct val="170000"/>
              </a:lnSpc>
              <a:buFont typeface="Wingdings" pitchFamily="2" charset="2"/>
              <a:buChar char="Ø"/>
            </a:pPr>
            <a:endParaRPr lang="fa-I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lvl="0" algn="just" rtl="1">
              <a:lnSpc>
                <a:spcPct val="170000"/>
              </a:lnSpc>
              <a:buFont typeface="Wingdings" pitchFamily="2" charset="2"/>
              <a:buChar char="Ø"/>
            </a:pPr>
            <a:endParaRPr lang="en-US" sz="6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lnSpc>
                <a:spcPct val="160000"/>
              </a:lnSpc>
            </a:pP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26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15400" cy="68580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algn="just" rtl="1">
              <a:lnSpc>
                <a:spcPct val="220000"/>
              </a:lnSpc>
              <a:buFont typeface="Wingdings" pitchFamily="2" charset="2"/>
              <a:buChar char="Ø"/>
            </a:pPr>
            <a:r>
              <a:rPr lang="fa-IR" sz="1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قابلیت اعتماد در خطوط </a:t>
            </a:r>
            <a:r>
              <a:rPr lang="en-US" sz="1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HVDC</a:t>
            </a:r>
            <a:r>
              <a:rPr lang="fa-IR" sz="1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بیشتر از </a:t>
            </a:r>
            <a:r>
              <a:rPr lang="en-US" sz="1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HVAC</a:t>
            </a:r>
            <a:r>
              <a:rPr lang="fa-IR" sz="1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است. </a:t>
            </a:r>
          </a:p>
          <a:p>
            <a:pPr algn="just" rtl="1">
              <a:lnSpc>
                <a:spcPct val="220000"/>
              </a:lnSpc>
            </a:pPr>
            <a:r>
              <a:rPr lang="fa-IR" sz="120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با وقوع خطا در یکی از دو هادی خط، هنوز هم می‌توان قدرت انتقالی را بدون هیچ گونه مشکلی از طریق هادی دیگر منتقل نمود.</a:t>
            </a:r>
          </a:p>
          <a:p>
            <a:pPr lvl="0" algn="just" rtl="1">
              <a:lnSpc>
                <a:spcPct val="220000"/>
              </a:lnSpc>
              <a:buFont typeface="Wingdings" pitchFamily="2" charset="2"/>
              <a:buChar char="Ø"/>
            </a:pPr>
            <a:r>
              <a:rPr lang="fa-IR" sz="120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قدرت انتقالی از یک خط </a:t>
            </a:r>
            <a:r>
              <a:rPr lang="en-US" sz="120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a-IR" sz="120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را می‌توان به راحتی توسط تریستورهای یکسو کننده آن کنترل کرد</a:t>
            </a:r>
          </a:p>
          <a:p>
            <a:pPr lvl="0" algn="just" rtl="1">
              <a:lnSpc>
                <a:spcPct val="170000"/>
              </a:lnSpc>
            </a:pPr>
            <a:endParaRPr lang="fa-IR" sz="128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lnSpc>
                <a:spcPct val="170000"/>
              </a:lnSpc>
              <a:buFont typeface="Wingdings" pitchFamily="2" charset="2"/>
              <a:buChar char="Ø"/>
            </a:pPr>
            <a:endParaRPr lang="fa-I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lvl="0" algn="just" rtl="1">
              <a:lnSpc>
                <a:spcPct val="170000"/>
              </a:lnSpc>
              <a:buFont typeface="Wingdings" pitchFamily="2" charset="2"/>
              <a:buChar char="Ø"/>
            </a:pPr>
            <a:endParaRPr lang="en-US" sz="6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lnSpc>
                <a:spcPct val="160000"/>
              </a:lnSpc>
            </a:pPr>
            <a:r>
              <a:rPr lang="fa-I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762000" cy="381000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27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133600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G:\tttttttttttt\DC+vs+AC+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0"/>
            <a:ext cx="58674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1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9050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2  Jadid" pitchFamily="2" charset="-78"/>
              </a:rPr>
              <a:t>تاریخچه</a:t>
            </a:r>
            <a:endParaRPr kumimoji="0" lang="fa-IR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2  Jadid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1295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rgbClr val="000000"/>
                </a:solidFill>
                <a:cs typeface="B Titr" pitchFamily="2" charset="-78"/>
              </a:rPr>
              <a:t> اولین سیستم قدرت بصورت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B Titr" pitchFamily="2" charset="-78"/>
              </a:rPr>
              <a:t>DC</a:t>
            </a:r>
            <a:r>
              <a:rPr lang="fa-IR" sz="3600" dirty="0" smtClean="0">
                <a:solidFill>
                  <a:srgbClr val="000000"/>
                </a:solidFill>
                <a:cs typeface="B Titr" pitchFamily="2" charset="-78"/>
              </a:rPr>
              <a:t> </a:t>
            </a:r>
            <a:r>
              <a:rPr lang="fa-IR" sz="3200" dirty="0" smtClean="0">
                <a:solidFill>
                  <a:srgbClr val="000000"/>
                </a:solidFill>
                <a:cs typeface="B Titr" pitchFamily="2" charset="-78"/>
              </a:rPr>
              <a:t>در امریکا</a:t>
            </a:r>
            <a:endParaRPr lang="en-US" sz="3200" dirty="0" smtClean="0">
              <a:solidFill>
                <a:srgbClr val="000000"/>
              </a:solidFill>
              <a:cs typeface="B Titr" pitchFamily="2" charset="-78"/>
            </a:endParaRPr>
          </a:p>
        </p:txBody>
      </p:sp>
      <p:pic>
        <p:nvPicPr>
          <p:cNvPr id="1031" name="Picture 7" descr="C:\Documents and Settings\Dear-User\Desktop\galavani\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438400"/>
            <a:ext cx="3352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91600" cy="6858000"/>
          </a:xfrm>
          <a:ln>
            <a:noFill/>
          </a:ln>
        </p:spPr>
        <p:txBody>
          <a:bodyPr>
            <a:normAutofit/>
          </a:bodyPr>
          <a:lstStyle/>
          <a:p>
            <a:pPr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تداخل رادیویی کمتردر </a:t>
            </a:r>
            <a:r>
              <a:rPr lang="en-US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HVDC</a:t>
            </a:r>
            <a:r>
              <a:rPr lang="fa-IR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نسبت به </a:t>
            </a:r>
            <a:r>
              <a:rPr lang="en-US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HVAC</a:t>
            </a:r>
            <a:r>
              <a:rPr lang="fa-IR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en-US" b="1" dirty="0" smtClean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تلفات خطوط </a:t>
            </a:r>
            <a:r>
              <a:rPr lang="en-US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کمتر از </a:t>
            </a:r>
            <a:r>
              <a:rPr lang="en-US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است:</a:t>
            </a:r>
          </a:p>
          <a:p>
            <a:pPr rtl="1">
              <a:lnSpc>
                <a:spcPct val="200000"/>
              </a:lnSpc>
            </a:pP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1) </a:t>
            </a:r>
            <a:r>
              <a:rPr lang="en-US" b="1" dirty="0" err="1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Rac</a:t>
            </a: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b="1" dirty="0" err="1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Rdc</a:t>
            </a: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200000"/>
              </a:lnSpc>
            </a:pP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2) جریان راکتیو در خطوط </a:t>
            </a:r>
            <a:r>
              <a:rPr lang="en-US" b="1" dirty="0" err="1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وجود ندارد</a:t>
            </a:r>
            <a:endParaRPr lang="en-US" b="1" dirty="0" smtClean="0">
              <a:solidFill>
                <a:srgbClr val="1A3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lnSpc>
                <a:spcPct val="170000"/>
              </a:lnSpc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lnSpc>
                <a:spcPct val="170000"/>
              </a:lnSpc>
              <a:buFont typeface="Wingdings" pitchFamily="2" charset="2"/>
              <a:buChar char="Ø"/>
            </a:pPr>
            <a:endParaRPr lang="fa-IR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28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91600" cy="6858000"/>
          </a:xfrm>
          <a:ln>
            <a:noFill/>
          </a:ln>
        </p:spPr>
        <p:txBody>
          <a:bodyPr>
            <a:normAutofit/>
          </a:bodyPr>
          <a:lstStyle/>
          <a:p>
            <a:pPr algn="ctr" rtl="1">
              <a:lnSpc>
                <a:spcPct val="200000"/>
              </a:lnSpc>
            </a:pPr>
            <a:r>
              <a:rPr lang="fa-IR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معایب خطوط مستقیم در مقابل متناوب</a:t>
            </a:r>
          </a:p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گران بودن مبدل‌ها</a:t>
            </a:r>
          </a:p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محدودیت مبدل ها در مقابل اضافه بارها</a:t>
            </a:r>
          </a:p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تلفات موجود در خطوط کوتاه درمبدل‌ها از یک شبکه </a:t>
            </a:r>
            <a:r>
              <a:rPr lang="en-US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با همان طول بیشتر است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</a:t>
            </a:r>
            <a:r>
              <a:rPr lang="fa-IR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مشکل در تبدیل سطوح ولتاژ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29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91600" cy="6858000"/>
          </a:xfrm>
          <a:ln>
            <a:noFill/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endParaRPr lang="fa-I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</a:t>
            </a:r>
            <a:r>
              <a:rPr lang="fa-IR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توان راکتیو درخواستی:</a:t>
            </a:r>
            <a:r>
              <a:rPr lang="fa-IR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 </a:t>
            </a: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کانورترها نیاز به توان راکتیو دارندکه منابع توان راکتیو(مثلا کندانسورسنکرون یاجبرانگر استاتیکی) نزدیک کانورترها مورد استفاده قرار می‌گیرند</a:t>
            </a:r>
          </a:p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</a:t>
            </a:r>
            <a:r>
              <a:rPr lang="fa-IR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تولیدهارمونیک‌ها: </a:t>
            </a:r>
            <a:r>
              <a:rPr lang="fa-IR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موجب اضافه حرارت خازن‌ها در کانورترهاو ژنراتورهای نزدیک خط می شود که بااستفاده از فیلترهای مناسب ، کاهش می یابد </a:t>
            </a:r>
          </a:p>
          <a:p>
            <a:pPr algn="just" rtl="1">
              <a:lnSpc>
                <a:spcPct val="150000"/>
              </a:lnSpc>
            </a:pPr>
            <a:endParaRPr lang="fa-I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30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39200" cy="6858000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algn="ctr" rtl="1">
              <a:lnSpc>
                <a:spcPct val="270000"/>
              </a:lnSpc>
            </a:pPr>
            <a:r>
              <a:rPr lang="fa-IR" sz="51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انواع لینک های </a:t>
            </a:r>
            <a:r>
              <a:rPr lang="en-US" sz="51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HVDC</a:t>
            </a:r>
            <a:endParaRPr lang="fa-IR" sz="57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rtl="1">
              <a:lnSpc>
                <a:spcPct val="270000"/>
              </a:lnSpc>
              <a:buFont typeface="Wingdings" pitchFamily="2" charset="2"/>
              <a:buChar char="v"/>
            </a:pPr>
            <a:r>
              <a:rPr lang="fa-IR" sz="4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لینک تک قطبی</a:t>
            </a:r>
            <a:r>
              <a:rPr lang="fa-IR" sz="4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MONOPOLAR</a:t>
            </a:r>
            <a:r>
              <a:rPr lang="fa-IR" sz="4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rtl="1">
              <a:lnSpc>
                <a:spcPct val="220000"/>
              </a:lnSpc>
            </a:pPr>
            <a:r>
              <a:rPr lang="fa-IR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42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یک هادی برای مسیر رفت(معمولا با پتانسیل منفی)  و مسیر برگشت از طریق زمین(پتانسیل صفر)</a:t>
            </a:r>
            <a:endParaRPr lang="en-US" sz="4200" b="1" dirty="0" smtClean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220000"/>
              </a:lnSpc>
            </a:pPr>
            <a:r>
              <a:rPr lang="fa-I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fa-IR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31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Dear-User\Desktop\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7200900" cy="1971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39200" cy="685800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ctr" rtl="1">
              <a:lnSpc>
                <a:spcPct val="270000"/>
              </a:lnSpc>
            </a:pPr>
            <a:r>
              <a:rPr lang="fa-IR" sz="4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یک خط انتقال تک قطبی</a:t>
            </a:r>
            <a:endParaRPr lang="fa-IR" sz="4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rtl="1">
              <a:lnSpc>
                <a:spcPct val="220000"/>
              </a:lnSpc>
            </a:pPr>
            <a:r>
              <a:rPr lang="fa-IR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en-US" sz="4200" b="1" dirty="0" smtClean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220000"/>
              </a:lnSpc>
            </a:pPr>
            <a:r>
              <a:rPr lang="fa-I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fa-IR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32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G:\tttttttttttt\220px-Cahora_Bassa_(HVDC)_-_KNP_-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9530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8839200" cy="6629400"/>
          </a:xfrm>
          <a:ln>
            <a:noFill/>
          </a:ln>
        </p:spPr>
        <p:txBody>
          <a:bodyPr>
            <a:normAutofit/>
          </a:bodyPr>
          <a:lstStyle/>
          <a:p>
            <a:pPr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لینک دو قطبی </a:t>
            </a:r>
            <a:r>
              <a:rPr lang="fa-IR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BIPOLAR</a:t>
            </a:r>
            <a:r>
              <a:rPr lang="fa-IR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دو هادی یکی با پتانسیل مثبت و دیگری با پتانسیل منفی نسبت به زمین (معمولا متقارن نسبت به زمین)</a:t>
            </a:r>
            <a:endParaRPr lang="en-US" sz="2600" b="1" dirty="0" smtClean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160000"/>
              </a:lnSpc>
            </a:pPr>
            <a:r>
              <a:rPr lang="fa-I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fa-IR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33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Dear-User\Desktop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7191375" cy="2962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r>
              <a:rPr lang="fa-I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4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اجزای اصلی یک لینک </a:t>
            </a:r>
            <a:r>
              <a:rPr lang="en-CA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bipolar</a:t>
            </a:r>
            <a:r>
              <a:rPr lang="fa-I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34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yyoob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77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8839200" cy="6629400"/>
          </a:xfrm>
          <a:ln>
            <a:noFill/>
          </a:ln>
        </p:spPr>
        <p:txBody>
          <a:bodyPr>
            <a:normAutofit/>
          </a:bodyPr>
          <a:lstStyle/>
          <a:p>
            <a:pPr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لینک هم قطبی </a:t>
            </a:r>
            <a:r>
              <a:rPr lang="fa-IR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HOMOPOLAR</a:t>
            </a:r>
            <a:r>
              <a:rPr lang="fa-IR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دو یا چند هادی با پتانسیل یکسان(معمولا پتانسیل منفی) و مسیر برگشت از طریق زمین یا فلز در پتانسیل صفر</a:t>
            </a:r>
            <a:endParaRPr lang="en-US" sz="2600" b="1" dirty="0" smtClean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200000"/>
              </a:lnSpc>
            </a:pPr>
            <a:r>
              <a:rPr lang="fa-I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</a:p>
          <a:p>
            <a:pPr rtl="1">
              <a:lnSpc>
                <a:spcPct val="160000"/>
              </a:lnSpc>
            </a:pPr>
            <a:r>
              <a:rPr lang="fa-I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endParaRPr lang="fa-IR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35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Dear-User\Desktop\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7105650" cy="2886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endParaRPr lang="fa-IR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ctr" rtl="1">
              <a:lnSpc>
                <a:spcPct val="160000"/>
              </a:lnSpc>
            </a:pPr>
            <a:r>
              <a:rPr lang="fa-IR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32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در انتها نقشه شبكه هاي انتقال ايالات </a:t>
            </a:r>
          </a:p>
          <a:p>
            <a:pPr algn="ctr" rtl="1">
              <a:lnSpc>
                <a:spcPct val="16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متحده و اروپا كه در مورد آنها صحبت  شد</a:t>
            </a:r>
          </a:p>
          <a:p>
            <a:pPr algn="ctr" rtl="1">
              <a:lnSpc>
                <a:spcPct val="16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بهمراه سطوح ولتاژ و نوع انتقال آمده است </a:t>
            </a:r>
          </a:p>
          <a:p>
            <a:pPr rtl="1">
              <a:lnSpc>
                <a:spcPct val="160000"/>
              </a:lnSpc>
            </a:pPr>
            <a:endParaRPr lang="fa-IR" sz="32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36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endParaRPr lang="fa-IR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37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hhfdd\euro_tra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657975" cy="624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2</a:t>
            </a:r>
            <a:endParaRPr lang="en-US" sz="2800" b="1" dirty="0" smtClean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812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Titr" pitchFamily="2" charset="-78"/>
              </a:rPr>
              <a:t>ویژگی های سیستم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</a:t>
            </a: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Titr" pitchFamily="2" charset="-78"/>
              </a:rPr>
              <a:t> ادیسون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1447800"/>
            <a:ext cx="8915400" cy="409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نزدیک بودن نیروگاهها به مناطق شهری</a:t>
            </a:r>
          </a:p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32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کارکرد رضایت بخش برای لامپ های ملتهب</a:t>
            </a:r>
            <a:endParaRPr lang="fa-IR" sz="3200" b="1" dirty="0" smtClean="0">
              <a:solidFill>
                <a:srgbClr val="1A3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32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سطح ولتاژ پایین</a:t>
            </a:r>
          </a:p>
          <a:p>
            <a:pPr algn="just" rtl="1">
              <a:lnSpc>
                <a:spcPct val="150000"/>
              </a:lnSpc>
            </a:pPr>
            <a:endParaRPr lang="en-US" sz="4000" dirty="0" smtClean="0">
              <a:solidFill>
                <a:srgbClr val="FFC000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endParaRPr lang="fa-IR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38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hhfdd\USA_gr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772400" cy="578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rtl="1">
              <a:lnSpc>
                <a:spcPct val="160000"/>
              </a:lnSpc>
            </a:pPr>
            <a:endParaRPr lang="fa-IR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>
              <a:lnSpc>
                <a:spcPct val="16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 منابع:</a:t>
            </a:r>
            <a:endParaRPr lang="fa-IR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6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1.P.KUNDUR,Power System Stability and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Control,Mcgraw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-Hill</a:t>
            </a:r>
            <a:endParaRPr lang="fa-IR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6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.Vijay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k.sood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HVDC transmission</a:t>
            </a:r>
          </a:p>
          <a:p>
            <a:pPr algn="l" rtl="0">
              <a:lnSpc>
                <a:spcPct val="160000"/>
              </a:lnSpc>
            </a:pPr>
            <a:r>
              <a:rPr lang="fa-IR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wikiped</a:t>
            </a:r>
            <a:r>
              <a:rPr lang="en-CA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lang="fa-IR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rtl="1">
              <a:lnSpc>
                <a:spcPct val="160000"/>
              </a:lnSpc>
            </a:pPr>
            <a:endParaRPr lang="fa-IR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39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3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812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9906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اختراع موتور القایی دو فاز توسط تسلا در سال 1888</a:t>
            </a:r>
            <a:endParaRPr lang="en-US" sz="4000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pic>
        <p:nvPicPr>
          <p:cNvPr id="2050" name="Picture 2" descr="C:\Documents and Settings\Dear-User\Desktop\galavani\170px-N_Tes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09800"/>
            <a:ext cx="3657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4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812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685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طرح اولین سیستم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توسط شرکت وستینگ هاوس</a:t>
            </a:r>
            <a:endParaRPr lang="fa-IR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3075" name="Picture 3" descr="C:\Documents and Settings\Dear-User\Desktop\galavani\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3886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5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812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152400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chemeClr val="tx1">
                    <a:lumMod val="95000"/>
                  </a:schemeClr>
                </a:solidFill>
                <a:cs typeface="B Titr" pitchFamily="2" charset="-78"/>
              </a:rPr>
              <a:t>اولین خط انتقال در امریکا بصورت 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a-IR" sz="3200" dirty="0" smtClean="0">
                <a:solidFill>
                  <a:schemeClr val="tx1">
                    <a:lumMod val="95000"/>
                  </a:schemeClr>
                </a:solidFill>
                <a:cs typeface="B Titr" pitchFamily="2" charset="-78"/>
              </a:rPr>
              <a:t> در سال </a:t>
            </a:r>
            <a:r>
              <a:rPr lang="fa-IR" sz="4000" b="1" dirty="0" smtClean="0">
                <a:solidFill>
                  <a:schemeClr val="tx1">
                    <a:lumMod val="95000"/>
                  </a:schemeClr>
                </a:solidFill>
                <a:cs typeface="B Mitra" pitchFamily="2" charset="-78"/>
              </a:rPr>
              <a:t>1896</a:t>
            </a:r>
            <a:endParaRPr lang="en-US" sz="4000" b="1" dirty="0" smtClean="0">
              <a:solidFill>
                <a:schemeClr val="tx1">
                  <a:lumMod val="9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39200" cy="6858000"/>
          </a:xfrm>
          <a:ln>
            <a:noFill/>
          </a:ln>
        </p:spPr>
        <p:txBody>
          <a:bodyPr>
            <a:normAutofit/>
          </a:bodyPr>
          <a:lstStyle/>
          <a:p>
            <a:pPr algn="ctr" rtl="1">
              <a:lnSpc>
                <a:spcPct val="160000"/>
              </a:lnSpc>
            </a:pPr>
            <a:r>
              <a:rPr lang="fa-IR" sz="3200" b="1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فشار قوی جریان مستقیم </a:t>
            </a:r>
          </a:p>
          <a:p>
            <a:pPr rtl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en-US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HVDC</a:t>
            </a:r>
            <a:r>
              <a:rPr lang="en-US" sz="28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8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روشی نوین برای انتقال انرژی الکتریکی در مقیاس‌های کلان</a:t>
            </a:r>
          </a:p>
          <a:p>
            <a:pPr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احداث اولین خط انتقا</a:t>
            </a:r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ل</a:t>
            </a:r>
            <a:r>
              <a:rPr lang="fa-IR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en-US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HVDC </a:t>
            </a:r>
            <a:r>
              <a:rPr lang="fa-IR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در سوئد (جزیره گاتلند) به طول   </a:t>
            </a:r>
            <a:r>
              <a:rPr lang="en-US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Km   </a:t>
            </a:r>
            <a:r>
              <a:rPr lang="fa-IR" sz="24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96 با قدرت انتقالی </a:t>
            </a:r>
            <a:r>
              <a:rPr lang="en-US" sz="22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MW</a:t>
            </a:r>
            <a:r>
              <a:rPr lang="fa-IR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20 وبا استفاده از </a:t>
            </a:r>
          </a:p>
          <a:p>
            <a:pPr rtl="1">
              <a:lnSpc>
                <a:spcPct val="200000"/>
              </a:lnSpc>
            </a:pPr>
            <a:r>
              <a:rPr lang="fa-IR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شیرهای قوس جیوه ای در سال </a:t>
            </a:r>
            <a:r>
              <a:rPr lang="en-US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8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1954</a:t>
            </a:r>
          </a:p>
          <a:p>
            <a:pPr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رشد روزافزون استفاده از </a:t>
            </a:r>
          </a:p>
          <a:p>
            <a:pPr rtl="1">
              <a:lnSpc>
                <a:spcPct val="200000"/>
              </a:lnSpc>
            </a:pPr>
            <a:r>
              <a:rPr lang="fa-IR" sz="28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خطوط </a:t>
            </a:r>
            <a:r>
              <a:rPr lang="en-US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HVDC</a:t>
            </a:r>
            <a:r>
              <a:rPr lang="fa-IR" sz="28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پس از ان</a:t>
            </a:r>
          </a:p>
          <a:p>
            <a:pPr rtl="1">
              <a:lnSpc>
                <a:spcPct val="160000"/>
              </a:lnSpc>
            </a:pPr>
            <a:r>
              <a:rPr lang="fa-IR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</a:t>
            </a:r>
            <a:endParaRPr lang="fa-IR" sz="3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6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7" name="Picture 3" descr="G:\tttttttttttt\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241935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839200" cy="6858000"/>
          </a:xfrm>
          <a:ln>
            <a:noFill/>
          </a:ln>
        </p:spPr>
        <p:txBody>
          <a:bodyPr>
            <a:normAutofit/>
          </a:bodyPr>
          <a:lstStyle/>
          <a:p>
            <a:pPr rtl="1">
              <a:lnSpc>
                <a:spcPct val="150000"/>
              </a:lnSpc>
              <a:buFont typeface="Wingdings" pitchFamily="2" charset="2"/>
              <a:buChar char="Ø"/>
            </a:pPr>
            <a:endParaRPr lang="fa-IR" sz="3200" b="1" dirty="0" smtClean="0">
              <a:solidFill>
                <a:srgbClr val="1A3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ایجاد انقلاب در این تکنولوژی با بکارگیری شیرهای تریستوری</a:t>
            </a:r>
            <a:r>
              <a:rPr lang="fa-IR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Thyristor</a:t>
            </a:r>
            <a:r>
              <a:rPr lang="en-US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valves</a:t>
            </a:r>
            <a:r>
              <a:rPr lang="fa-IR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1A3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endParaRPr lang="fa-IR" sz="2600" b="1" dirty="0" smtClean="0">
              <a:solidFill>
                <a:srgbClr val="1A3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اولین استفاده از شیرهای تریستوری در</a:t>
            </a: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لینک پشت به پشته </a:t>
            </a: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(Back to back</a:t>
            </a:r>
            <a:endParaRPr lang="fa-IR" sz="2600" b="1" dirty="0" smtClean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اتصال سیستم قدرت ایالت </a:t>
            </a:r>
          </a:p>
          <a:p>
            <a:pPr rtl="1">
              <a:lnSpc>
                <a:spcPct val="200000"/>
              </a:lnSpc>
            </a:pPr>
            <a:r>
              <a:rPr lang="en-US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New</a:t>
            </a:r>
            <a:r>
              <a:rPr lang="en-US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en-US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Brunswick</a:t>
            </a:r>
            <a:r>
              <a:rPr lang="en-US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به </a:t>
            </a:r>
            <a:r>
              <a:rPr lang="en-US" sz="2600" b="1" dirty="0" err="1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Qeubec</a:t>
            </a:r>
            <a:endParaRPr lang="en-US" sz="2600" b="1" dirty="0" smtClean="0">
              <a:solidFill>
                <a:srgbClr val="0015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1">
              <a:lnSpc>
                <a:spcPct val="200000"/>
              </a:lnSpc>
            </a:pPr>
            <a:r>
              <a:rPr lang="fa-IR" sz="2600" b="1" dirty="0" smtClean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بسال 1972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r>
              <a:rPr lang="fa-IR" sz="2800" b="1" dirty="0" smtClean="0">
                <a:solidFill>
                  <a:srgbClr val="000000"/>
                </a:solidFill>
                <a:latin typeface="Yagut-s" pitchFamily="2" charset="0"/>
                <a:cs typeface="B Yagut" pitchFamily="2" charset="-78"/>
              </a:rPr>
              <a:t>7</a:t>
            </a:r>
            <a:endParaRPr lang="en-US" sz="2800" b="1" dirty="0">
              <a:solidFill>
                <a:srgbClr val="000000"/>
              </a:solidFill>
              <a:latin typeface="Yagut-s" pitchFamily="2" charset="0"/>
              <a:cs typeface="B Yagu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956137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86800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fa-IR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8" name="Picture 2" descr="C:\Documents and Settings\Dear-User\Desktop\galavani\40552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276600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4374</TotalTime>
  <Words>1074</Words>
  <Application>Microsoft Office PowerPoint</Application>
  <PresentationFormat>On-screen Show (4:3)</PresentationFormat>
  <Paragraphs>272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alireza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alireza</dc:creator>
  <cp:lastModifiedBy>Smile</cp:lastModifiedBy>
  <cp:revision>442</cp:revision>
  <dcterms:created xsi:type="dcterms:W3CDTF">2011-08-31T22:27:19Z</dcterms:created>
  <dcterms:modified xsi:type="dcterms:W3CDTF">2020-03-08T13:28:22Z</dcterms:modified>
</cp:coreProperties>
</file>