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Lst>
  <p:notesMasterIdLst>
    <p:notesMasterId r:id="rId117"/>
  </p:notesMasterIdLst>
  <p:sldIdLst>
    <p:sldId id="486" r:id="rId2"/>
    <p:sldId id="487" r:id="rId3"/>
    <p:sldId id="554" r:id="rId4"/>
    <p:sldId id="510" r:id="rId5"/>
    <p:sldId id="511" r:id="rId6"/>
    <p:sldId id="512" r:id="rId7"/>
    <p:sldId id="585" r:id="rId8"/>
    <p:sldId id="513" r:id="rId9"/>
    <p:sldId id="514" r:id="rId10"/>
    <p:sldId id="515" r:id="rId11"/>
    <p:sldId id="516" r:id="rId12"/>
    <p:sldId id="517" r:id="rId13"/>
    <p:sldId id="518" r:id="rId14"/>
    <p:sldId id="519" r:id="rId15"/>
    <p:sldId id="523" r:id="rId16"/>
    <p:sldId id="520" r:id="rId17"/>
    <p:sldId id="522" r:id="rId18"/>
    <p:sldId id="524" r:id="rId19"/>
    <p:sldId id="525" r:id="rId20"/>
    <p:sldId id="526" r:id="rId21"/>
    <p:sldId id="527" r:id="rId22"/>
    <p:sldId id="528" r:id="rId23"/>
    <p:sldId id="529" r:id="rId24"/>
    <p:sldId id="530" r:id="rId25"/>
    <p:sldId id="531" r:id="rId26"/>
    <p:sldId id="532" r:id="rId27"/>
    <p:sldId id="533" r:id="rId28"/>
    <p:sldId id="534" r:id="rId29"/>
    <p:sldId id="535" r:id="rId30"/>
    <p:sldId id="536" r:id="rId31"/>
    <p:sldId id="537" r:id="rId32"/>
    <p:sldId id="538" r:id="rId33"/>
    <p:sldId id="539" r:id="rId34"/>
    <p:sldId id="540" r:id="rId35"/>
    <p:sldId id="541" r:id="rId36"/>
    <p:sldId id="542" r:id="rId37"/>
    <p:sldId id="543" r:id="rId38"/>
    <p:sldId id="544" r:id="rId39"/>
    <p:sldId id="553" r:id="rId40"/>
    <p:sldId id="545" r:id="rId41"/>
    <p:sldId id="546" r:id="rId42"/>
    <p:sldId id="616" r:id="rId43"/>
    <p:sldId id="617" r:id="rId44"/>
    <p:sldId id="618" r:id="rId45"/>
    <p:sldId id="619" r:id="rId46"/>
    <p:sldId id="620" r:id="rId47"/>
    <p:sldId id="621" r:id="rId48"/>
    <p:sldId id="622" r:id="rId49"/>
    <p:sldId id="623" r:id="rId50"/>
    <p:sldId id="547" r:id="rId51"/>
    <p:sldId id="548" r:id="rId52"/>
    <p:sldId id="549" r:id="rId53"/>
    <p:sldId id="550" r:id="rId54"/>
    <p:sldId id="638" r:id="rId55"/>
    <p:sldId id="489" r:id="rId56"/>
    <p:sldId id="490" r:id="rId57"/>
    <p:sldId id="568" r:id="rId58"/>
    <p:sldId id="569" r:id="rId59"/>
    <p:sldId id="555" r:id="rId60"/>
    <p:sldId id="556" r:id="rId61"/>
    <p:sldId id="557" r:id="rId62"/>
    <p:sldId id="558" r:id="rId63"/>
    <p:sldId id="559" r:id="rId64"/>
    <p:sldId id="560" r:id="rId65"/>
    <p:sldId id="561" r:id="rId66"/>
    <p:sldId id="562" r:id="rId67"/>
    <p:sldId id="566" r:id="rId68"/>
    <p:sldId id="570" r:id="rId69"/>
    <p:sldId id="571" r:id="rId70"/>
    <p:sldId id="572" r:id="rId71"/>
    <p:sldId id="591" r:id="rId72"/>
    <p:sldId id="573" r:id="rId73"/>
    <p:sldId id="574" r:id="rId74"/>
    <p:sldId id="624" r:id="rId75"/>
    <p:sldId id="575" r:id="rId76"/>
    <p:sldId id="576" r:id="rId77"/>
    <p:sldId id="577" r:id="rId78"/>
    <p:sldId id="578" r:id="rId79"/>
    <p:sldId id="586" r:id="rId80"/>
    <p:sldId id="592" r:id="rId81"/>
    <p:sldId id="579" r:id="rId82"/>
    <p:sldId id="580" r:id="rId83"/>
    <p:sldId id="590" r:id="rId84"/>
    <p:sldId id="587" r:id="rId85"/>
    <p:sldId id="581" r:id="rId86"/>
    <p:sldId id="582" r:id="rId87"/>
    <p:sldId id="583" r:id="rId88"/>
    <p:sldId id="584" r:id="rId89"/>
    <p:sldId id="564" r:id="rId90"/>
    <p:sldId id="602" r:id="rId91"/>
    <p:sldId id="565" r:id="rId92"/>
    <p:sldId id="594" r:id="rId93"/>
    <p:sldId id="611" r:id="rId94"/>
    <p:sldId id="597" r:id="rId95"/>
    <p:sldId id="595" r:id="rId96"/>
    <p:sldId id="600" r:id="rId97"/>
    <p:sldId id="598" r:id="rId98"/>
    <p:sldId id="625" r:id="rId99"/>
    <p:sldId id="601" r:id="rId100"/>
    <p:sldId id="610" r:id="rId101"/>
    <p:sldId id="626" r:id="rId102"/>
    <p:sldId id="627" r:id="rId103"/>
    <p:sldId id="612" r:id="rId104"/>
    <p:sldId id="613" r:id="rId105"/>
    <p:sldId id="630" r:id="rId106"/>
    <p:sldId id="631" r:id="rId107"/>
    <p:sldId id="628" r:id="rId108"/>
    <p:sldId id="629" r:id="rId109"/>
    <p:sldId id="632" r:id="rId110"/>
    <p:sldId id="633" r:id="rId111"/>
    <p:sldId id="635" r:id="rId112"/>
    <p:sldId id="634" r:id="rId113"/>
    <p:sldId id="599" r:id="rId114"/>
    <p:sldId id="502" r:id="rId115"/>
    <p:sldId id="636" r:id="rId1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387" autoAdjust="0"/>
    <p:restoredTop sz="94444" autoAdjust="0"/>
  </p:normalViewPr>
  <p:slideViewPr>
    <p:cSldViewPr>
      <p:cViewPr>
        <p:scale>
          <a:sx n="70" d="100"/>
          <a:sy n="70" d="100"/>
        </p:scale>
        <p:origin x="-456"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notesMaster" Target="notesMasters/notes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4F90D7-D0F5-48B5-90F8-420B96A9D20F}" type="doc">
      <dgm:prSet loTypeId="urn:microsoft.com/office/officeart/2005/8/layout/hProcess9" loCatId="process" qsTypeId="urn:microsoft.com/office/officeart/2005/8/quickstyle/3d9" qsCatId="3D" csTypeId="urn:microsoft.com/office/officeart/2005/8/colors/accent1_4" csCatId="accent1"/>
      <dgm:spPr/>
      <dgm:t>
        <a:bodyPr/>
        <a:lstStyle/>
        <a:p>
          <a:endParaRPr lang="en-US"/>
        </a:p>
      </dgm:t>
    </dgm:pt>
    <dgm:pt modelId="{E6510A4A-05F5-4633-8674-8EA14AC8DDC6}">
      <dgm:prSet/>
      <dgm:spPr/>
      <dgm:t>
        <a:bodyPr/>
        <a:lstStyle/>
        <a:p>
          <a:pPr rtl="0"/>
          <a:r>
            <a:rPr lang="fa-IR" b="1" dirty="0" smtClean="0">
              <a:cs typeface="B Nazanin" pitchFamily="2" charset="-78"/>
            </a:rPr>
            <a:t>مقدمه</a:t>
          </a:r>
          <a:endParaRPr lang="en-US" b="1" dirty="0">
            <a:cs typeface="B Nazanin" pitchFamily="2" charset="-78"/>
          </a:endParaRPr>
        </a:p>
      </dgm:t>
    </dgm:pt>
    <dgm:pt modelId="{59831106-C3AD-478D-9513-DD9346DE5676}" type="parTrans" cxnId="{D9E265AE-8679-4D61-A1BA-8EA50208A6E1}">
      <dgm:prSet/>
      <dgm:spPr/>
      <dgm:t>
        <a:bodyPr/>
        <a:lstStyle/>
        <a:p>
          <a:endParaRPr lang="en-US"/>
        </a:p>
      </dgm:t>
    </dgm:pt>
    <dgm:pt modelId="{9F9D7911-784C-496D-BB52-D9FF86D500C1}" type="sibTrans" cxnId="{D9E265AE-8679-4D61-A1BA-8EA50208A6E1}">
      <dgm:prSet/>
      <dgm:spPr/>
      <dgm:t>
        <a:bodyPr/>
        <a:lstStyle/>
        <a:p>
          <a:endParaRPr lang="en-US"/>
        </a:p>
      </dgm:t>
    </dgm:pt>
    <dgm:pt modelId="{69A68552-8264-40F9-A676-C0B03C048381}" type="pres">
      <dgm:prSet presAssocID="{8C4F90D7-D0F5-48B5-90F8-420B96A9D20F}" presName="CompostProcess" presStyleCnt="0">
        <dgm:presLayoutVars>
          <dgm:dir/>
          <dgm:resizeHandles val="exact"/>
        </dgm:presLayoutVars>
      </dgm:prSet>
      <dgm:spPr/>
      <dgm:t>
        <a:bodyPr/>
        <a:lstStyle/>
        <a:p>
          <a:endParaRPr lang="en-US"/>
        </a:p>
      </dgm:t>
    </dgm:pt>
    <dgm:pt modelId="{E59DB4F4-6E38-482A-BD50-E17B393D73DD}" type="pres">
      <dgm:prSet presAssocID="{8C4F90D7-D0F5-48B5-90F8-420B96A9D20F}" presName="arrow" presStyleLbl="bgShp" presStyleIdx="0" presStyleCnt="1" custAng="5400000" custLinFactNeighborX="1032" custLinFactNeighborY="7679"/>
      <dgm:spPr/>
    </dgm:pt>
    <dgm:pt modelId="{26542FF0-41D0-4627-B60A-92101956BF06}" type="pres">
      <dgm:prSet presAssocID="{8C4F90D7-D0F5-48B5-90F8-420B96A9D20F}" presName="linearProcess" presStyleCnt="0"/>
      <dgm:spPr/>
    </dgm:pt>
    <dgm:pt modelId="{0173E4CE-741D-4736-9E44-533BEA3D45FB}" type="pres">
      <dgm:prSet presAssocID="{E6510A4A-05F5-4633-8674-8EA14AC8DDC6}" presName="textNode" presStyleLbl="node1" presStyleIdx="0" presStyleCnt="1" custLinFactNeighborX="3247" custLinFactNeighborY="-56618">
        <dgm:presLayoutVars>
          <dgm:bulletEnabled val="1"/>
        </dgm:presLayoutVars>
      </dgm:prSet>
      <dgm:spPr/>
      <dgm:t>
        <a:bodyPr/>
        <a:lstStyle/>
        <a:p>
          <a:endParaRPr lang="en-US"/>
        </a:p>
      </dgm:t>
    </dgm:pt>
  </dgm:ptLst>
  <dgm:cxnLst>
    <dgm:cxn modelId="{8976B787-75DB-4800-9B48-56ED33D284A3}" type="presOf" srcId="{8C4F90D7-D0F5-48B5-90F8-420B96A9D20F}" destId="{69A68552-8264-40F9-A676-C0B03C048381}" srcOrd="0" destOrd="0" presId="urn:microsoft.com/office/officeart/2005/8/layout/hProcess9"/>
    <dgm:cxn modelId="{D9E265AE-8679-4D61-A1BA-8EA50208A6E1}" srcId="{8C4F90D7-D0F5-48B5-90F8-420B96A9D20F}" destId="{E6510A4A-05F5-4633-8674-8EA14AC8DDC6}" srcOrd="0" destOrd="0" parTransId="{59831106-C3AD-478D-9513-DD9346DE5676}" sibTransId="{9F9D7911-784C-496D-BB52-D9FF86D500C1}"/>
    <dgm:cxn modelId="{99A41E33-11EF-4878-8418-23EF00109A2F}" type="presOf" srcId="{E6510A4A-05F5-4633-8674-8EA14AC8DDC6}" destId="{0173E4CE-741D-4736-9E44-533BEA3D45FB}" srcOrd="0" destOrd="0" presId="urn:microsoft.com/office/officeart/2005/8/layout/hProcess9"/>
    <dgm:cxn modelId="{7C894A35-A925-420D-96A2-40F8C7D59D08}" type="presParOf" srcId="{69A68552-8264-40F9-A676-C0B03C048381}" destId="{E59DB4F4-6E38-482A-BD50-E17B393D73DD}" srcOrd="0" destOrd="0" presId="urn:microsoft.com/office/officeart/2005/8/layout/hProcess9"/>
    <dgm:cxn modelId="{0B74BBCF-F946-46FE-8191-2CF1B01802FC}" type="presParOf" srcId="{69A68552-8264-40F9-A676-C0B03C048381}" destId="{26542FF0-41D0-4627-B60A-92101956BF06}" srcOrd="1" destOrd="0" presId="urn:microsoft.com/office/officeart/2005/8/layout/hProcess9"/>
    <dgm:cxn modelId="{82395A0C-A371-4B6E-863C-1970E3373B53}" type="presParOf" srcId="{26542FF0-41D0-4627-B60A-92101956BF06}" destId="{0173E4CE-741D-4736-9E44-533BEA3D45FB}" srcOrd="0"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12C6C0-5CDE-45BA-B524-035A1D45134F}"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n-US"/>
        </a:p>
      </dgm:t>
    </dgm:pt>
    <dgm:pt modelId="{5FB54221-350B-4BD4-9C54-0BF7F5EA9000}">
      <dgm:prSet/>
      <dgm:spPr/>
      <dgm:t>
        <a:bodyPr/>
        <a:lstStyle/>
        <a:p>
          <a:pPr rtl="0"/>
          <a:r>
            <a:rPr lang="fa-IR" dirty="0" smtClean="0"/>
            <a:t>ماشین</a:t>
          </a:r>
          <a:endParaRPr lang="en-US" dirty="0"/>
        </a:p>
      </dgm:t>
    </dgm:pt>
    <dgm:pt modelId="{E0483CF4-8149-47BD-819F-2609A621BC03}" type="parTrans" cxnId="{9F061E34-16FC-469A-9277-F53EDDE331E7}">
      <dgm:prSet/>
      <dgm:spPr/>
      <dgm:t>
        <a:bodyPr/>
        <a:lstStyle/>
        <a:p>
          <a:endParaRPr lang="en-US"/>
        </a:p>
      </dgm:t>
    </dgm:pt>
    <dgm:pt modelId="{79D92A5E-3068-4950-B6D9-249B3D220D7D}" type="sibTrans" cxnId="{9F061E34-16FC-469A-9277-F53EDDE331E7}">
      <dgm:prSet/>
      <dgm:spPr/>
      <dgm:t>
        <a:bodyPr/>
        <a:lstStyle/>
        <a:p>
          <a:endParaRPr lang="en-US"/>
        </a:p>
      </dgm:t>
    </dgm:pt>
    <dgm:pt modelId="{509817A2-2BB2-48B7-98B0-9D9DDB42687C}" type="pres">
      <dgm:prSet presAssocID="{7812C6C0-5CDE-45BA-B524-035A1D45134F}" presName="compositeShape" presStyleCnt="0">
        <dgm:presLayoutVars>
          <dgm:chMax val="7"/>
          <dgm:dir/>
          <dgm:resizeHandles val="exact"/>
        </dgm:presLayoutVars>
      </dgm:prSet>
      <dgm:spPr/>
      <dgm:t>
        <a:bodyPr/>
        <a:lstStyle/>
        <a:p>
          <a:endParaRPr lang="en-US"/>
        </a:p>
      </dgm:t>
    </dgm:pt>
    <dgm:pt modelId="{580A0BAB-F27D-4D75-90FC-EE66854FF5AB}" type="pres">
      <dgm:prSet presAssocID="{5FB54221-350B-4BD4-9C54-0BF7F5EA9000}" presName="circ1TxSh" presStyleLbl="vennNode1" presStyleIdx="0" presStyleCnt="1"/>
      <dgm:spPr/>
      <dgm:t>
        <a:bodyPr/>
        <a:lstStyle/>
        <a:p>
          <a:endParaRPr lang="en-US"/>
        </a:p>
      </dgm:t>
    </dgm:pt>
  </dgm:ptLst>
  <dgm:cxnLst>
    <dgm:cxn modelId="{9F061E34-16FC-469A-9277-F53EDDE331E7}" srcId="{7812C6C0-5CDE-45BA-B524-035A1D45134F}" destId="{5FB54221-350B-4BD4-9C54-0BF7F5EA9000}" srcOrd="0" destOrd="0" parTransId="{E0483CF4-8149-47BD-819F-2609A621BC03}" sibTransId="{79D92A5E-3068-4950-B6D9-249B3D220D7D}"/>
    <dgm:cxn modelId="{9B525052-C6D2-49C6-8A0D-1F8B9108353B}" type="presOf" srcId="{5FB54221-350B-4BD4-9C54-0BF7F5EA9000}" destId="{580A0BAB-F27D-4D75-90FC-EE66854FF5AB}" srcOrd="0" destOrd="0" presId="urn:microsoft.com/office/officeart/2005/8/layout/venn1"/>
    <dgm:cxn modelId="{F96B74B1-4E85-4A79-A6F3-43EBACF28911}" type="presOf" srcId="{7812C6C0-5CDE-45BA-B524-035A1D45134F}" destId="{509817A2-2BB2-48B7-98B0-9D9DDB42687C}" srcOrd="0" destOrd="0" presId="urn:microsoft.com/office/officeart/2005/8/layout/venn1"/>
    <dgm:cxn modelId="{16C84756-DAA5-437A-8893-BF81E0B2B400}" type="presParOf" srcId="{509817A2-2BB2-48B7-98B0-9D9DDB42687C}" destId="{580A0BAB-F27D-4D75-90FC-EE66854FF5AB}" srcOrd="0"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7F3266-AA63-4163-A4C6-1637B0E37723}"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n-US"/>
        </a:p>
      </dgm:t>
    </dgm:pt>
    <dgm:pt modelId="{9C49D437-775A-410D-90FA-775F7C579B8C}">
      <dgm:prSet/>
      <dgm:spPr/>
      <dgm:t>
        <a:bodyPr/>
        <a:lstStyle/>
        <a:p>
          <a:pPr rtl="0"/>
          <a:r>
            <a:rPr lang="fa-IR" dirty="0" smtClean="0"/>
            <a:t>انسان</a:t>
          </a:r>
          <a:endParaRPr lang="en-US" dirty="0"/>
        </a:p>
      </dgm:t>
    </dgm:pt>
    <dgm:pt modelId="{B9ED8951-639E-4C0E-B0A1-308ECDD21440}" type="parTrans" cxnId="{36800B8F-A480-45C8-9F1A-5C527803FD6F}">
      <dgm:prSet/>
      <dgm:spPr/>
      <dgm:t>
        <a:bodyPr/>
        <a:lstStyle/>
        <a:p>
          <a:endParaRPr lang="en-US"/>
        </a:p>
      </dgm:t>
    </dgm:pt>
    <dgm:pt modelId="{2C167D00-61AC-434A-90A6-B43857454E09}" type="sibTrans" cxnId="{36800B8F-A480-45C8-9F1A-5C527803FD6F}">
      <dgm:prSet/>
      <dgm:spPr/>
      <dgm:t>
        <a:bodyPr/>
        <a:lstStyle/>
        <a:p>
          <a:endParaRPr lang="en-US"/>
        </a:p>
      </dgm:t>
    </dgm:pt>
    <dgm:pt modelId="{3026BCC5-7A66-49D1-8945-121448945148}" type="pres">
      <dgm:prSet presAssocID="{1D7F3266-AA63-4163-A4C6-1637B0E37723}" presName="compositeShape" presStyleCnt="0">
        <dgm:presLayoutVars>
          <dgm:chMax val="7"/>
          <dgm:dir/>
          <dgm:resizeHandles val="exact"/>
        </dgm:presLayoutVars>
      </dgm:prSet>
      <dgm:spPr/>
      <dgm:t>
        <a:bodyPr/>
        <a:lstStyle/>
        <a:p>
          <a:endParaRPr lang="en-US"/>
        </a:p>
      </dgm:t>
    </dgm:pt>
    <dgm:pt modelId="{AD21C708-0AD6-419C-A23F-2BBE63209663}" type="pres">
      <dgm:prSet presAssocID="{9C49D437-775A-410D-90FA-775F7C579B8C}" presName="circ1TxSh" presStyleLbl="vennNode1" presStyleIdx="0" presStyleCnt="1"/>
      <dgm:spPr/>
      <dgm:t>
        <a:bodyPr/>
        <a:lstStyle/>
        <a:p>
          <a:endParaRPr lang="en-US"/>
        </a:p>
      </dgm:t>
    </dgm:pt>
  </dgm:ptLst>
  <dgm:cxnLst>
    <dgm:cxn modelId="{36800B8F-A480-45C8-9F1A-5C527803FD6F}" srcId="{1D7F3266-AA63-4163-A4C6-1637B0E37723}" destId="{9C49D437-775A-410D-90FA-775F7C579B8C}" srcOrd="0" destOrd="0" parTransId="{B9ED8951-639E-4C0E-B0A1-308ECDD21440}" sibTransId="{2C167D00-61AC-434A-90A6-B43857454E09}"/>
    <dgm:cxn modelId="{B5D83CDB-B7EF-4509-B89E-72066B73B331}" type="presOf" srcId="{9C49D437-775A-410D-90FA-775F7C579B8C}" destId="{AD21C708-0AD6-419C-A23F-2BBE63209663}" srcOrd="0" destOrd="0" presId="urn:microsoft.com/office/officeart/2005/8/layout/venn1"/>
    <dgm:cxn modelId="{250FF6EC-0BF3-4639-BCC5-4F0169603C9A}" type="presOf" srcId="{1D7F3266-AA63-4163-A4C6-1637B0E37723}" destId="{3026BCC5-7A66-49D1-8945-121448945148}" srcOrd="0" destOrd="0" presId="urn:microsoft.com/office/officeart/2005/8/layout/venn1"/>
    <dgm:cxn modelId="{AFABEEE2-409D-4534-8583-7534D90BE09B}" type="presParOf" srcId="{3026BCC5-7A66-49D1-8945-121448945148}" destId="{AD21C708-0AD6-419C-A23F-2BBE63209663}" srcOrd="0" destOrd="0" presId="urn:microsoft.com/office/officeart/2005/8/layout/venn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013A814-36A5-4697-8DAB-AC383FA5B124}" type="doc">
      <dgm:prSet loTypeId="urn:microsoft.com/office/officeart/2005/8/layout/pyramid1" loCatId="pyramid" qsTypeId="urn:microsoft.com/office/officeart/2005/8/quickstyle/simple1" qsCatId="simple" csTypeId="urn:microsoft.com/office/officeart/2005/8/colors/accent1_2" csCatId="accent1"/>
      <dgm:spPr/>
    </dgm:pt>
    <dgm:pt modelId="{47BE1426-1861-4B77-9504-BAC0B75172EC}">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Black" pitchFamily="34" charset="0"/>
            <a:cs typeface="Arial" pitchFamily="34" charset="0"/>
          </a:endParaRPr>
        </a:p>
      </dgm:t>
    </dgm:pt>
    <dgm:pt modelId="{A63FA3F6-80BF-48F8-8D8F-F564D56B0191}" type="parTrans" cxnId="{E214D7EF-E2B5-4008-BA05-10361279816C}">
      <dgm:prSet/>
      <dgm:spPr/>
      <dgm:t>
        <a:bodyPr/>
        <a:lstStyle/>
        <a:p>
          <a:endParaRPr lang="en-US"/>
        </a:p>
      </dgm:t>
    </dgm:pt>
    <dgm:pt modelId="{7C7884D1-3783-4234-979C-8405A92DE3A0}" type="sibTrans" cxnId="{E214D7EF-E2B5-4008-BA05-10361279816C}">
      <dgm:prSet/>
      <dgm:spPr/>
      <dgm:t>
        <a:bodyPr/>
        <a:lstStyle/>
        <a:p>
          <a:endParaRPr lang="en-US"/>
        </a:p>
      </dgm:t>
    </dgm:pt>
    <dgm:pt modelId="{6CAA2266-50BC-4C61-B55F-FE23C5E83843}">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dirty="0" smtClean="0">
              <a:ln>
                <a:noFill/>
              </a:ln>
              <a:solidFill>
                <a:schemeClr val="bg1"/>
              </a:solidFill>
              <a:effectLst/>
              <a:latin typeface="Arial Black" pitchFamily="34" charset="0"/>
              <a:cs typeface="B Titr" pitchFamily="2" charset="-78"/>
            </a:rPr>
            <a:t>نیاز</a:t>
          </a:r>
          <a:r>
            <a:rPr kumimoji="0" lang="en-US" b="1" i="0" u="none" strike="noStrike" cap="none" normalizeH="0" baseline="0" dirty="0" smtClean="0">
              <a:ln>
                <a:noFill/>
              </a:ln>
              <a:solidFill>
                <a:schemeClr val="bg1"/>
              </a:solidFill>
              <a:effectLst/>
              <a:latin typeface="Arial Black" pitchFamily="34" charset="0"/>
              <a:cs typeface="B Titr" pitchFamily="2" charset="-78"/>
            </a:rPr>
            <a:t> </a:t>
          </a:r>
          <a:r>
            <a:rPr kumimoji="0" lang="fa-IR" b="1" i="0" u="none" strike="noStrike" cap="none" normalizeH="0" baseline="0" dirty="0" smtClean="0">
              <a:ln>
                <a:noFill/>
              </a:ln>
              <a:solidFill>
                <a:schemeClr val="bg1"/>
              </a:solidFill>
              <a:effectLst/>
              <a:latin typeface="Arial Black" pitchFamily="34" charset="0"/>
              <a:cs typeface="B Titr" pitchFamily="2" charset="-78"/>
            </a:rPr>
            <a:t>خود</a:t>
          </a:r>
          <a:r>
            <a:rPr kumimoji="0" lang="en-US" b="1" i="0" u="none" strike="noStrike" cap="none" normalizeH="0" baseline="0" dirty="0" smtClean="0">
              <a:ln>
                <a:noFill/>
              </a:ln>
              <a:solidFill>
                <a:schemeClr val="bg1"/>
              </a:solidFill>
              <a:effectLst/>
              <a:latin typeface="Arial Black" pitchFamily="34" charset="0"/>
              <a:cs typeface="B Titr" pitchFamily="2" charset="-78"/>
            </a:rPr>
            <a:t> </a:t>
          </a:r>
          <a:r>
            <a:rPr kumimoji="0" lang="fa-IR" b="1" i="0" u="none" strike="noStrike" cap="none" normalizeH="0" baseline="0" dirty="0" smtClean="0">
              <a:ln>
                <a:noFill/>
              </a:ln>
              <a:solidFill>
                <a:schemeClr val="bg1"/>
              </a:solidFill>
              <a:effectLst/>
              <a:latin typeface="Arial Black" pitchFamily="34" charset="0"/>
              <a:cs typeface="B Titr" pitchFamily="2" charset="-78"/>
            </a:rPr>
            <a:t>شکوفایی</a:t>
          </a:r>
          <a:endParaRPr kumimoji="0" lang="en-US" b="1" i="0" u="none" strike="noStrike" cap="none" normalizeH="0" baseline="0" dirty="0" smtClean="0">
            <a:ln>
              <a:noFill/>
            </a:ln>
            <a:solidFill>
              <a:schemeClr val="bg1"/>
            </a:solidFill>
            <a:effectLst/>
            <a:latin typeface="Arial Black" pitchFamily="34" charset="0"/>
            <a:cs typeface="B Titr" pitchFamily="2" charset="-78"/>
          </a:endParaRPr>
        </a:p>
      </dgm:t>
    </dgm:pt>
    <dgm:pt modelId="{9BD7C73C-2A2C-4F32-ABEC-40982FC55646}" type="parTrans" cxnId="{16A02FEE-5D7D-4A45-94D5-A8AEC235C860}">
      <dgm:prSet/>
      <dgm:spPr/>
      <dgm:t>
        <a:bodyPr/>
        <a:lstStyle/>
        <a:p>
          <a:endParaRPr lang="en-US"/>
        </a:p>
      </dgm:t>
    </dgm:pt>
    <dgm:pt modelId="{41DFE8B7-9373-4127-A63E-036134460C38}" type="sibTrans" cxnId="{16A02FEE-5D7D-4A45-94D5-A8AEC235C860}">
      <dgm:prSet/>
      <dgm:spPr/>
      <dgm:t>
        <a:bodyPr/>
        <a:lstStyle/>
        <a:p>
          <a:endParaRPr lang="en-US"/>
        </a:p>
      </dgm:t>
    </dgm:pt>
    <dgm:pt modelId="{78CF1B4C-72AC-4175-940D-AB56E56A0C95}">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dirty="0" smtClean="0">
              <a:ln>
                <a:noFill/>
              </a:ln>
              <a:solidFill>
                <a:schemeClr val="bg1"/>
              </a:solidFill>
              <a:effectLst/>
              <a:latin typeface="Arial Black" pitchFamily="34" charset="0"/>
              <a:cs typeface="B Titr" pitchFamily="2" charset="-78"/>
            </a:rPr>
            <a:t>نیاز احترام</a:t>
          </a:r>
          <a:endParaRPr kumimoji="0" lang="en-US" b="1" i="0" u="none" strike="noStrike" cap="none" normalizeH="0" baseline="0" dirty="0" smtClean="0">
            <a:ln>
              <a:noFill/>
            </a:ln>
            <a:solidFill>
              <a:schemeClr val="bg1"/>
            </a:solidFill>
            <a:effectLst/>
            <a:latin typeface="Arial Black" pitchFamily="34" charset="0"/>
            <a:cs typeface="B Titr" pitchFamily="2" charset="-78"/>
          </a:endParaRPr>
        </a:p>
      </dgm:t>
    </dgm:pt>
    <dgm:pt modelId="{F44B950A-C330-40A2-82BE-089B33040255}" type="parTrans" cxnId="{CD128EED-D13F-4D34-B57D-1A81E81D49D7}">
      <dgm:prSet/>
      <dgm:spPr/>
      <dgm:t>
        <a:bodyPr/>
        <a:lstStyle/>
        <a:p>
          <a:endParaRPr lang="en-US"/>
        </a:p>
      </dgm:t>
    </dgm:pt>
    <dgm:pt modelId="{270C9C25-B1BE-4E19-88D9-9D2346F6DFC9}" type="sibTrans" cxnId="{CD128EED-D13F-4D34-B57D-1A81E81D49D7}">
      <dgm:prSet/>
      <dgm:spPr/>
      <dgm:t>
        <a:bodyPr/>
        <a:lstStyle/>
        <a:p>
          <a:endParaRPr lang="en-US"/>
        </a:p>
      </dgm:t>
    </dgm:pt>
    <dgm:pt modelId="{FBD805B8-CF9A-4DC4-8682-EAF5D8B7CD4C}">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dirty="0" smtClean="0">
              <a:ln>
                <a:noFill/>
              </a:ln>
              <a:solidFill>
                <a:schemeClr val="bg1"/>
              </a:solidFill>
              <a:effectLst/>
              <a:latin typeface="Arial Black" pitchFamily="34" charset="0"/>
              <a:cs typeface="B Titr" pitchFamily="2" charset="-78"/>
            </a:rPr>
            <a:t>نیازهای اجتماعی</a:t>
          </a:r>
          <a:endParaRPr kumimoji="0" lang="en-US" b="1" i="0" u="none" strike="noStrike" cap="none" normalizeH="0" baseline="0" dirty="0" smtClean="0">
            <a:ln>
              <a:noFill/>
            </a:ln>
            <a:solidFill>
              <a:schemeClr val="bg1"/>
            </a:solidFill>
            <a:effectLst/>
            <a:latin typeface="Arial Black" pitchFamily="34" charset="0"/>
            <a:cs typeface="B Titr" pitchFamily="2" charset="-78"/>
          </a:endParaRPr>
        </a:p>
      </dgm:t>
    </dgm:pt>
    <dgm:pt modelId="{08631D46-961E-49C8-8AF2-33797AB62281}" type="parTrans" cxnId="{8274F6DA-EB73-4D16-8D25-3F94918CE4AB}">
      <dgm:prSet/>
      <dgm:spPr/>
      <dgm:t>
        <a:bodyPr/>
        <a:lstStyle/>
        <a:p>
          <a:endParaRPr lang="en-US"/>
        </a:p>
      </dgm:t>
    </dgm:pt>
    <dgm:pt modelId="{1D8B312D-7609-4875-A4A2-2CF74446B659}" type="sibTrans" cxnId="{8274F6DA-EB73-4D16-8D25-3F94918CE4AB}">
      <dgm:prSet/>
      <dgm:spPr/>
      <dgm:t>
        <a:bodyPr/>
        <a:lstStyle/>
        <a:p>
          <a:endParaRPr lang="en-US"/>
        </a:p>
      </dgm:t>
    </dgm:pt>
    <dgm:pt modelId="{C28BCFFB-F668-4F51-AB83-09174B424A07}">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dirty="0" smtClean="0">
              <a:ln>
                <a:noFill/>
              </a:ln>
              <a:solidFill>
                <a:schemeClr val="bg1"/>
              </a:solidFill>
              <a:effectLst/>
              <a:latin typeface="Arial Black" pitchFamily="34" charset="0"/>
              <a:cs typeface="B Titr" pitchFamily="2" charset="-78"/>
            </a:rPr>
            <a:t>نیازهای امنیت</a:t>
          </a:r>
          <a:endParaRPr kumimoji="0" lang="en-US" b="1" i="0" u="none" strike="noStrike" cap="none" normalizeH="0" baseline="0" dirty="0" smtClean="0">
            <a:ln>
              <a:noFill/>
            </a:ln>
            <a:solidFill>
              <a:schemeClr val="bg1"/>
            </a:solidFill>
            <a:effectLst/>
            <a:latin typeface="Arial Black" pitchFamily="34" charset="0"/>
            <a:cs typeface="B Titr" pitchFamily="2" charset="-78"/>
          </a:endParaRPr>
        </a:p>
      </dgm:t>
    </dgm:pt>
    <dgm:pt modelId="{0E339154-0FF1-45F1-9175-F032C1EFB3EA}" type="parTrans" cxnId="{3F4FC10B-420F-4DCF-ABFD-1D5EE7E9DE70}">
      <dgm:prSet/>
      <dgm:spPr/>
      <dgm:t>
        <a:bodyPr/>
        <a:lstStyle/>
        <a:p>
          <a:endParaRPr lang="en-US"/>
        </a:p>
      </dgm:t>
    </dgm:pt>
    <dgm:pt modelId="{D4FFFE94-D9C0-429D-AEFF-0A6162B0227E}" type="sibTrans" cxnId="{3F4FC10B-420F-4DCF-ABFD-1D5EE7E9DE70}">
      <dgm:prSet/>
      <dgm:spPr/>
      <dgm:t>
        <a:bodyPr/>
        <a:lstStyle/>
        <a:p>
          <a:endParaRPr lang="en-US"/>
        </a:p>
      </dgm:t>
    </dgm:pt>
    <dgm:pt modelId="{4874A3E1-4D40-4E59-B478-C1436F8AAB4C}">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dirty="0" smtClean="0">
              <a:ln>
                <a:noFill/>
              </a:ln>
              <a:solidFill>
                <a:schemeClr val="bg1"/>
              </a:solidFill>
              <a:effectLst/>
              <a:latin typeface="Arial Black" pitchFamily="34" charset="0"/>
              <a:cs typeface="B Titr" pitchFamily="2" charset="-78"/>
            </a:rPr>
            <a:t>نیازهای فیزیولوژیکی</a:t>
          </a:r>
          <a:endParaRPr kumimoji="0" lang="en-US" b="1" i="0" u="none" strike="noStrike" cap="none" normalizeH="0" baseline="0" dirty="0" smtClean="0">
            <a:ln>
              <a:noFill/>
            </a:ln>
            <a:solidFill>
              <a:schemeClr val="bg1"/>
            </a:solidFill>
            <a:effectLst/>
            <a:latin typeface="Arial Black" pitchFamily="34" charset="0"/>
            <a:cs typeface="B Titr" pitchFamily="2" charset="-78"/>
          </a:endParaRPr>
        </a:p>
      </dgm:t>
    </dgm:pt>
    <dgm:pt modelId="{8E7BBA29-7066-48B0-B7A9-AC200DAC5642}" type="parTrans" cxnId="{E0ACB3E6-BA8C-411D-81E4-B1D51C175282}">
      <dgm:prSet/>
      <dgm:spPr/>
      <dgm:t>
        <a:bodyPr/>
        <a:lstStyle/>
        <a:p>
          <a:endParaRPr lang="en-US"/>
        </a:p>
      </dgm:t>
    </dgm:pt>
    <dgm:pt modelId="{AC1A4C6F-15E1-4837-8679-BD9D2D9338B1}" type="sibTrans" cxnId="{E0ACB3E6-BA8C-411D-81E4-B1D51C175282}">
      <dgm:prSet/>
      <dgm:spPr/>
      <dgm:t>
        <a:bodyPr/>
        <a:lstStyle/>
        <a:p>
          <a:endParaRPr lang="en-US"/>
        </a:p>
      </dgm:t>
    </dgm:pt>
    <dgm:pt modelId="{8B012CD3-4E9D-44A5-95F3-88C42F185291}" type="pres">
      <dgm:prSet presAssocID="{B013A814-36A5-4697-8DAB-AC383FA5B124}" presName="Name0" presStyleCnt="0">
        <dgm:presLayoutVars>
          <dgm:dir/>
          <dgm:animLvl val="lvl"/>
          <dgm:resizeHandles val="exact"/>
        </dgm:presLayoutVars>
      </dgm:prSet>
      <dgm:spPr/>
    </dgm:pt>
    <dgm:pt modelId="{94853CC8-C08C-44B6-BC1C-CF57AFD20775}" type="pres">
      <dgm:prSet presAssocID="{47BE1426-1861-4B77-9504-BAC0B75172EC}" presName="Name8" presStyleCnt="0"/>
      <dgm:spPr/>
    </dgm:pt>
    <dgm:pt modelId="{2009445D-FC16-456E-8817-398D0C8CFD16}" type="pres">
      <dgm:prSet presAssocID="{47BE1426-1861-4B77-9504-BAC0B75172EC}" presName="level" presStyleLbl="node1" presStyleIdx="0" presStyleCnt="6">
        <dgm:presLayoutVars>
          <dgm:chMax val="1"/>
          <dgm:bulletEnabled val="1"/>
        </dgm:presLayoutVars>
      </dgm:prSet>
      <dgm:spPr/>
      <dgm:t>
        <a:bodyPr/>
        <a:lstStyle/>
        <a:p>
          <a:endParaRPr lang="en-US"/>
        </a:p>
      </dgm:t>
    </dgm:pt>
    <dgm:pt modelId="{BFFDD2B8-CEDE-4448-95C7-A87EBD9C6BFC}" type="pres">
      <dgm:prSet presAssocID="{47BE1426-1861-4B77-9504-BAC0B75172EC}" presName="levelTx" presStyleLbl="revTx" presStyleIdx="0" presStyleCnt="0">
        <dgm:presLayoutVars>
          <dgm:chMax val="1"/>
          <dgm:bulletEnabled val="1"/>
        </dgm:presLayoutVars>
      </dgm:prSet>
      <dgm:spPr/>
      <dgm:t>
        <a:bodyPr/>
        <a:lstStyle/>
        <a:p>
          <a:endParaRPr lang="en-US"/>
        </a:p>
      </dgm:t>
    </dgm:pt>
    <dgm:pt modelId="{0CF37D34-8A2E-4173-A633-7BC36D1F57A2}" type="pres">
      <dgm:prSet presAssocID="{6CAA2266-50BC-4C61-B55F-FE23C5E83843}" presName="Name8" presStyleCnt="0"/>
      <dgm:spPr/>
    </dgm:pt>
    <dgm:pt modelId="{8D5AF37B-F9BA-4A91-98B4-98D7F437A0B6}" type="pres">
      <dgm:prSet presAssocID="{6CAA2266-50BC-4C61-B55F-FE23C5E83843}" presName="level" presStyleLbl="node1" presStyleIdx="1" presStyleCnt="6">
        <dgm:presLayoutVars>
          <dgm:chMax val="1"/>
          <dgm:bulletEnabled val="1"/>
        </dgm:presLayoutVars>
      </dgm:prSet>
      <dgm:spPr/>
      <dgm:t>
        <a:bodyPr/>
        <a:lstStyle/>
        <a:p>
          <a:endParaRPr lang="en-US"/>
        </a:p>
      </dgm:t>
    </dgm:pt>
    <dgm:pt modelId="{04B06BA4-DCAB-4F5C-BE62-0DBEE0391D63}" type="pres">
      <dgm:prSet presAssocID="{6CAA2266-50BC-4C61-B55F-FE23C5E83843}" presName="levelTx" presStyleLbl="revTx" presStyleIdx="0" presStyleCnt="0">
        <dgm:presLayoutVars>
          <dgm:chMax val="1"/>
          <dgm:bulletEnabled val="1"/>
        </dgm:presLayoutVars>
      </dgm:prSet>
      <dgm:spPr/>
      <dgm:t>
        <a:bodyPr/>
        <a:lstStyle/>
        <a:p>
          <a:endParaRPr lang="en-US"/>
        </a:p>
      </dgm:t>
    </dgm:pt>
    <dgm:pt modelId="{74A28C3A-7141-485C-985D-148D8B6ABF6B}" type="pres">
      <dgm:prSet presAssocID="{78CF1B4C-72AC-4175-940D-AB56E56A0C95}" presName="Name8" presStyleCnt="0"/>
      <dgm:spPr/>
    </dgm:pt>
    <dgm:pt modelId="{B2BD1509-56A5-489C-B9B0-3289413E0DC3}" type="pres">
      <dgm:prSet presAssocID="{78CF1B4C-72AC-4175-940D-AB56E56A0C95}" presName="level" presStyleLbl="node1" presStyleIdx="2" presStyleCnt="6">
        <dgm:presLayoutVars>
          <dgm:chMax val="1"/>
          <dgm:bulletEnabled val="1"/>
        </dgm:presLayoutVars>
      </dgm:prSet>
      <dgm:spPr/>
      <dgm:t>
        <a:bodyPr/>
        <a:lstStyle/>
        <a:p>
          <a:endParaRPr lang="en-US"/>
        </a:p>
      </dgm:t>
    </dgm:pt>
    <dgm:pt modelId="{B398847B-5612-4582-A1BE-CF4E50028441}" type="pres">
      <dgm:prSet presAssocID="{78CF1B4C-72AC-4175-940D-AB56E56A0C95}" presName="levelTx" presStyleLbl="revTx" presStyleIdx="0" presStyleCnt="0">
        <dgm:presLayoutVars>
          <dgm:chMax val="1"/>
          <dgm:bulletEnabled val="1"/>
        </dgm:presLayoutVars>
      </dgm:prSet>
      <dgm:spPr/>
      <dgm:t>
        <a:bodyPr/>
        <a:lstStyle/>
        <a:p>
          <a:endParaRPr lang="en-US"/>
        </a:p>
      </dgm:t>
    </dgm:pt>
    <dgm:pt modelId="{5937CCEC-3F66-4B4D-99CE-31BE82D1C357}" type="pres">
      <dgm:prSet presAssocID="{FBD805B8-CF9A-4DC4-8682-EAF5D8B7CD4C}" presName="Name8" presStyleCnt="0"/>
      <dgm:spPr/>
    </dgm:pt>
    <dgm:pt modelId="{6D512FB2-11F1-4E78-B785-ABB5B63E83AF}" type="pres">
      <dgm:prSet presAssocID="{FBD805B8-CF9A-4DC4-8682-EAF5D8B7CD4C}" presName="level" presStyleLbl="node1" presStyleIdx="3" presStyleCnt="6">
        <dgm:presLayoutVars>
          <dgm:chMax val="1"/>
          <dgm:bulletEnabled val="1"/>
        </dgm:presLayoutVars>
      </dgm:prSet>
      <dgm:spPr/>
      <dgm:t>
        <a:bodyPr/>
        <a:lstStyle/>
        <a:p>
          <a:endParaRPr lang="en-US"/>
        </a:p>
      </dgm:t>
    </dgm:pt>
    <dgm:pt modelId="{36C3E20F-3303-4049-8EAD-9D3A79A4C59C}" type="pres">
      <dgm:prSet presAssocID="{FBD805B8-CF9A-4DC4-8682-EAF5D8B7CD4C}" presName="levelTx" presStyleLbl="revTx" presStyleIdx="0" presStyleCnt="0">
        <dgm:presLayoutVars>
          <dgm:chMax val="1"/>
          <dgm:bulletEnabled val="1"/>
        </dgm:presLayoutVars>
      </dgm:prSet>
      <dgm:spPr/>
      <dgm:t>
        <a:bodyPr/>
        <a:lstStyle/>
        <a:p>
          <a:endParaRPr lang="en-US"/>
        </a:p>
      </dgm:t>
    </dgm:pt>
    <dgm:pt modelId="{0FAA3D2B-D420-4BB3-9242-2B5BBCCBCCDC}" type="pres">
      <dgm:prSet presAssocID="{C28BCFFB-F668-4F51-AB83-09174B424A07}" presName="Name8" presStyleCnt="0"/>
      <dgm:spPr/>
    </dgm:pt>
    <dgm:pt modelId="{9D3C08EA-D4AB-4E86-B387-612E013709A3}" type="pres">
      <dgm:prSet presAssocID="{C28BCFFB-F668-4F51-AB83-09174B424A07}" presName="level" presStyleLbl="node1" presStyleIdx="4" presStyleCnt="6">
        <dgm:presLayoutVars>
          <dgm:chMax val="1"/>
          <dgm:bulletEnabled val="1"/>
        </dgm:presLayoutVars>
      </dgm:prSet>
      <dgm:spPr/>
      <dgm:t>
        <a:bodyPr/>
        <a:lstStyle/>
        <a:p>
          <a:endParaRPr lang="en-US"/>
        </a:p>
      </dgm:t>
    </dgm:pt>
    <dgm:pt modelId="{7176E8F5-7E12-4648-9C2A-DE20804C1506}" type="pres">
      <dgm:prSet presAssocID="{C28BCFFB-F668-4F51-AB83-09174B424A07}" presName="levelTx" presStyleLbl="revTx" presStyleIdx="0" presStyleCnt="0">
        <dgm:presLayoutVars>
          <dgm:chMax val="1"/>
          <dgm:bulletEnabled val="1"/>
        </dgm:presLayoutVars>
      </dgm:prSet>
      <dgm:spPr/>
      <dgm:t>
        <a:bodyPr/>
        <a:lstStyle/>
        <a:p>
          <a:endParaRPr lang="en-US"/>
        </a:p>
      </dgm:t>
    </dgm:pt>
    <dgm:pt modelId="{FB796278-5E86-4A09-9AD8-742F9BB8E694}" type="pres">
      <dgm:prSet presAssocID="{4874A3E1-4D40-4E59-B478-C1436F8AAB4C}" presName="Name8" presStyleCnt="0"/>
      <dgm:spPr/>
    </dgm:pt>
    <dgm:pt modelId="{C67A92DC-FDF4-43FD-9535-589233B3FE81}" type="pres">
      <dgm:prSet presAssocID="{4874A3E1-4D40-4E59-B478-C1436F8AAB4C}" presName="level" presStyleLbl="node1" presStyleIdx="5" presStyleCnt="6" custLinFactNeighborY="-12727">
        <dgm:presLayoutVars>
          <dgm:chMax val="1"/>
          <dgm:bulletEnabled val="1"/>
        </dgm:presLayoutVars>
      </dgm:prSet>
      <dgm:spPr/>
      <dgm:t>
        <a:bodyPr/>
        <a:lstStyle/>
        <a:p>
          <a:endParaRPr lang="en-US"/>
        </a:p>
      </dgm:t>
    </dgm:pt>
    <dgm:pt modelId="{B5236327-5440-496D-A00C-8EC0E51026C8}" type="pres">
      <dgm:prSet presAssocID="{4874A3E1-4D40-4E59-B478-C1436F8AAB4C}" presName="levelTx" presStyleLbl="revTx" presStyleIdx="0" presStyleCnt="0">
        <dgm:presLayoutVars>
          <dgm:chMax val="1"/>
          <dgm:bulletEnabled val="1"/>
        </dgm:presLayoutVars>
      </dgm:prSet>
      <dgm:spPr/>
      <dgm:t>
        <a:bodyPr/>
        <a:lstStyle/>
        <a:p>
          <a:endParaRPr lang="en-US"/>
        </a:p>
      </dgm:t>
    </dgm:pt>
  </dgm:ptLst>
  <dgm:cxnLst>
    <dgm:cxn modelId="{1788EB7C-AC8F-4491-9A3A-07153281F57B}" type="presOf" srcId="{6CAA2266-50BC-4C61-B55F-FE23C5E83843}" destId="{8D5AF37B-F9BA-4A91-98B4-98D7F437A0B6}" srcOrd="0" destOrd="0" presId="urn:microsoft.com/office/officeart/2005/8/layout/pyramid1"/>
    <dgm:cxn modelId="{16A02FEE-5D7D-4A45-94D5-A8AEC235C860}" srcId="{B013A814-36A5-4697-8DAB-AC383FA5B124}" destId="{6CAA2266-50BC-4C61-B55F-FE23C5E83843}" srcOrd="1" destOrd="0" parTransId="{9BD7C73C-2A2C-4F32-ABEC-40982FC55646}" sibTransId="{41DFE8B7-9373-4127-A63E-036134460C38}"/>
    <dgm:cxn modelId="{15CBBF5C-3BC4-4206-9CED-7EE913378E5E}" type="presOf" srcId="{C28BCFFB-F668-4F51-AB83-09174B424A07}" destId="{9D3C08EA-D4AB-4E86-B387-612E013709A3}" srcOrd="0" destOrd="0" presId="urn:microsoft.com/office/officeart/2005/8/layout/pyramid1"/>
    <dgm:cxn modelId="{E3CC102F-97A7-4AFE-9CD8-028BA66D8B31}" type="presOf" srcId="{B013A814-36A5-4697-8DAB-AC383FA5B124}" destId="{8B012CD3-4E9D-44A5-95F3-88C42F185291}" srcOrd="0" destOrd="0" presId="urn:microsoft.com/office/officeart/2005/8/layout/pyramid1"/>
    <dgm:cxn modelId="{E0ACB3E6-BA8C-411D-81E4-B1D51C175282}" srcId="{B013A814-36A5-4697-8DAB-AC383FA5B124}" destId="{4874A3E1-4D40-4E59-B478-C1436F8AAB4C}" srcOrd="5" destOrd="0" parTransId="{8E7BBA29-7066-48B0-B7A9-AC200DAC5642}" sibTransId="{AC1A4C6F-15E1-4837-8679-BD9D2D9338B1}"/>
    <dgm:cxn modelId="{AE22BCE3-4350-4B18-943F-8193B26333D7}" type="presOf" srcId="{FBD805B8-CF9A-4DC4-8682-EAF5D8B7CD4C}" destId="{36C3E20F-3303-4049-8EAD-9D3A79A4C59C}" srcOrd="1" destOrd="0" presId="urn:microsoft.com/office/officeart/2005/8/layout/pyramid1"/>
    <dgm:cxn modelId="{E214D7EF-E2B5-4008-BA05-10361279816C}" srcId="{B013A814-36A5-4697-8DAB-AC383FA5B124}" destId="{47BE1426-1861-4B77-9504-BAC0B75172EC}" srcOrd="0" destOrd="0" parTransId="{A63FA3F6-80BF-48F8-8D8F-F564D56B0191}" sibTransId="{7C7884D1-3783-4234-979C-8405A92DE3A0}"/>
    <dgm:cxn modelId="{3609B276-4E9F-413C-9180-69A81929D169}" type="presOf" srcId="{C28BCFFB-F668-4F51-AB83-09174B424A07}" destId="{7176E8F5-7E12-4648-9C2A-DE20804C1506}" srcOrd="1" destOrd="0" presId="urn:microsoft.com/office/officeart/2005/8/layout/pyramid1"/>
    <dgm:cxn modelId="{CD128EED-D13F-4D34-B57D-1A81E81D49D7}" srcId="{B013A814-36A5-4697-8DAB-AC383FA5B124}" destId="{78CF1B4C-72AC-4175-940D-AB56E56A0C95}" srcOrd="2" destOrd="0" parTransId="{F44B950A-C330-40A2-82BE-089B33040255}" sibTransId="{270C9C25-B1BE-4E19-88D9-9D2346F6DFC9}"/>
    <dgm:cxn modelId="{6E0C2A78-CE70-4054-874F-EFD6BCAA888C}" type="presOf" srcId="{78CF1B4C-72AC-4175-940D-AB56E56A0C95}" destId="{B2BD1509-56A5-489C-B9B0-3289413E0DC3}" srcOrd="0" destOrd="0" presId="urn:microsoft.com/office/officeart/2005/8/layout/pyramid1"/>
    <dgm:cxn modelId="{5BFD1D71-7A19-42BE-A658-ABFE065800B4}" type="presOf" srcId="{4874A3E1-4D40-4E59-B478-C1436F8AAB4C}" destId="{C67A92DC-FDF4-43FD-9535-589233B3FE81}" srcOrd="0" destOrd="0" presId="urn:microsoft.com/office/officeart/2005/8/layout/pyramid1"/>
    <dgm:cxn modelId="{F29A463C-CE89-4B36-9E91-FC7A14ADC6BB}" type="presOf" srcId="{4874A3E1-4D40-4E59-B478-C1436F8AAB4C}" destId="{B5236327-5440-496D-A00C-8EC0E51026C8}" srcOrd="1" destOrd="0" presId="urn:microsoft.com/office/officeart/2005/8/layout/pyramid1"/>
    <dgm:cxn modelId="{3F4FC10B-420F-4DCF-ABFD-1D5EE7E9DE70}" srcId="{B013A814-36A5-4697-8DAB-AC383FA5B124}" destId="{C28BCFFB-F668-4F51-AB83-09174B424A07}" srcOrd="4" destOrd="0" parTransId="{0E339154-0FF1-45F1-9175-F032C1EFB3EA}" sibTransId="{D4FFFE94-D9C0-429D-AEFF-0A6162B0227E}"/>
    <dgm:cxn modelId="{66C81832-EB95-4398-B5EC-3DF5468174BC}" type="presOf" srcId="{47BE1426-1861-4B77-9504-BAC0B75172EC}" destId="{2009445D-FC16-456E-8817-398D0C8CFD16}" srcOrd="0" destOrd="0" presId="urn:microsoft.com/office/officeart/2005/8/layout/pyramid1"/>
    <dgm:cxn modelId="{E5F3A18F-C18C-4BA8-8B6A-7D1A05930194}" type="presOf" srcId="{6CAA2266-50BC-4C61-B55F-FE23C5E83843}" destId="{04B06BA4-DCAB-4F5C-BE62-0DBEE0391D63}" srcOrd="1" destOrd="0" presId="urn:microsoft.com/office/officeart/2005/8/layout/pyramid1"/>
    <dgm:cxn modelId="{8E9F9818-6D9F-457D-9DAC-4C185FCAC6C0}" type="presOf" srcId="{FBD805B8-CF9A-4DC4-8682-EAF5D8B7CD4C}" destId="{6D512FB2-11F1-4E78-B785-ABB5B63E83AF}" srcOrd="0" destOrd="0" presId="urn:microsoft.com/office/officeart/2005/8/layout/pyramid1"/>
    <dgm:cxn modelId="{335BAB61-0929-4497-9F61-1B9A225E96C3}" type="presOf" srcId="{78CF1B4C-72AC-4175-940D-AB56E56A0C95}" destId="{B398847B-5612-4582-A1BE-CF4E50028441}" srcOrd="1" destOrd="0" presId="urn:microsoft.com/office/officeart/2005/8/layout/pyramid1"/>
    <dgm:cxn modelId="{DB81DF3C-A5A8-4FCF-BADA-66C3B92E6E58}" type="presOf" srcId="{47BE1426-1861-4B77-9504-BAC0B75172EC}" destId="{BFFDD2B8-CEDE-4448-95C7-A87EBD9C6BFC}" srcOrd="1" destOrd="0" presId="urn:microsoft.com/office/officeart/2005/8/layout/pyramid1"/>
    <dgm:cxn modelId="{8274F6DA-EB73-4D16-8D25-3F94918CE4AB}" srcId="{B013A814-36A5-4697-8DAB-AC383FA5B124}" destId="{FBD805B8-CF9A-4DC4-8682-EAF5D8B7CD4C}" srcOrd="3" destOrd="0" parTransId="{08631D46-961E-49C8-8AF2-33797AB62281}" sibTransId="{1D8B312D-7609-4875-A4A2-2CF74446B659}"/>
    <dgm:cxn modelId="{0FA984B7-61EF-4F76-8FAC-3344A2E7EA49}" type="presParOf" srcId="{8B012CD3-4E9D-44A5-95F3-88C42F185291}" destId="{94853CC8-C08C-44B6-BC1C-CF57AFD20775}" srcOrd="0" destOrd="0" presId="urn:microsoft.com/office/officeart/2005/8/layout/pyramid1"/>
    <dgm:cxn modelId="{8D03E283-A4F2-4CA4-A1D1-78D32E920F5C}" type="presParOf" srcId="{94853CC8-C08C-44B6-BC1C-CF57AFD20775}" destId="{2009445D-FC16-456E-8817-398D0C8CFD16}" srcOrd="0" destOrd="0" presId="urn:microsoft.com/office/officeart/2005/8/layout/pyramid1"/>
    <dgm:cxn modelId="{05F3A5D1-37AE-468D-9196-38DF6435E059}" type="presParOf" srcId="{94853CC8-C08C-44B6-BC1C-CF57AFD20775}" destId="{BFFDD2B8-CEDE-4448-95C7-A87EBD9C6BFC}" srcOrd="1" destOrd="0" presId="urn:microsoft.com/office/officeart/2005/8/layout/pyramid1"/>
    <dgm:cxn modelId="{14B4F0C4-95BE-433A-88D1-CC1D6E277CA9}" type="presParOf" srcId="{8B012CD3-4E9D-44A5-95F3-88C42F185291}" destId="{0CF37D34-8A2E-4173-A633-7BC36D1F57A2}" srcOrd="1" destOrd="0" presId="urn:microsoft.com/office/officeart/2005/8/layout/pyramid1"/>
    <dgm:cxn modelId="{FFC11FB4-1D88-4B5F-B88B-FFF3D5E4CF26}" type="presParOf" srcId="{0CF37D34-8A2E-4173-A633-7BC36D1F57A2}" destId="{8D5AF37B-F9BA-4A91-98B4-98D7F437A0B6}" srcOrd="0" destOrd="0" presId="urn:microsoft.com/office/officeart/2005/8/layout/pyramid1"/>
    <dgm:cxn modelId="{6BB024D2-99FE-4EB3-A649-AE6C5A37CDB7}" type="presParOf" srcId="{0CF37D34-8A2E-4173-A633-7BC36D1F57A2}" destId="{04B06BA4-DCAB-4F5C-BE62-0DBEE0391D63}" srcOrd="1" destOrd="0" presId="urn:microsoft.com/office/officeart/2005/8/layout/pyramid1"/>
    <dgm:cxn modelId="{3D1082AD-D4E1-41E7-BDE2-43B3E3C19848}" type="presParOf" srcId="{8B012CD3-4E9D-44A5-95F3-88C42F185291}" destId="{74A28C3A-7141-485C-985D-148D8B6ABF6B}" srcOrd="2" destOrd="0" presId="urn:microsoft.com/office/officeart/2005/8/layout/pyramid1"/>
    <dgm:cxn modelId="{BBF00D45-84F3-4FD9-8FB3-66C1805F2914}" type="presParOf" srcId="{74A28C3A-7141-485C-985D-148D8B6ABF6B}" destId="{B2BD1509-56A5-489C-B9B0-3289413E0DC3}" srcOrd="0" destOrd="0" presId="urn:microsoft.com/office/officeart/2005/8/layout/pyramid1"/>
    <dgm:cxn modelId="{080B69C7-575C-4E9A-A7B0-5703C100501F}" type="presParOf" srcId="{74A28C3A-7141-485C-985D-148D8B6ABF6B}" destId="{B398847B-5612-4582-A1BE-CF4E50028441}" srcOrd="1" destOrd="0" presId="urn:microsoft.com/office/officeart/2005/8/layout/pyramid1"/>
    <dgm:cxn modelId="{39AB8826-F738-44E5-BA32-456B94F983E7}" type="presParOf" srcId="{8B012CD3-4E9D-44A5-95F3-88C42F185291}" destId="{5937CCEC-3F66-4B4D-99CE-31BE82D1C357}" srcOrd="3" destOrd="0" presId="urn:microsoft.com/office/officeart/2005/8/layout/pyramid1"/>
    <dgm:cxn modelId="{EEDA3499-3C3B-4A5A-ACEE-A6E58B3C55A8}" type="presParOf" srcId="{5937CCEC-3F66-4B4D-99CE-31BE82D1C357}" destId="{6D512FB2-11F1-4E78-B785-ABB5B63E83AF}" srcOrd="0" destOrd="0" presId="urn:microsoft.com/office/officeart/2005/8/layout/pyramid1"/>
    <dgm:cxn modelId="{CA39F794-80A4-4A68-B4A6-69EFE091ABA4}" type="presParOf" srcId="{5937CCEC-3F66-4B4D-99CE-31BE82D1C357}" destId="{36C3E20F-3303-4049-8EAD-9D3A79A4C59C}" srcOrd="1" destOrd="0" presId="urn:microsoft.com/office/officeart/2005/8/layout/pyramid1"/>
    <dgm:cxn modelId="{A033F0D6-8D9A-44F2-A91A-049F6C37974B}" type="presParOf" srcId="{8B012CD3-4E9D-44A5-95F3-88C42F185291}" destId="{0FAA3D2B-D420-4BB3-9242-2B5BBCCBCCDC}" srcOrd="4" destOrd="0" presId="urn:microsoft.com/office/officeart/2005/8/layout/pyramid1"/>
    <dgm:cxn modelId="{9EE912E1-909A-4035-8F01-6AA251F5B37B}" type="presParOf" srcId="{0FAA3D2B-D420-4BB3-9242-2B5BBCCBCCDC}" destId="{9D3C08EA-D4AB-4E86-B387-612E013709A3}" srcOrd="0" destOrd="0" presId="urn:microsoft.com/office/officeart/2005/8/layout/pyramid1"/>
    <dgm:cxn modelId="{280AE63E-C7D8-40E8-87AB-8FB0FEA18C39}" type="presParOf" srcId="{0FAA3D2B-D420-4BB3-9242-2B5BBCCBCCDC}" destId="{7176E8F5-7E12-4648-9C2A-DE20804C1506}" srcOrd="1" destOrd="0" presId="urn:microsoft.com/office/officeart/2005/8/layout/pyramid1"/>
    <dgm:cxn modelId="{28F9EEAE-B83E-429E-8EEF-3EF66F37AC99}" type="presParOf" srcId="{8B012CD3-4E9D-44A5-95F3-88C42F185291}" destId="{FB796278-5E86-4A09-9AD8-742F9BB8E694}" srcOrd="5" destOrd="0" presId="urn:microsoft.com/office/officeart/2005/8/layout/pyramid1"/>
    <dgm:cxn modelId="{795D4357-7459-4241-ABCD-F260C9258CBA}" type="presParOf" srcId="{FB796278-5E86-4A09-9AD8-742F9BB8E694}" destId="{C67A92DC-FDF4-43FD-9535-589233B3FE81}" srcOrd="0" destOrd="0" presId="urn:microsoft.com/office/officeart/2005/8/layout/pyramid1"/>
    <dgm:cxn modelId="{CA956B12-679A-460B-BC25-43F687953BC6}" type="presParOf" srcId="{FB796278-5E86-4A09-9AD8-742F9BB8E694}" destId="{B5236327-5440-496D-A00C-8EC0E51026C8}" srcOrd="1" destOrd="0" presId="urn:microsoft.com/office/officeart/2005/8/layout/pyramid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 modelId="{E59DB4F4-6E38-482A-BD50-E17B393D73DD}" macro="" textlink="">
      <dsp:nvSpPr>
        <dsp:cNvPr id="0" name=""/>
        <dsp:cNvSpPr/>
      </dsp:nvSpPr>
      <dsp:spPr>
        <a:xfrm rot="5400000">
          <a:off x="657492" y="0"/>
          <a:ext cx="6671310" cy="5181600"/>
        </a:xfrm>
        <a:prstGeom prst="rightArrow">
          <a:avLst/>
        </a:prstGeom>
        <a:solidFill>
          <a:schemeClr val="accent1">
            <a:tint val="55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dsp:style>
    </dsp:sp>
    <dsp:sp modelId="{0173E4CE-741D-4736-9E44-533BEA3D45FB}" macro="" textlink="">
      <dsp:nvSpPr>
        <dsp:cNvPr id="0" name=""/>
        <dsp:cNvSpPr/>
      </dsp:nvSpPr>
      <dsp:spPr>
        <a:xfrm>
          <a:off x="2743193" y="380992"/>
          <a:ext cx="2526268" cy="2072640"/>
        </a:xfrm>
        <a:prstGeom prst="roundRect">
          <a:avLst/>
        </a:prstGeom>
        <a:solidFill>
          <a:schemeClr val="accent1">
            <a:shade val="50000"/>
            <a:hueOff val="0"/>
            <a:satOff val="0"/>
            <a:lumOff val="0"/>
            <a:alphaOff val="0"/>
          </a:schemeClr>
        </a:soli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47650" tIns="247650" rIns="247650" bIns="247650" numCol="1" spcCol="1270" anchor="ctr" anchorCtr="0">
          <a:noAutofit/>
          <a:sp3d extrusionH="28000" prstMaterial="matte"/>
        </a:bodyPr>
        <a:lstStyle/>
        <a:p>
          <a:pPr lvl="0" algn="ctr" defTabSz="2889250" rtl="0">
            <a:lnSpc>
              <a:spcPct val="90000"/>
            </a:lnSpc>
            <a:spcBef>
              <a:spcPct val="0"/>
            </a:spcBef>
            <a:spcAft>
              <a:spcPct val="35000"/>
            </a:spcAft>
          </a:pPr>
          <a:r>
            <a:rPr lang="fa-IR" sz="6500" b="1" kern="1200" dirty="0" smtClean="0">
              <a:cs typeface="B Nazanin" pitchFamily="2" charset="-78"/>
            </a:rPr>
            <a:t>مقدمه</a:t>
          </a:r>
          <a:endParaRPr lang="en-US" sz="6500" b="1" kern="1200" dirty="0">
            <a:cs typeface="B Nazanin" pitchFamily="2" charset="-78"/>
          </a:endParaRPr>
        </a:p>
      </dsp:txBody>
      <dsp:txXfrm>
        <a:off x="2743193" y="380992"/>
        <a:ext cx="2526268" cy="2072640"/>
      </dsp:txXfrm>
    </dsp:sp>
  </dsp:spTree>
</dgm:drawing>
</file>

<file path=ppt/diagrams/drawing2.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Tree>
</dgm:drawing>
</file>

<file path=ppt/diagrams/drawing3.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Tree>
</dgm:drawing>
</file>

<file path=ppt/diagrams/drawing4.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 modelId="{2009445D-FC16-456E-8817-398D0C8CFD16}" macro="" textlink="">
      <dsp:nvSpPr>
        <dsp:cNvPr id="0" name=""/>
        <dsp:cNvSpPr/>
      </dsp:nvSpPr>
      <dsp:spPr>
        <a:xfrm>
          <a:off x="1279924" y="0"/>
          <a:ext cx="511969" cy="1047750"/>
        </a:xfrm>
        <a:prstGeom prst="trapezoid">
          <a:avLst>
            <a:gd name="adj"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500" b="1" i="0" u="none" strike="noStrike" kern="1200" cap="none" normalizeH="0" baseline="0" dirty="0" smtClean="0">
            <a:ln>
              <a:noFill/>
            </a:ln>
            <a:solidFill>
              <a:schemeClr val="tx1"/>
            </a:solidFill>
            <a:effectLst/>
            <a:latin typeface="Arial Black" pitchFamily="34" charset="0"/>
            <a:cs typeface="Arial" pitchFamily="34" charset="0"/>
          </a:endParaRPr>
        </a:p>
      </dsp:txBody>
      <dsp:txXfrm>
        <a:off x="1279924" y="0"/>
        <a:ext cx="511969" cy="1047750"/>
      </dsp:txXfrm>
    </dsp:sp>
    <dsp:sp modelId="{8D5AF37B-F9BA-4A91-98B4-98D7F437A0B6}" macro="" textlink="">
      <dsp:nvSpPr>
        <dsp:cNvPr id="0" name=""/>
        <dsp:cNvSpPr/>
      </dsp:nvSpPr>
      <dsp:spPr>
        <a:xfrm>
          <a:off x="1023939" y="1047750"/>
          <a:ext cx="1023939" cy="1047750"/>
        </a:xfrm>
        <a:prstGeom prst="trapezoid">
          <a:avLst>
            <a:gd name="adj" fmla="val 2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500" b="1" i="0" u="none" strike="noStrike" kern="1200" cap="none" normalizeH="0" baseline="0" dirty="0" smtClean="0">
              <a:ln>
                <a:noFill/>
              </a:ln>
              <a:solidFill>
                <a:schemeClr val="bg1"/>
              </a:solidFill>
              <a:effectLst/>
              <a:latin typeface="Arial Black" pitchFamily="34" charset="0"/>
              <a:cs typeface="B Titr" pitchFamily="2" charset="-78"/>
            </a:rPr>
            <a:t>نیاز</a:t>
          </a:r>
          <a:r>
            <a:rPr kumimoji="0" lang="en-US" sz="1500" b="1" i="0" u="none" strike="noStrike" kern="1200" cap="none" normalizeH="0" baseline="0" dirty="0" smtClean="0">
              <a:ln>
                <a:noFill/>
              </a:ln>
              <a:solidFill>
                <a:schemeClr val="bg1"/>
              </a:solidFill>
              <a:effectLst/>
              <a:latin typeface="Arial Black" pitchFamily="34" charset="0"/>
              <a:cs typeface="B Titr" pitchFamily="2" charset="-78"/>
            </a:rPr>
            <a:t> </a:t>
          </a:r>
          <a:r>
            <a:rPr kumimoji="0" lang="fa-IR" sz="1500" b="1" i="0" u="none" strike="noStrike" kern="1200" cap="none" normalizeH="0" baseline="0" dirty="0" smtClean="0">
              <a:ln>
                <a:noFill/>
              </a:ln>
              <a:solidFill>
                <a:schemeClr val="bg1"/>
              </a:solidFill>
              <a:effectLst/>
              <a:latin typeface="Arial Black" pitchFamily="34" charset="0"/>
              <a:cs typeface="B Titr" pitchFamily="2" charset="-78"/>
            </a:rPr>
            <a:t>خود</a:t>
          </a:r>
          <a:r>
            <a:rPr kumimoji="0" lang="en-US" sz="1500" b="1" i="0" u="none" strike="noStrike" kern="1200" cap="none" normalizeH="0" baseline="0" dirty="0" smtClean="0">
              <a:ln>
                <a:noFill/>
              </a:ln>
              <a:solidFill>
                <a:schemeClr val="bg1"/>
              </a:solidFill>
              <a:effectLst/>
              <a:latin typeface="Arial Black" pitchFamily="34" charset="0"/>
              <a:cs typeface="B Titr" pitchFamily="2" charset="-78"/>
            </a:rPr>
            <a:t> </a:t>
          </a:r>
          <a:r>
            <a:rPr kumimoji="0" lang="fa-IR" sz="1500" b="1" i="0" u="none" strike="noStrike" kern="1200" cap="none" normalizeH="0" baseline="0" dirty="0" smtClean="0">
              <a:ln>
                <a:noFill/>
              </a:ln>
              <a:solidFill>
                <a:schemeClr val="bg1"/>
              </a:solidFill>
              <a:effectLst/>
              <a:latin typeface="Arial Black" pitchFamily="34" charset="0"/>
              <a:cs typeface="B Titr" pitchFamily="2" charset="-78"/>
            </a:rPr>
            <a:t>شکوفایی</a:t>
          </a:r>
          <a:endParaRPr kumimoji="0" lang="en-US" sz="1500" b="1" i="0" u="none" strike="noStrike" kern="1200" cap="none" normalizeH="0" baseline="0" dirty="0" smtClean="0">
            <a:ln>
              <a:noFill/>
            </a:ln>
            <a:solidFill>
              <a:schemeClr val="bg1"/>
            </a:solidFill>
            <a:effectLst/>
            <a:latin typeface="Arial Black" pitchFamily="34" charset="0"/>
            <a:cs typeface="B Titr" pitchFamily="2" charset="-78"/>
          </a:endParaRPr>
        </a:p>
      </dsp:txBody>
      <dsp:txXfrm>
        <a:off x="1203129" y="1047750"/>
        <a:ext cx="665560" cy="1047750"/>
      </dsp:txXfrm>
    </dsp:sp>
    <dsp:sp modelId="{B2BD1509-56A5-489C-B9B0-3289413E0DC3}" macro="" textlink="">
      <dsp:nvSpPr>
        <dsp:cNvPr id="0" name=""/>
        <dsp:cNvSpPr/>
      </dsp:nvSpPr>
      <dsp:spPr>
        <a:xfrm>
          <a:off x="767954" y="2095500"/>
          <a:ext cx="1535909" cy="1047750"/>
        </a:xfrm>
        <a:prstGeom prst="trapezoid">
          <a:avLst>
            <a:gd name="adj" fmla="val 2443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500" b="1" i="0" u="none" strike="noStrike" kern="1200" cap="none" normalizeH="0" baseline="0" dirty="0" smtClean="0">
              <a:ln>
                <a:noFill/>
              </a:ln>
              <a:solidFill>
                <a:schemeClr val="bg1"/>
              </a:solidFill>
              <a:effectLst/>
              <a:latin typeface="Arial Black" pitchFamily="34" charset="0"/>
              <a:cs typeface="B Titr" pitchFamily="2" charset="-78"/>
            </a:rPr>
            <a:t>نیاز احترام</a:t>
          </a:r>
          <a:endParaRPr kumimoji="0" lang="en-US" sz="1500" b="1" i="0" u="none" strike="noStrike" kern="1200" cap="none" normalizeH="0" baseline="0" dirty="0" smtClean="0">
            <a:ln>
              <a:noFill/>
            </a:ln>
            <a:solidFill>
              <a:schemeClr val="bg1"/>
            </a:solidFill>
            <a:effectLst/>
            <a:latin typeface="Arial Black" pitchFamily="34" charset="0"/>
            <a:cs typeface="B Titr" pitchFamily="2" charset="-78"/>
          </a:endParaRPr>
        </a:p>
      </dsp:txBody>
      <dsp:txXfrm>
        <a:off x="1036738" y="2095500"/>
        <a:ext cx="998341" cy="1047750"/>
      </dsp:txXfrm>
    </dsp:sp>
    <dsp:sp modelId="{6D512FB2-11F1-4E78-B785-ABB5B63E83AF}" macro="" textlink="">
      <dsp:nvSpPr>
        <dsp:cNvPr id="0" name=""/>
        <dsp:cNvSpPr/>
      </dsp:nvSpPr>
      <dsp:spPr>
        <a:xfrm>
          <a:off x="511969" y="3143250"/>
          <a:ext cx="2047879" cy="1047750"/>
        </a:xfrm>
        <a:prstGeom prst="trapezoid">
          <a:avLst>
            <a:gd name="adj" fmla="val 2443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500" b="1" i="0" u="none" strike="noStrike" kern="1200" cap="none" normalizeH="0" baseline="0" dirty="0" smtClean="0">
              <a:ln>
                <a:noFill/>
              </a:ln>
              <a:solidFill>
                <a:schemeClr val="bg1"/>
              </a:solidFill>
              <a:effectLst/>
              <a:latin typeface="Arial Black" pitchFamily="34" charset="0"/>
              <a:cs typeface="B Titr" pitchFamily="2" charset="-78"/>
            </a:rPr>
            <a:t>نیازهای اجتماعی</a:t>
          </a:r>
          <a:endParaRPr kumimoji="0" lang="en-US" sz="1500" b="1" i="0" u="none" strike="noStrike" kern="1200" cap="none" normalizeH="0" baseline="0" dirty="0" smtClean="0">
            <a:ln>
              <a:noFill/>
            </a:ln>
            <a:solidFill>
              <a:schemeClr val="bg1"/>
            </a:solidFill>
            <a:effectLst/>
            <a:latin typeface="Arial Black" pitchFamily="34" charset="0"/>
            <a:cs typeface="B Titr" pitchFamily="2" charset="-78"/>
          </a:endParaRPr>
        </a:p>
      </dsp:txBody>
      <dsp:txXfrm>
        <a:off x="870348" y="3143250"/>
        <a:ext cx="1331121" cy="1047750"/>
      </dsp:txXfrm>
    </dsp:sp>
    <dsp:sp modelId="{9D3C08EA-D4AB-4E86-B387-612E013709A3}" macro="" textlink="">
      <dsp:nvSpPr>
        <dsp:cNvPr id="0" name=""/>
        <dsp:cNvSpPr/>
      </dsp:nvSpPr>
      <dsp:spPr>
        <a:xfrm>
          <a:off x="255984" y="4191000"/>
          <a:ext cx="2559849" cy="1047750"/>
        </a:xfrm>
        <a:prstGeom prst="trapezoid">
          <a:avLst>
            <a:gd name="adj" fmla="val 2443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500" b="1" i="0" u="none" strike="noStrike" kern="1200" cap="none" normalizeH="0" baseline="0" dirty="0" smtClean="0">
              <a:ln>
                <a:noFill/>
              </a:ln>
              <a:solidFill>
                <a:schemeClr val="bg1"/>
              </a:solidFill>
              <a:effectLst/>
              <a:latin typeface="Arial Black" pitchFamily="34" charset="0"/>
              <a:cs typeface="B Titr" pitchFamily="2" charset="-78"/>
            </a:rPr>
            <a:t>نیازهای امنیت</a:t>
          </a:r>
          <a:endParaRPr kumimoji="0" lang="en-US" sz="1500" b="1" i="0" u="none" strike="noStrike" kern="1200" cap="none" normalizeH="0" baseline="0" dirty="0" smtClean="0">
            <a:ln>
              <a:noFill/>
            </a:ln>
            <a:solidFill>
              <a:schemeClr val="bg1"/>
            </a:solidFill>
            <a:effectLst/>
            <a:latin typeface="Arial Black" pitchFamily="34" charset="0"/>
            <a:cs typeface="B Titr" pitchFamily="2" charset="-78"/>
          </a:endParaRPr>
        </a:p>
      </dsp:txBody>
      <dsp:txXfrm>
        <a:off x="703958" y="4191000"/>
        <a:ext cx="1663901" cy="1047750"/>
      </dsp:txXfrm>
    </dsp:sp>
    <dsp:sp modelId="{C67A92DC-FDF4-43FD-9535-589233B3FE81}" macro="" textlink="">
      <dsp:nvSpPr>
        <dsp:cNvPr id="0" name=""/>
        <dsp:cNvSpPr/>
      </dsp:nvSpPr>
      <dsp:spPr>
        <a:xfrm>
          <a:off x="0" y="5238749"/>
          <a:ext cx="3071819" cy="1047750"/>
        </a:xfrm>
        <a:prstGeom prst="trapezoid">
          <a:avLst>
            <a:gd name="adj" fmla="val 2443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500" b="1" i="0" u="none" strike="noStrike" kern="1200" cap="none" normalizeH="0" baseline="0" dirty="0" smtClean="0">
              <a:ln>
                <a:noFill/>
              </a:ln>
              <a:solidFill>
                <a:schemeClr val="bg1"/>
              </a:solidFill>
              <a:effectLst/>
              <a:latin typeface="Arial Black" pitchFamily="34" charset="0"/>
              <a:cs typeface="B Titr" pitchFamily="2" charset="-78"/>
            </a:rPr>
            <a:t>نیازهای فیزیولوژیکی</a:t>
          </a:r>
          <a:endParaRPr kumimoji="0" lang="en-US" sz="1500" b="1" i="0" u="none" strike="noStrike" kern="1200" cap="none" normalizeH="0" baseline="0" dirty="0" smtClean="0">
            <a:ln>
              <a:noFill/>
            </a:ln>
            <a:solidFill>
              <a:schemeClr val="bg1"/>
            </a:solidFill>
            <a:effectLst/>
            <a:latin typeface="Arial Black" pitchFamily="34" charset="0"/>
            <a:cs typeface="B Titr" pitchFamily="2" charset="-78"/>
          </a:endParaRPr>
        </a:p>
      </dsp:txBody>
      <dsp:txXfrm>
        <a:off x="537568" y="5238749"/>
        <a:ext cx="1996682" cy="1047750"/>
      </dsp:txXfrm>
    </dsp:sp>
  </dsp:spTree>
</dgm:drawing>
</file>

<file path=ppt/diagrams/drawing5.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Tree>
</dgm: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58446F1-D4CC-473E-8E46-F419F263F67B}" type="datetimeFigureOut">
              <a:rPr lang="fa-IR" smtClean="0"/>
              <a:pPr/>
              <a:t>1432/10/24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E6E671E-FD4A-4093-9D41-406B05FC7511}"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0052" name="Header Placeholder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fa-IR" smtClean="0"/>
              <a:t>اصول سرپرستی</a:t>
            </a: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bwMode="auto">
          <a:noFill/>
          <a:ln>
            <a:solidFill>
              <a:srgbClr val="000000"/>
            </a:solidFill>
            <a:miter lim="800000"/>
            <a:headEnd/>
            <a:tailEnd/>
          </a:ln>
        </p:spPr>
      </p:sp>
      <p:sp>
        <p:nvSpPr>
          <p:cNvPr id="1310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1076" name="Header Placeholder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fa-IR" smtClean="0"/>
              <a:t>اصول سرپرستی</a:t>
            </a: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a:p>
            <a:endParaRPr lang="fa-IR" dirty="0" smtClean="0"/>
          </a:p>
          <a:p>
            <a:endParaRPr lang="fa-IR" dirty="0" smtClean="0"/>
          </a:p>
          <a:p>
            <a:endParaRPr lang="fa-IR" dirty="0" smtClean="0"/>
          </a:p>
          <a:p>
            <a:endParaRPr lang="fa-IR" dirty="0"/>
          </a:p>
        </p:txBody>
      </p:sp>
      <p:sp>
        <p:nvSpPr>
          <p:cNvPr id="4" name="Slide Number Placeholder 3"/>
          <p:cNvSpPr>
            <a:spLocks noGrp="1"/>
          </p:cNvSpPr>
          <p:nvPr>
            <p:ph type="sldNum" sz="quarter" idx="10"/>
          </p:nvPr>
        </p:nvSpPr>
        <p:spPr/>
        <p:txBody>
          <a:bodyPr/>
          <a:lstStyle/>
          <a:p>
            <a:fld id="{3E6E671E-FD4A-4093-9D41-406B05FC7511}" type="slidenum">
              <a:rPr lang="fa-IR" smtClean="0"/>
              <a:pPr/>
              <a:t>33</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med">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transition spd="med">
    <p:split orient="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transition spd="med">
    <p:split orient="vert"/>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98DCC61-8E13-40FC-AB53-37A5FDEE2F73}" type="slidenum">
              <a:rPr lang="ar-SA"/>
              <a:pPr>
                <a:defRPr/>
              </a:pPr>
              <a:t>‹#›</a:t>
            </a:fld>
            <a:endParaRPr lang="en-US" dirty="0"/>
          </a:p>
        </p:txBody>
      </p:sp>
    </p:spTree>
  </p:cSld>
  <p:clrMapOvr>
    <a:masterClrMapping/>
  </p:clrMapOvr>
  <p:transition spd="med">
    <p:split orient="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AA7EE4D7-3C3C-4140-96FF-99308D6997D8}" type="slidenum">
              <a:rPr lang="ar-SA"/>
              <a:pPr>
                <a:defRPr/>
              </a:pPr>
              <a:t>‹#›</a:t>
            </a:fld>
            <a:endParaRPr lang="en-US" dirty="0"/>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transition spd="med">
    <p:split orient="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med">
    <p:split orient="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transition spd="med">
    <p:split orient="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transition spd="med">
    <p:split orient="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transition spd="med">
    <p:split orient="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med">
    <p:split orient="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transition spd="med">
    <p:split orient="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med">
    <p:split orient="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9/22/2011</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836" r:id="rId13"/>
  </p:sldLayoutIdLst>
  <p:transition spd="med">
    <p:split orient="vert"/>
  </p:transition>
  <p:timing>
    <p:tnLst>
      <p:par>
        <p:cTn id="1" dur="indefinite" restart="never" nodeType="tmRoot"/>
      </p:par>
    </p:tnLst>
  </p:timing>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11" Type="http://schemas.microsoft.com/office/2007/relationships/diagramDrawing" Target="../diagrams/drawing5.xml"/><Relationship Id="rId5" Type="http://schemas.openxmlformats.org/officeDocument/2006/relationships/diagramColors" Target="../diagrams/colors4.xml"/><Relationship Id="rId10" Type="http://schemas.microsoft.com/office/2007/relationships/diagramDrawing" Target="../diagrams/drawing4.xml"/><Relationship Id="rId4" Type="http://schemas.openxmlformats.org/officeDocument/2006/relationships/diagramQuickStyle" Target="../diagrams/quickStyle4.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diagramLayout" Target="../diagrams/layout2.xml"/><Relationship Id="rId7" Type="http://schemas.openxmlformats.org/officeDocument/2006/relationships/diagramLayout" Target="../diagrams/layout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diagramData" Target="../diagrams/data3.xml"/><Relationship Id="rId11" Type="http://schemas.microsoft.com/office/2007/relationships/diagramDrawing" Target="../diagrams/drawing3.xml"/><Relationship Id="rId5" Type="http://schemas.openxmlformats.org/officeDocument/2006/relationships/diagramColors" Target="../diagrams/colors2.xml"/><Relationship Id="rId10" Type="http://schemas.microsoft.com/office/2007/relationships/diagramDrawing" Target="../diagrams/drawing2.xml"/><Relationship Id="rId4" Type="http://schemas.openxmlformats.org/officeDocument/2006/relationships/diagramQuickStyle" Target="../diagrams/quickStyle2.xml"/><Relationship Id="rId9" Type="http://schemas.openxmlformats.org/officeDocument/2006/relationships/diagramColors" Target="../diagrams/colors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90600" y="609600"/>
            <a:ext cx="8153400" cy="5478423"/>
          </a:xfrm>
          <a:prstGeom prst="rect">
            <a:avLst/>
          </a:prstGeom>
        </p:spPr>
        <p:txBody>
          <a:bodyPr wrap="square">
            <a:spAutoFit/>
          </a:bodyPr>
          <a:lstStyle/>
          <a:p>
            <a:pPr algn="ctr" rtl="1"/>
            <a:r>
              <a:rPr lang="fa-IR" sz="3600" b="1" dirty="0" smtClean="0">
                <a:solidFill>
                  <a:srgbClr val="7030A0"/>
                </a:solidFill>
                <a:ea typeface="Times New Roman" pitchFamily="18" charset="0"/>
                <a:cs typeface="B Traffic" pitchFamily="2" charset="-78"/>
              </a:rPr>
              <a:t>دانشكده و آموزشكده</a:t>
            </a:r>
          </a:p>
          <a:p>
            <a:pPr algn="ctr" rtl="1"/>
            <a:endParaRPr lang="fa-IR" sz="3600" b="1" dirty="0" smtClean="0">
              <a:solidFill>
                <a:srgbClr val="7030A0"/>
              </a:solidFill>
              <a:ea typeface="Times New Roman" pitchFamily="18" charset="0"/>
              <a:cs typeface="B Traffic" pitchFamily="2" charset="-78"/>
            </a:endParaRPr>
          </a:p>
          <a:p>
            <a:pPr algn="ctr" rtl="1"/>
            <a:r>
              <a:rPr lang="fa-IR" sz="3600" b="1" dirty="0" smtClean="0">
                <a:solidFill>
                  <a:srgbClr val="7030A0"/>
                </a:solidFill>
                <a:ea typeface="Times New Roman" pitchFamily="18" charset="0"/>
                <a:cs typeface="B Traffic" pitchFamily="2" charset="-78"/>
              </a:rPr>
              <a:t> </a:t>
            </a:r>
          </a:p>
          <a:p>
            <a:pPr algn="ctr" rtl="1"/>
            <a:r>
              <a:rPr lang="fa-IR" sz="3600" b="1" dirty="0" smtClean="0">
                <a:solidFill>
                  <a:srgbClr val="7030A0"/>
                </a:solidFill>
                <a:ea typeface="Times New Roman" pitchFamily="18" charset="0"/>
                <a:cs typeface="B Traffic" pitchFamily="2" charset="-78"/>
              </a:rPr>
              <a:t>شهيد محمد منتظري</a:t>
            </a:r>
            <a:endParaRPr lang="en-US" sz="3600" b="1" dirty="0" smtClean="0">
              <a:solidFill>
                <a:srgbClr val="7030A0"/>
              </a:solidFill>
              <a:ea typeface="Times New Roman" pitchFamily="18" charset="0"/>
              <a:cs typeface="B Traffic" pitchFamily="2" charset="-78"/>
            </a:endParaRPr>
          </a:p>
          <a:p>
            <a:pPr algn="ctr" rtl="1"/>
            <a:r>
              <a:rPr lang="en-US" sz="3600" b="1" dirty="0" smtClean="0">
                <a:solidFill>
                  <a:srgbClr val="7030A0"/>
                </a:solidFill>
                <a:ea typeface="Times New Roman" pitchFamily="18" charset="0"/>
                <a:cs typeface="B Traffic" pitchFamily="2" charset="-78"/>
              </a:rPr>
              <a:t> </a:t>
            </a:r>
            <a:r>
              <a:rPr lang="fa-IR" sz="3600" b="1" dirty="0" smtClean="0">
                <a:solidFill>
                  <a:srgbClr val="7030A0"/>
                </a:solidFill>
                <a:ea typeface="Times New Roman" pitchFamily="18" charset="0"/>
                <a:cs typeface="B Traffic" pitchFamily="2" charset="-78"/>
              </a:rPr>
              <a:t>مشهد</a:t>
            </a:r>
          </a:p>
          <a:p>
            <a:pPr algn="ctr" rtl="1"/>
            <a:endParaRPr lang="fa-IR" sz="1600" dirty="0" smtClean="0">
              <a:ea typeface="Times New Roman" pitchFamily="18" charset="0"/>
              <a:cs typeface="B Traffic" pitchFamily="2" charset="-78"/>
            </a:endParaRPr>
          </a:p>
          <a:p>
            <a:pPr algn="ctr" rtl="1"/>
            <a:endParaRPr lang="en-US" sz="1600" dirty="0" smtClean="0">
              <a:ea typeface="Times New Roman" pitchFamily="18" charset="0"/>
              <a:cs typeface="B Traffic" pitchFamily="2" charset="-78"/>
            </a:endParaRPr>
          </a:p>
          <a:p>
            <a:pPr algn="ctr" eaLnBrk="0" hangingPunct="0"/>
            <a:r>
              <a:rPr lang="fa-IR" sz="4800" dirty="0" smtClean="0">
                <a:solidFill>
                  <a:srgbClr val="E75C01"/>
                </a:solidFill>
                <a:ea typeface="Times New Roman" pitchFamily="18" charset="0"/>
                <a:cs typeface="B Traffic" pitchFamily="2" charset="-78"/>
              </a:rPr>
              <a:t>اصول سرپرستي</a:t>
            </a:r>
            <a:endParaRPr lang="en-US" sz="4800" dirty="0" smtClean="0">
              <a:solidFill>
                <a:srgbClr val="E75C01"/>
              </a:solidFill>
              <a:ea typeface="Times New Roman" pitchFamily="18" charset="0"/>
              <a:cs typeface="B Traffic" pitchFamily="2" charset="-78"/>
            </a:endParaRPr>
          </a:p>
          <a:p>
            <a:pPr algn="ctr" eaLnBrk="0" hangingPunct="0"/>
            <a:endParaRPr lang="fa-IR" sz="3600" dirty="0" smtClean="0">
              <a:cs typeface="B Traffic" pitchFamily="2" charset="-78"/>
            </a:endParaRPr>
          </a:p>
          <a:p>
            <a:pPr algn="ctr" eaLnBrk="0" hangingPunct="0"/>
            <a:r>
              <a:rPr lang="fa-IR" dirty="0" smtClean="0">
                <a:cs typeface="B Traffic" pitchFamily="2" charset="-78"/>
              </a:rPr>
              <a:t>براي كليه دانشجويان دوره كارداني </a:t>
            </a:r>
          </a:p>
          <a:p>
            <a:pPr algn="ctr" eaLnBrk="0" hangingPunct="0"/>
            <a:r>
              <a:rPr lang="fa-IR" dirty="0" smtClean="0">
                <a:cs typeface="B Traffic" pitchFamily="2" charset="-78"/>
              </a:rPr>
              <a:t> بجز رشته هاي</a:t>
            </a:r>
          </a:p>
          <a:p>
            <a:pPr algn="ctr" eaLnBrk="0" hangingPunct="0"/>
            <a:r>
              <a:rPr lang="fa-IR" dirty="0" smtClean="0">
                <a:cs typeface="B Traffic" pitchFamily="2" charset="-78"/>
              </a:rPr>
              <a:t> تربيت بدني  و حسابداري</a:t>
            </a:r>
            <a:endParaRPr lang="en-US" dirty="0">
              <a:cs typeface="B Traffic" pitchFamily="2" charset="-78"/>
            </a:endParaRPr>
          </a:p>
        </p:txBody>
      </p:sp>
    </p:spTree>
  </p:cSld>
  <p:clrMapOvr>
    <a:masterClrMapping/>
  </p:clrMapOvr>
  <p:transition spd="med">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9000" y="304800"/>
            <a:ext cx="3871573" cy="707886"/>
          </a:xfrm>
          <a:prstGeom prst="rect">
            <a:avLst/>
          </a:prstGeom>
        </p:spPr>
        <p:txBody>
          <a:bodyPr wrap="none">
            <a:spAutoFit/>
          </a:bodyPr>
          <a:lstStyle/>
          <a:p>
            <a:pPr lvl="0" algn="justLow" rtl="1" fontAlgn="base">
              <a:spcBef>
                <a:spcPct val="0"/>
              </a:spcBef>
              <a:spcAft>
                <a:spcPct val="0"/>
              </a:spcAft>
            </a:pPr>
            <a:r>
              <a:rPr lang="fa-IR" sz="4000" b="1" dirty="0" smtClean="0">
                <a:solidFill>
                  <a:srgbClr val="FF0000"/>
                </a:solidFill>
                <a:latin typeface="Calibri" pitchFamily="34" charset="0"/>
                <a:ea typeface="Calibri" pitchFamily="34" charset="0"/>
                <a:cs typeface="B Traffic" pitchFamily="2" charset="-78"/>
              </a:rPr>
              <a:t>*تعريف مديريت: </a:t>
            </a:r>
            <a:endParaRPr lang="en-US" sz="4000" dirty="0" smtClean="0">
              <a:solidFill>
                <a:srgbClr val="FF0000"/>
              </a:solidFill>
              <a:latin typeface="Arial" pitchFamily="34" charset="0"/>
              <a:cs typeface="Arial" pitchFamily="34" charset="0"/>
            </a:endParaRPr>
          </a:p>
        </p:txBody>
      </p:sp>
      <p:sp>
        <p:nvSpPr>
          <p:cNvPr id="4" name="Rectangle 3"/>
          <p:cNvSpPr/>
          <p:nvPr/>
        </p:nvSpPr>
        <p:spPr>
          <a:xfrm>
            <a:off x="4114800" y="609600"/>
            <a:ext cx="4572000" cy="461665"/>
          </a:xfrm>
          <a:prstGeom prst="rect">
            <a:avLst/>
          </a:prstGeom>
        </p:spPr>
        <p:txBody>
          <a:bodyPr>
            <a:spAutoFit/>
          </a:bodyPr>
          <a:lstStyle/>
          <a:p>
            <a:r>
              <a:rPr lang="fa-IR" sz="2400" b="1" dirty="0" smtClean="0">
                <a:latin typeface="Calibri" pitchFamily="34" charset="0"/>
                <a:ea typeface="Calibri" pitchFamily="34" charset="0"/>
                <a:cs typeface="B Traffic" pitchFamily="2" charset="-78"/>
              </a:rPr>
              <a:t> </a:t>
            </a:r>
            <a:endParaRPr lang="fa-IR" sz="2400" dirty="0"/>
          </a:p>
        </p:txBody>
      </p:sp>
      <p:sp>
        <p:nvSpPr>
          <p:cNvPr id="5" name="Rectangle 4"/>
          <p:cNvSpPr/>
          <p:nvPr/>
        </p:nvSpPr>
        <p:spPr>
          <a:xfrm>
            <a:off x="838200" y="990600"/>
            <a:ext cx="8305800" cy="830997"/>
          </a:xfrm>
          <a:prstGeom prst="rect">
            <a:avLst/>
          </a:prstGeom>
        </p:spPr>
        <p:txBody>
          <a:bodyPr wrap="square">
            <a:spAutoFit/>
          </a:bodyPr>
          <a:lstStyle/>
          <a:p>
            <a:pPr lvl="0" algn="r" rtl="1" fontAlgn="base">
              <a:spcBef>
                <a:spcPct val="0"/>
              </a:spcBef>
              <a:spcAft>
                <a:spcPct val="0"/>
              </a:spcAft>
            </a:pPr>
            <a:r>
              <a:rPr lang="fa-IR" sz="2400" b="1" dirty="0" smtClean="0">
                <a:latin typeface="Calibri" pitchFamily="34" charset="0"/>
                <a:ea typeface="Calibri" pitchFamily="34" charset="0"/>
                <a:cs typeface="B Traffic" pitchFamily="2" charset="-78"/>
              </a:rPr>
              <a:t> در تعریف دکترعلی رضائیان مدیریت پنج قضیه اساسی ذیل را که زیر بنای مفاهیم کلی نظری و عملی (فنی ) مدیریت است در بر دارد .</a:t>
            </a:r>
            <a:endParaRPr lang="en-US" sz="2400" b="1" dirty="0" smtClean="0">
              <a:latin typeface="Arial" pitchFamily="34" charset="0"/>
              <a:cs typeface="Arial" pitchFamily="34" charset="0"/>
            </a:endParaRPr>
          </a:p>
        </p:txBody>
      </p:sp>
      <p:sp>
        <p:nvSpPr>
          <p:cNvPr id="6" name="Rectangle 5"/>
          <p:cNvSpPr/>
          <p:nvPr/>
        </p:nvSpPr>
        <p:spPr>
          <a:xfrm>
            <a:off x="4964278" y="2286000"/>
            <a:ext cx="3504486" cy="461665"/>
          </a:xfrm>
          <a:prstGeom prst="rect">
            <a:avLst/>
          </a:prstGeom>
        </p:spPr>
        <p:txBody>
          <a:bodyPr wrap="none">
            <a:spAutoFit/>
          </a:bodyPr>
          <a:lstStyle/>
          <a:p>
            <a:pPr lvl="0" algn="r" rtl="1" eaLnBrk="0" fontAlgn="base" hangingPunct="0">
              <a:spcBef>
                <a:spcPct val="0"/>
              </a:spcBef>
              <a:spcAft>
                <a:spcPct val="0"/>
              </a:spcAft>
              <a:buFontTx/>
              <a:buChar char="•"/>
            </a:pPr>
            <a:r>
              <a:rPr lang="fa-IR" sz="2400" b="1" dirty="0" smtClean="0">
                <a:latin typeface="Calibri" pitchFamily="34" charset="0"/>
                <a:ea typeface="Calibri" pitchFamily="34" charset="0"/>
                <a:cs typeface="B Traffic" pitchFamily="2" charset="-78"/>
              </a:rPr>
              <a:t>مدیریت یک فرایند است .</a:t>
            </a:r>
            <a:endParaRPr lang="en-US" sz="2400" b="1" dirty="0" smtClean="0">
              <a:latin typeface="Arial" pitchFamily="34" charset="0"/>
              <a:cs typeface="Arial" pitchFamily="34" charset="0"/>
            </a:endParaRPr>
          </a:p>
        </p:txBody>
      </p:sp>
      <p:sp>
        <p:nvSpPr>
          <p:cNvPr id="7" name="Rectangle 6"/>
          <p:cNvSpPr/>
          <p:nvPr/>
        </p:nvSpPr>
        <p:spPr>
          <a:xfrm>
            <a:off x="1269124" y="2971800"/>
            <a:ext cx="6867586" cy="523220"/>
          </a:xfrm>
          <a:prstGeom prst="rect">
            <a:avLst/>
          </a:prstGeom>
        </p:spPr>
        <p:txBody>
          <a:bodyPr wrap="none">
            <a:spAutoFit/>
          </a:bodyPr>
          <a:lstStyle/>
          <a:p>
            <a:pPr lvl="0" algn="r" rtl="1" eaLnBrk="0" fontAlgn="base" hangingPunct="0">
              <a:spcBef>
                <a:spcPct val="0"/>
              </a:spcBef>
              <a:spcAft>
                <a:spcPct val="0"/>
              </a:spcAft>
              <a:buFontTx/>
              <a:buChar char="•"/>
            </a:pPr>
            <a:r>
              <a:rPr lang="fa-IR" sz="2800" dirty="0" smtClean="0">
                <a:latin typeface="Calibri" pitchFamily="34" charset="0"/>
                <a:ea typeface="Calibri" pitchFamily="34" charset="0"/>
                <a:cs typeface="B Traffic" pitchFamily="2" charset="-78"/>
              </a:rPr>
              <a:t>مفهوم نهفته مدیریت ، هدایت تشکیلات انسانی است .</a:t>
            </a:r>
            <a:endParaRPr lang="en-US" sz="2800" dirty="0" smtClean="0">
              <a:latin typeface="Arial" pitchFamily="34" charset="0"/>
              <a:cs typeface="Arial" pitchFamily="34" charset="0"/>
            </a:endParaRPr>
          </a:p>
        </p:txBody>
      </p:sp>
      <p:sp>
        <p:nvSpPr>
          <p:cNvPr id="8" name="Rectangle 7"/>
          <p:cNvSpPr/>
          <p:nvPr/>
        </p:nvSpPr>
        <p:spPr>
          <a:xfrm>
            <a:off x="457200" y="3733800"/>
            <a:ext cx="8458200" cy="954107"/>
          </a:xfrm>
          <a:prstGeom prst="rect">
            <a:avLst/>
          </a:prstGeom>
        </p:spPr>
        <p:txBody>
          <a:bodyPr wrap="square">
            <a:spAutoFit/>
          </a:bodyPr>
          <a:lstStyle/>
          <a:p>
            <a:pPr lvl="0" algn="r" rtl="1" eaLnBrk="0" fontAlgn="base" hangingPunct="0">
              <a:spcBef>
                <a:spcPct val="0"/>
              </a:spcBef>
              <a:spcAft>
                <a:spcPct val="0"/>
              </a:spcAft>
              <a:buFontTx/>
              <a:buChar char="•"/>
            </a:pPr>
            <a:r>
              <a:rPr lang="fa-IR" sz="2800" dirty="0" smtClean="0">
                <a:solidFill>
                  <a:srgbClr val="00B050"/>
                </a:solidFill>
                <a:latin typeface="Calibri" pitchFamily="34" charset="0"/>
                <a:ea typeface="Calibri" pitchFamily="34" charset="0"/>
                <a:cs typeface="B Traffic" pitchFamily="2" charset="-78"/>
              </a:rPr>
              <a:t>مدیریت موثر </a:t>
            </a:r>
            <a:r>
              <a:rPr lang="fa-IR" sz="2800" dirty="0" smtClean="0">
                <a:latin typeface="Calibri" pitchFamily="34" charset="0"/>
                <a:ea typeface="Calibri" pitchFamily="34" charset="0"/>
                <a:cs typeface="B Traffic" pitchFamily="2" charset="-78"/>
              </a:rPr>
              <a:t>، تصمیمات مناسبی می گیرد و به نتایج مطلوبی دست می یابد .</a:t>
            </a:r>
            <a:endParaRPr lang="en-US" sz="2800" dirty="0" smtClean="0">
              <a:latin typeface="Arial" pitchFamily="34" charset="0"/>
              <a:cs typeface="Arial" pitchFamily="34" charset="0"/>
            </a:endParaRPr>
          </a:p>
        </p:txBody>
      </p:sp>
      <p:sp>
        <p:nvSpPr>
          <p:cNvPr id="9" name="Rectangle 8"/>
          <p:cNvSpPr/>
          <p:nvPr/>
        </p:nvSpPr>
        <p:spPr>
          <a:xfrm>
            <a:off x="0" y="5181600"/>
            <a:ext cx="8763000" cy="523220"/>
          </a:xfrm>
          <a:prstGeom prst="rect">
            <a:avLst/>
          </a:prstGeom>
        </p:spPr>
        <p:txBody>
          <a:bodyPr wrap="square">
            <a:spAutoFit/>
          </a:bodyPr>
          <a:lstStyle/>
          <a:p>
            <a:pPr lvl="0" algn="r" rtl="1" eaLnBrk="0" fontAlgn="base" hangingPunct="0">
              <a:spcBef>
                <a:spcPct val="0"/>
              </a:spcBef>
              <a:spcAft>
                <a:spcPct val="0"/>
              </a:spcAft>
              <a:buFontTx/>
              <a:buChar char="•"/>
            </a:pPr>
            <a:r>
              <a:rPr lang="fa-IR" sz="2800" dirty="0" smtClean="0">
                <a:solidFill>
                  <a:srgbClr val="00B050"/>
                </a:solidFill>
                <a:latin typeface="Calibri" pitchFamily="34" charset="0"/>
                <a:ea typeface="Calibri" pitchFamily="34" charset="0"/>
                <a:cs typeface="B Traffic" pitchFamily="2" charset="-78"/>
              </a:rPr>
              <a:t>مدیریت کارا </a:t>
            </a:r>
            <a:r>
              <a:rPr lang="fa-IR" sz="2800" dirty="0" smtClean="0">
                <a:latin typeface="Calibri" pitchFamily="34" charset="0"/>
                <a:ea typeface="Calibri" pitchFamily="34" charset="0"/>
                <a:cs typeface="B Traffic" pitchFamily="2" charset="-78"/>
              </a:rPr>
              <a:t>، به تخصص و مصرف مدبرانه منابع می گویند .</a:t>
            </a:r>
          </a:p>
        </p:txBody>
      </p:sp>
      <p:sp>
        <p:nvSpPr>
          <p:cNvPr id="10" name="Rectangle 9"/>
          <p:cNvSpPr/>
          <p:nvPr/>
        </p:nvSpPr>
        <p:spPr>
          <a:xfrm>
            <a:off x="2133600" y="5791200"/>
            <a:ext cx="6191118" cy="584775"/>
          </a:xfrm>
          <a:prstGeom prst="rect">
            <a:avLst/>
          </a:prstGeom>
        </p:spPr>
        <p:txBody>
          <a:bodyPr wrap="none">
            <a:spAutoFit/>
          </a:bodyPr>
          <a:lstStyle/>
          <a:p>
            <a:r>
              <a:rPr lang="fa-IR" sz="3200" dirty="0" smtClean="0">
                <a:latin typeface="Calibri" pitchFamily="34" charset="0"/>
                <a:ea typeface="Calibri" pitchFamily="34" charset="0"/>
                <a:cs typeface="B Traffic" pitchFamily="2" charset="-78"/>
              </a:rPr>
              <a:t>مدیریت بر فعالیتهای هدفدار تمرکز دارد </a:t>
            </a:r>
            <a:endParaRPr lang="fa-IR" sz="3200" dirty="0"/>
          </a:p>
        </p:txBody>
      </p:sp>
      <p:sp>
        <p:nvSpPr>
          <p:cNvPr id="11" name="Left Arrow 10"/>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12" name="Rectangle 11"/>
          <p:cNvSpPr/>
          <p:nvPr/>
        </p:nvSpPr>
        <p:spPr>
          <a:xfrm rot="16200000">
            <a:off x="-1772331" y="3563032"/>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additive="base">
                                        <p:cTn id="2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 calcmode="lin" valueType="num">
                                      <p:cBhvr additive="base">
                                        <p:cTn id="3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xEl>
                                              <p:pRg st="0" end="0"/>
                                            </p:txEl>
                                          </p:spTgt>
                                        </p:tgtEl>
                                        <p:attrNameLst>
                                          <p:attrName>style.visibility</p:attrName>
                                        </p:attrNameLst>
                                      </p:cBhvr>
                                      <p:to>
                                        <p:strVal val="visible"/>
                                      </p:to>
                                    </p:set>
                                    <p:anim calcmode="lin" valueType="num">
                                      <p:cBhvr additive="base">
                                        <p:cTn id="3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build="p"/>
      <p:bldP spid="9" grpId="0" build="p"/>
      <p:bldP spid="10"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pPr>
              <a:defRPr/>
            </a:pPr>
            <a:fld id="{354FAE99-6541-429A-9503-94E10A84EC0A}" type="slidenum">
              <a:rPr lang="ar-SA"/>
              <a:pPr>
                <a:defRPr/>
              </a:pPr>
              <a:t>100</a:t>
            </a:fld>
            <a:endParaRPr lang="en-US"/>
          </a:p>
        </p:txBody>
      </p:sp>
      <p:sp>
        <p:nvSpPr>
          <p:cNvPr id="7179" name="Text Box 13"/>
          <p:cNvSpPr txBox="1">
            <a:spLocks noChangeArrowheads="1"/>
          </p:cNvSpPr>
          <p:nvPr/>
        </p:nvSpPr>
        <p:spPr bwMode="auto">
          <a:xfrm>
            <a:off x="2133676" y="285937"/>
            <a:ext cx="6367387" cy="584584"/>
          </a:xfrm>
          <a:prstGeom prst="rect">
            <a:avLst/>
          </a:prstGeom>
          <a:noFill/>
          <a:ln w="9525">
            <a:noFill/>
            <a:miter lim="800000"/>
            <a:headEnd/>
            <a:tailEnd/>
          </a:ln>
        </p:spPr>
        <p:txBody>
          <a:bodyPr wrap="square">
            <a:spAutoFit/>
          </a:bodyPr>
          <a:lstStyle/>
          <a:p>
            <a:r>
              <a:rPr lang="fa-IR" sz="3200" dirty="0">
                <a:solidFill>
                  <a:srgbClr val="0000FF"/>
                </a:solidFill>
                <a:cs typeface="B Titr" pitchFamily="2" charset="-78"/>
              </a:rPr>
              <a:t>سلسله مراتب نیازها ( آبراهام مازلو )</a:t>
            </a:r>
            <a:endParaRPr lang="en-US" sz="3200" dirty="0">
              <a:solidFill>
                <a:srgbClr val="0000FF"/>
              </a:solidFill>
              <a:cs typeface="B Titr" pitchFamily="2" charset="-78"/>
            </a:endParaRPr>
          </a:p>
        </p:txBody>
      </p:sp>
      <p:sp>
        <p:nvSpPr>
          <p:cNvPr id="10" name="Rectangle 11"/>
          <p:cNvSpPr>
            <a:spLocks noChangeArrowheads="1"/>
          </p:cNvSpPr>
          <p:nvPr/>
        </p:nvSpPr>
        <p:spPr bwMode="auto">
          <a:xfrm>
            <a:off x="2438400" y="1143000"/>
            <a:ext cx="4843463" cy="785812"/>
          </a:xfrm>
          <a:prstGeom prst="rect">
            <a:avLst/>
          </a:prstGeom>
          <a:gradFill rotWithShape="1">
            <a:gsLst>
              <a:gs pos="0">
                <a:srgbClr val="FFFF99"/>
              </a:gs>
              <a:gs pos="100000">
                <a:srgbClr val="767647"/>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sp3d>
        </p:spPr>
        <p:txBody>
          <a:bodyPr wrap="none" anchor="ctr">
            <a:flatTx/>
          </a:bodyPr>
          <a:lstStyle/>
          <a:p>
            <a:pPr algn="ctr"/>
            <a:r>
              <a:rPr lang="fa-IR" sz="3200" dirty="0">
                <a:solidFill>
                  <a:schemeClr val="bg1"/>
                </a:solidFill>
                <a:cs typeface="B Traffic" pitchFamily="2" charset="-78"/>
              </a:rPr>
              <a:t>نیاز به : تعالی - اوج</a:t>
            </a:r>
            <a:endParaRPr lang="en-US" sz="3200" dirty="0">
              <a:solidFill>
                <a:schemeClr val="bg1"/>
              </a:solidFill>
              <a:cs typeface="B Traffic" pitchFamily="2" charset="-78"/>
            </a:endParaRPr>
          </a:p>
        </p:txBody>
      </p:sp>
      <p:sp>
        <p:nvSpPr>
          <p:cNvPr id="11" name="Rectangle 10"/>
          <p:cNvSpPr>
            <a:spLocks noChangeArrowheads="1"/>
          </p:cNvSpPr>
          <p:nvPr/>
        </p:nvSpPr>
        <p:spPr bwMode="auto">
          <a:xfrm>
            <a:off x="2362200" y="2133600"/>
            <a:ext cx="6038850" cy="935037"/>
          </a:xfrm>
          <a:prstGeom prst="rect">
            <a:avLst/>
          </a:prstGeom>
          <a:gradFill rotWithShape="1">
            <a:gsLst>
              <a:gs pos="0">
                <a:srgbClr val="FF00FF"/>
              </a:gs>
              <a:gs pos="100000">
                <a:srgbClr val="760076"/>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00FF"/>
            </a:extrusionClr>
          </a:sp3d>
        </p:spPr>
        <p:txBody>
          <a:bodyPr wrap="none" anchor="ctr">
            <a:flatTx/>
          </a:bodyPr>
          <a:lstStyle/>
          <a:p>
            <a:r>
              <a:rPr lang="fa-IR" sz="1800" dirty="0">
                <a:solidFill>
                  <a:srgbClr val="00FF00"/>
                </a:solidFill>
                <a:cs typeface="B Traffic" pitchFamily="2" charset="-78"/>
              </a:rPr>
              <a:t>    </a:t>
            </a:r>
            <a:r>
              <a:rPr lang="fa-IR" sz="1800" dirty="0">
                <a:solidFill>
                  <a:schemeClr val="bg1"/>
                </a:solidFill>
                <a:cs typeface="B Traffic" pitchFamily="2" charset="-78"/>
              </a:rPr>
              <a:t>نیاز های : 1-  درونی : حرمت نفس – خودمختاری – پیشرفت – احترام</a:t>
            </a:r>
          </a:p>
          <a:p>
            <a:r>
              <a:rPr lang="fa-IR" sz="1800" dirty="0">
                <a:solidFill>
                  <a:schemeClr val="bg1"/>
                </a:solidFill>
                <a:cs typeface="B Traffic" pitchFamily="2" charset="-78"/>
              </a:rPr>
              <a:t>                 2- بیرونی : پایگاه – مقام – شهرت – جلب توجه</a:t>
            </a:r>
            <a:endParaRPr lang="en-US" sz="1800" dirty="0">
              <a:solidFill>
                <a:schemeClr val="bg1"/>
              </a:solidFill>
              <a:cs typeface="B Traffic" pitchFamily="2" charset="-78"/>
            </a:endParaRPr>
          </a:p>
        </p:txBody>
      </p:sp>
      <p:sp>
        <p:nvSpPr>
          <p:cNvPr id="12" name="Rectangle 8"/>
          <p:cNvSpPr>
            <a:spLocks noChangeArrowheads="1"/>
          </p:cNvSpPr>
          <p:nvPr/>
        </p:nvSpPr>
        <p:spPr bwMode="auto">
          <a:xfrm>
            <a:off x="2667000" y="3276600"/>
            <a:ext cx="5786438" cy="782638"/>
          </a:xfrm>
          <a:prstGeom prst="rect">
            <a:avLst/>
          </a:prstGeom>
          <a:gradFill rotWithShape="1">
            <a:gsLst>
              <a:gs pos="0">
                <a:srgbClr val="FF00FF"/>
              </a:gs>
              <a:gs pos="100000">
                <a:srgbClr val="760076"/>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00FF"/>
            </a:extrusionClr>
          </a:sp3d>
        </p:spPr>
        <p:txBody>
          <a:bodyPr wrap="none" anchor="ctr">
            <a:flatTx/>
          </a:bodyPr>
          <a:lstStyle/>
          <a:p>
            <a:pPr algn="ctr"/>
            <a:r>
              <a:rPr lang="fa-IR" sz="2400" dirty="0">
                <a:solidFill>
                  <a:srgbClr val="00FF00"/>
                </a:solidFill>
                <a:cs typeface="B Traffic" pitchFamily="2" charset="-78"/>
              </a:rPr>
              <a:t>نیاز به : عاطفه – تعلق خاطر - دوستی</a:t>
            </a:r>
            <a:endParaRPr lang="en-US" sz="2400" dirty="0">
              <a:solidFill>
                <a:srgbClr val="00FF00"/>
              </a:solidFill>
              <a:cs typeface="B Traffic" pitchFamily="2" charset="-78"/>
            </a:endParaRPr>
          </a:p>
        </p:txBody>
      </p:sp>
      <p:sp>
        <p:nvSpPr>
          <p:cNvPr id="13" name="Rectangle 7"/>
          <p:cNvSpPr>
            <a:spLocks noChangeArrowheads="1"/>
          </p:cNvSpPr>
          <p:nvPr/>
        </p:nvSpPr>
        <p:spPr bwMode="auto">
          <a:xfrm>
            <a:off x="2590799" y="4343400"/>
            <a:ext cx="6553201" cy="935037"/>
          </a:xfrm>
          <a:prstGeom prst="rect">
            <a:avLst/>
          </a:prstGeom>
          <a:gradFill rotWithShape="1">
            <a:gsLst>
              <a:gs pos="0">
                <a:srgbClr val="FF00FF"/>
              </a:gs>
              <a:gs pos="100000">
                <a:srgbClr val="760076"/>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chemeClr val="folHlink"/>
            </a:extrusionClr>
          </a:sp3d>
        </p:spPr>
        <p:txBody>
          <a:bodyPr wrap="none" anchor="ctr">
            <a:flatTx/>
          </a:bodyPr>
          <a:lstStyle/>
          <a:p>
            <a:pPr algn="ctr"/>
            <a:r>
              <a:rPr lang="fa-IR" sz="2000" dirty="0">
                <a:solidFill>
                  <a:schemeClr val="bg1"/>
                </a:solidFill>
                <a:cs typeface="B Traffic" pitchFamily="2" charset="-78"/>
              </a:rPr>
              <a:t>نیاز</a:t>
            </a:r>
            <a:r>
              <a:rPr lang="fa-IR" sz="2200" dirty="0">
                <a:solidFill>
                  <a:schemeClr val="bg1"/>
                </a:solidFill>
                <a:cs typeface="B Traffic" pitchFamily="2" charset="-78"/>
              </a:rPr>
              <a:t> به : امنیت و محفوظ ماندن در برابر خطرات فیزیکی و عاطفی</a:t>
            </a:r>
            <a:endParaRPr lang="en-US" sz="2200" dirty="0">
              <a:solidFill>
                <a:schemeClr val="bg1"/>
              </a:solidFill>
              <a:cs typeface="B Traffic" pitchFamily="2" charset="-78"/>
            </a:endParaRPr>
          </a:p>
        </p:txBody>
      </p:sp>
      <p:sp>
        <p:nvSpPr>
          <p:cNvPr id="14" name="Rectangle 6"/>
          <p:cNvSpPr>
            <a:spLocks noChangeArrowheads="1"/>
          </p:cNvSpPr>
          <p:nvPr/>
        </p:nvSpPr>
        <p:spPr bwMode="auto">
          <a:xfrm>
            <a:off x="2971799" y="5486400"/>
            <a:ext cx="6172201" cy="935038"/>
          </a:xfrm>
          <a:prstGeom prst="rect">
            <a:avLst/>
          </a:prstGeom>
          <a:gradFill rotWithShape="1">
            <a:gsLst>
              <a:gs pos="0">
                <a:srgbClr val="CCFF66"/>
              </a:gs>
              <a:gs pos="100000">
                <a:srgbClr val="5E762F"/>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CCFF66"/>
            </a:extrusionClr>
          </a:sp3d>
        </p:spPr>
        <p:txBody>
          <a:bodyPr wrap="none" anchor="ctr">
            <a:flatTx/>
          </a:bodyPr>
          <a:lstStyle/>
          <a:p>
            <a:pPr algn="ctr"/>
            <a:r>
              <a:rPr lang="fa-IR" sz="2400" dirty="0">
                <a:solidFill>
                  <a:srgbClr val="0000FF"/>
                </a:solidFill>
                <a:cs typeface="B Traffic" pitchFamily="2" charset="-78"/>
              </a:rPr>
              <a:t>نیاز به  :  غذا – مسکن – پوشاک – بهداشت - درمان</a:t>
            </a:r>
            <a:endParaRPr lang="en-US" sz="2400" dirty="0">
              <a:solidFill>
                <a:srgbClr val="0000FF"/>
              </a:solidFill>
              <a:cs typeface="B Traffic" pitchFamily="2" charset="-78"/>
            </a:endParaRPr>
          </a:p>
        </p:txBody>
      </p:sp>
      <p:graphicFrame>
        <p:nvGraphicFramePr>
          <p:cNvPr id="15" name="Diagram 14"/>
          <p:cNvGraphicFramePr/>
          <p:nvPr/>
        </p:nvGraphicFramePr>
        <p:xfrm>
          <a:off x="0" y="0"/>
          <a:ext cx="2895600" cy="647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Rectangle 3"/>
          <p:cNvSpPr>
            <a:spLocks noChangeArrowheads="1"/>
          </p:cNvSpPr>
          <p:nvPr/>
        </p:nvSpPr>
        <p:spPr bwMode="auto">
          <a:xfrm rot="16200000">
            <a:off x="-195697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7" name="Left Arrow 16"/>
          <p:cNvSpPr/>
          <p:nvPr/>
        </p:nvSpPr>
        <p:spPr>
          <a:xfrm>
            <a:off x="0" y="64770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bg/>
                                          </p:spTgt>
                                        </p:tgtEl>
                                        <p:attrNameLst>
                                          <p:attrName>style.visibility</p:attrName>
                                        </p:attrNameLst>
                                      </p:cBhvr>
                                      <p:to>
                                        <p:strVal val="visible"/>
                                      </p:to>
                                    </p:set>
                                    <p:anim calcmode="lin" valueType="num">
                                      <p:cBhvr additive="base">
                                        <p:cTn id="7" dur="500" fill="hold"/>
                                        <p:tgtEl>
                                          <p:spTgt spid="1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xEl>
                                              <p:pRg st="0" end="0"/>
                                            </p:txEl>
                                          </p:spTgt>
                                        </p:tgtEl>
                                        <p:attrNameLst>
                                          <p:attrName>style.visibility</p:attrName>
                                        </p:attrNameLst>
                                      </p:cBhvr>
                                      <p:to>
                                        <p:strVal val="visible"/>
                                      </p:to>
                                    </p:set>
                                    <p:anim calcmode="lin" valueType="num">
                                      <p:cBhvr additive="base">
                                        <p:cTn id="1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bg/>
                                          </p:spTgt>
                                        </p:tgtEl>
                                        <p:attrNameLst>
                                          <p:attrName>style.visibility</p:attrName>
                                        </p:attrNameLst>
                                      </p:cBhvr>
                                      <p:to>
                                        <p:strVal val="visible"/>
                                      </p:to>
                                    </p:set>
                                    <p:anim calcmode="lin" valueType="num">
                                      <p:cBhvr additive="base">
                                        <p:cTn id="19" dur="500" fill="hold"/>
                                        <p:tgtEl>
                                          <p:spTgt spid="13">
                                            <p:bg/>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xEl>
                                              <p:pRg st="0" end="0"/>
                                            </p:txEl>
                                          </p:spTgt>
                                        </p:tgtEl>
                                        <p:attrNameLst>
                                          <p:attrName>style.visibility</p:attrName>
                                        </p:attrNameLst>
                                      </p:cBhvr>
                                      <p:to>
                                        <p:strVal val="visible"/>
                                      </p:to>
                                    </p:set>
                                    <p:anim calcmode="lin" valueType="num">
                                      <p:cBhvr additive="base">
                                        <p:cTn id="25"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bg/>
                                          </p:spTgt>
                                        </p:tgtEl>
                                        <p:attrNameLst>
                                          <p:attrName>style.visibility</p:attrName>
                                        </p:attrNameLst>
                                      </p:cBhvr>
                                      <p:to>
                                        <p:strVal val="visible"/>
                                      </p:to>
                                    </p:set>
                                    <p:anim calcmode="lin" valueType="num">
                                      <p:cBhvr additive="base">
                                        <p:cTn id="31" dur="500" fill="hold"/>
                                        <p:tgtEl>
                                          <p:spTgt spid="12">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12">
                                            <p:bg/>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bg/>
                                          </p:spTgt>
                                        </p:tgtEl>
                                        <p:attrNameLst>
                                          <p:attrName>style.visibility</p:attrName>
                                        </p:attrNameLst>
                                      </p:cBhvr>
                                      <p:to>
                                        <p:strVal val="visible"/>
                                      </p:to>
                                    </p:set>
                                    <p:anim calcmode="lin" valueType="num">
                                      <p:cBhvr additive="base">
                                        <p:cTn id="43" dur="500" fill="hold"/>
                                        <p:tgtEl>
                                          <p:spTgt spid="11">
                                            <p:bg/>
                                          </p:spTgt>
                                        </p:tgtEl>
                                        <p:attrNameLst>
                                          <p:attrName>ppt_x</p:attrName>
                                        </p:attrNameLst>
                                      </p:cBhvr>
                                      <p:tavLst>
                                        <p:tav tm="0">
                                          <p:val>
                                            <p:strVal val="#ppt_x"/>
                                          </p:val>
                                        </p:tav>
                                        <p:tav tm="100000">
                                          <p:val>
                                            <p:strVal val="#ppt_x"/>
                                          </p:val>
                                        </p:tav>
                                      </p:tavLst>
                                    </p:anim>
                                    <p:anim calcmode="lin" valueType="num">
                                      <p:cBhvr additive="base">
                                        <p:cTn id="44" dur="500" fill="hold"/>
                                        <p:tgtEl>
                                          <p:spTgt spid="11">
                                            <p:bg/>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xEl>
                                              <p:pRg st="0" end="0"/>
                                            </p:txEl>
                                          </p:spTgt>
                                        </p:tgtEl>
                                        <p:attrNameLst>
                                          <p:attrName>style.visibility</p:attrName>
                                        </p:attrNameLst>
                                      </p:cBhvr>
                                      <p:to>
                                        <p:strVal val="visible"/>
                                      </p:to>
                                    </p:set>
                                    <p:anim calcmode="lin" valueType="num">
                                      <p:cBhvr additive="base">
                                        <p:cTn id="49"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xEl>
                                              <p:pRg st="1" end="1"/>
                                            </p:txEl>
                                          </p:spTgt>
                                        </p:tgtEl>
                                        <p:attrNameLst>
                                          <p:attrName>style.visibility</p:attrName>
                                        </p:attrNameLst>
                                      </p:cBhvr>
                                      <p:to>
                                        <p:strVal val="visible"/>
                                      </p:to>
                                    </p:set>
                                    <p:anim calcmode="lin" valueType="num">
                                      <p:cBhvr additive="base">
                                        <p:cTn id="55"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0">
                                            <p:bg/>
                                          </p:spTgt>
                                        </p:tgtEl>
                                        <p:attrNameLst>
                                          <p:attrName>style.visibility</p:attrName>
                                        </p:attrNameLst>
                                      </p:cBhvr>
                                      <p:to>
                                        <p:strVal val="visible"/>
                                      </p:to>
                                    </p:set>
                                    <p:anim calcmode="lin" valueType="num">
                                      <p:cBhvr additive="base">
                                        <p:cTn id="61" dur="500" fill="hold"/>
                                        <p:tgtEl>
                                          <p:spTgt spid="10">
                                            <p:bg/>
                                          </p:spTgt>
                                        </p:tgtEl>
                                        <p:attrNameLst>
                                          <p:attrName>ppt_x</p:attrName>
                                        </p:attrNameLst>
                                      </p:cBhvr>
                                      <p:tavLst>
                                        <p:tav tm="0">
                                          <p:val>
                                            <p:strVal val="#ppt_x"/>
                                          </p:val>
                                        </p:tav>
                                        <p:tav tm="100000">
                                          <p:val>
                                            <p:strVal val="#ppt_x"/>
                                          </p:val>
                                        </p:tav>
                                      </p:tavLst>
                                    </p:anim>
                                    <p:anim calcmode="lin" valueType="num">
                                      <p:cBhvr additive="base">
                                        <p:cTn id="62" dur="500" fill="hold"/>
                                        <p:tgtEl>
                                          <p:spTgt spid="10">
                                            <p:bg/>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0">
                                            <p:txEl>
                                              <p:pRg st="0" end="0"/>
                                            </p:txEl>
                                          </p:spTgt>
                                        </p:tgtEl>
                                        <p:attrNameLst>
                                          <p:attrName>style.visibility</p:attrName>
                                        </p:attrNameLst>
                                      </p:cBhvr>
                                      <p:to>
                                        <p:strVal val="visible"/>
                                      </p:to>
                                    </p:set>
                                    <p:anim calcmode="lin" valueType="num">
                                      <p:cBhvr additive="base">
                                        <p:cTn id="6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nimBg="1"/>
      <p:bldP spid="11" grpId="0" build="p" animBg="1"/>
      <p:bldP spid="12" grpId="0" build="p" animBg="1"/>
      <p:bldP spid="13" grpId="0" build="p" animBg="1"/>
      <p:bldP spid="14" grpId="0" build="p"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1"/>
          <p:cNvSpPr>
            <a:spLocks noChangeArrowheads="1"/>
          </p:cNvSpPr>
          <p:nvPr/>
        </p:nvSpPr>
        <p:spPr bwMode="auto">
          <a:xfrm>
            <a:off x="1066800" y="0"/>
            <a:ext cx="77724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fa-IR" sz="3200" b="1" i="0" u="none" strike="noStrike" cap="none" normalizeH="0" baseline="0" dirty="0" smtClean="0">
                <a:ln>
                  <a:noFill/>
                </a:ln>
                <a:solidFill>
                  <a:srgbClr val="C00000"/>
                </a:solidFill>
                <a:effectLst/>
                <a:latin typeface="Calibri" pitchFamily="34" charset="0"/>
                <a:ea typeface="Calibri" pitchFamily="34" charset="0"/>
                <a:cs typeface="+mj-cs"/>
              </a:rPr>
              <a:t>نظريه گريس آر جريس</a:t>
            </a:r>
            <a:r>
              <a:rPr kumimoji="0" lang="fa-IR" sz="3200" b="0" i="0" u="none" strike="noStrike" cap="none" normalizeH="0" baseline="0" dirty="0" smtClean="0">
                <a:ln>
                  <a:noFill/>
                </a:ln>
                <a:solidFill>
                  <a:srgbClr val="C00000"/>
                </a:solidFill>
                <a:effectLst/>
                <a:latin typeface="Calibri" pitchFamily="34" charset="0"/>
                <a:ea typeface="Calibri" pitchFamily="34" charset="0"/>
                <a:cs typeface="+mj-cs"/>
              </a:rPr>
              <a:t> : </a:t>
            </a:r>
            <a:endParaRPr kumimoji="0" lang="en-US" sz="3200" b="0" i="0" u="none" strike="noStrike" cap="none" normalizeH="0" baseline="0" dirty="0" smtClean="0">
              <a:ln>
                <a:noFill/>
              </a:ln>
              <a:solidFill>
                <a:srgbClr val="C00000"/>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آرجريس بر روي ناسازگاري فرد و سازمان كه ناشي از عوامل رواني است تاكيد دارد و به رشد شحصيت اشاره مي كند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به نظر وي انسان در مرحله كودكي به ديگران متكي است ولي پس از رسيدن به سن بلوغ و رشد نياز دارد كه نقش پويا و سازنده اي ايفاكند .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وقتي كه چنين فرد بالقوه اي فعال و سازنده به استخدام سازمان درمي آيد از او انتظار  مي رود كه به دوران كودكي باز گردد و با از دست دادن استقلال خود ، از ديگران پيروي كند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كه اين امر بر خلاف غريزه طبيعي فرد است كه نه تنها مانع رشد شخصيت وي مي گردد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بلكه موجب مي شود </a:t>
            </a:r>
            <a:r>
              <a:rPr kumimoji="0" lang="fa-IR" sz="2400" b="0" i="0" u="none" strike="noStrike" cap="none" normalizeH="0" baseline="0" dirty="0" smtClean="0">
                <a:ln>
                  <a:noFill/>
                </a:ln>
                <a:solidFill>
                  <a:srgbClr val="00B050"/>
                </a:solidFill>
                <a:effectLst/>
                <a:latin typeface="Calibri" pitchFamily="34" charset="0"/>
                <a:ea typeface="Calibri" pitchFamily="34" charset="0"/>
                <a:cs typeface="+mj-cs"/>
              </a:rPr>
              <a:t>واكنشهاي نا مطلوبي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چون </a:t>
            </a:r>
            <a:r>
              <a:rPr kumimoji="0" lang="fa-IR" sz="2400" b="0" i="0" u="none" strike="noStrike" cap="none" normalizeH="0" baseline="0" dirty="0" smtClean="0">
                <a:ln>
                  <a:noFill/>
                </a:ln>
                <a:solidFill>
                  <a:srgbClr val="00B0F0"/>
                </a:solidFill>
                <a:effectLst/>
                <a:latin typeface="Calibri" pitchFamily="34" charset="0"/>
                <a:ea typeface="Calibri" pitchFamily="34" charset="0"/>
                <a:cs typeface="+mj-cs"/>
              </a:rPr>
              <a:t>اعتصاب ، كاهش عمومي ميزان توليد ، مشاجره در محل كار و ...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كه </a:t>
            </a:r>
            <a:r>
              <a:rPr kumimoji="0" lang="fa-IR" sz="2400" b="0" i="0" u="none" strike="noStrike" cap="none" normalizeH="0" baseline="0" dirty="0" smtClean="0">
                <a:ln>
                  <a:noFill/>
                </a:ln>
                <a:solidFill>
                  <a:srgbClr val="C00000"/>
                </a:solidFill>
                <a:effectLst/>
                <a:latin typeface="Calibri" pitchFamily="34" charset="0"/>
                <a:ea typeface="Calibri" pitchFamily="34" charset="0"/>
                <a:cs typeface="+mj-cs"/>
              </a:rPr>
              <a:t>نشانه اعتراض به شرايط غير طبيعي محيط كار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است در او ايجاد شود .</a:t>
            </a:r>
          </a:p>
          <a:p>
            <a:pPr marL="0" marR="0" lvl="0" indent="0" algn="r" defTabSz="914400" rtl="1" eaLnBrk="0" fontAlgn="base" latinLnBrk="0" hangingPunct="0">
              <a:lnSpc>
                <a:spcPct val="100000"/>
              </a:lnSpc>
              <a:spcBef>
                <a:spcPct val="0"/>
              </a:spcBef>
              <a:spcAft>
                <a:spcPct val="0"/>
              </a:spcAft>
              <a:buClrTx/>
              <a:buSzTx/>
              <a:buFontTx/>
              <a:buNone/>
              <a:tabLst/>
            </a:pPr>
            <a:endParaRPr lang="fa-IR" sz="2400" dirty="0" smtClean="0">
              <a:latin typeface="Calibri" pitchFamily="34" charset="0"/>
              <a:ea typeface="Calibri"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a:t>
            </a:r>
            <a:r>
              <a:rPr kumimoji="0" lang="fa-IR" sz="2400" b="0" i="0" u="none" strike="noStrike" cap="none" normalizeH="0" baseline="0" dirty="0" smtClean="0">
                <a:ln>
                  <a:noFill/>
                </a:ln>
                <a:solidFill>
                  <a:srgbClr val="92D050"/>
                </a:solidFill>
                <a:effectLst/>
                <a:latin typeface="Calibri" pitchFamily="34" charset="0"/>
                <a:ea typeface="Calibri" pitchFamily="34" charset="0"/>
                <a:cs typeface="+mj-cs"/>
              </a:rPr>
              <a:t>در نتيجه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انرژي انساني كه مي توانست براي رشد شخصي وي صرف شود براي </a:t>
            </a:r>
            <a:r>
              <a:rPr kumimoji="0" lang="fa-IR" sz="2400" b="0" i="0" u="none" strike="noStrike" cap="none" normalizeH="0" baseline="0" dirty="0" smtClean="0">
                <a:ln>
                  <a:noFill/>
                </a:ln>
                <a:solidFill>
                  <a:srgbClr val="0070C0"/>
                </a:solidFill>
                <a:effectLst/>
                <a:latin typeface="Calibri" pitchFamily="34" charset="0"/>
                <a:ea typeface="Calibri" pitchFamily="34" charset="0"/>
                <a:cs typeface="+mj-cs"/>
              </a:rPr>
              <a:t>ايجاد حالت دفاعي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در شخص و </a:t>
            </a:r>
            <a:r>
              <a:rPr kumimoji="0" lang="fa-IR" sz="2400" b="0" i="0" u="none" strike="noStrike" cap="none" normalizeH="0" baseline="0" dirty="0" smtClean="0">
                <a:ln>
                  <a:noFill/>
                </a:ln>
                <a:solidFill>
                  <a:srgbClr val="0070C0"/>
                </a:solidFill>
                <a:effectLst/>
                <a:latin typeface="Calibri" pitchFamily="34" charset="0"/>
                <a:ea typeface="Calibri" pitchFamily="34" charset="0"/>
                <a:cs typeface="+mj-cs"/>
              </a:rPr>
              <a:t>خنثي كردن</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تلاش مجريان براي كنترل وي از بين مي رود . </a:t>
            </a:r>
            <a:endParaRPr kumimoji="0" lang="fa-IR" sz="2400" b="0" i="0" u="none" strike="noStrike" cap="none" normalizeH="0" baseline="0" dirty="0" smtClean="0">
              <a:ln>
                <a:noFill/>
              </a:ln>
              <a:solidFill>
                <a:schemeClr val="tx1"/>
              </a:solidFill>
              <a:effectLst/>
              <a:latin typeface="Arial" pitchFamily="34" charset="0"/>
              <a:cs typeface="+mj-cs"/>
            </a:endParaRPr>
          </a:p>
        </p:txBody>
      </p:sp>
      <p:sp>
        <p:nvSpPr>
          <p:cNvPr id="5"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6193">
                                            <p:txEl>
                                              <p:pRg st="0" end="0"/>
                                            </p:txEl>
                                          </p:spTgt>
                                        </p:tgtEl>
                                        <p:attrNameLst>
                                          <p:attrName>style.visibility</p:attrName>
                                        </p:attrNameLst>
                                      </p:cBhvr>
                                      <p:to>
                                        <p:strVal val="visible"/>
                                      </p:to>
                                    </p:set>
                                    <p:anim calcmode="lin" valueType="num">
                                      <p:cBhvr additive="base">
                                        <p:cTn id="7" dur="500" fill="hold"/>
                                        <p:tgtEl>
                                          <p:spTgt spid="13619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619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6193">
                                            <p:txEl>
                                              <p:pRg st="1" end="1"/>
                                            </p:txEl>
                                          </p:spTgt>
                                        </p:tgtEl>
                                        <p:attrNameLst>
                                          <p:attrName>style.visibility</p:attrName>
                                        </p:attrNameLst>
                                      </p:cBhvr>
                                      <p:to>
                                        <p:strVal val="visible"/>
                                      </p:to>
                                    </p:set>
                                    <p:anim calcmode="lin" valueType="num">
                                      <p:cBhvr additive="base">
                                        <p:cTn id="13" dur="500" fill="hold"/>
                                        <p:tgtEl>
                                          <p:spTgt spid="13619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619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6193">
                                            <p:txEl>
                                              <p:pRg st="2" end="2"/>
                                            </p:txEl>
                                          </p:spTgt>
                                        </p:tgtEl>
                                        <p:attrNameLst>
                                          <p:attrName>style.visibility</p:attrName>
                                        </p:attrNameLst>
                                      </p:cBhvr>
                                      <p:to>
                                        <p:strVal val="visible"/>
                                      </p:to>
                                    </p:set>
                                    <p:anim calcmode="lin" valueType="num">
                                      <p:cBhvr additive="base">
                                        <p:cTn id="19" dur="500" fill="hold"/>
                                        <p:tgtEl>
                                          <p:spTgt spid="13619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619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6193">
                                            <p:txEl>
                                              <p:pRg st="3" end="3"/>
                                            </p:txEl>
                                          </p:spTgt>
                                        </p:tgtEl>
                                        <p:attrNameLst>
                                          <p:attrName>style.visibility</p:attrName>
                                        </p:attrNameLst>
                                      </p:cBhvr>
                                      <p:to>
                                        <p:strVal val="visible"/>
                                      </p:to>
                                    </p:set>
                                    <p:anim calcmode="lin" valueType="num">
                                      <p:cBhvr additive="base">
                                        <p:cTn id="25" dur="500" fill="hold"/>
                                        <p:tgtEl>
                                          <p:spTgt spid="13619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619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6193">
                                            <p:txEl>
                                              <p:pRg st="4" end="4"/>
                                            </p:txEl>
                                          </p:spTgt>
                                        </p:tgtEl>
                                        <p:attrNameLst>
                                          <p:attrName>style.visibility</p:attrName>
                                        </p:attrNameLst>
                                      </p:cBhvr>
                                      <p:to>
                                        <p:strVal val="visible"/>
                                      </p:to>
                                    </p:set>
                                    <p:anim calcmode="lin" valueType="num">
                                      <p:cBhvr additive="base">
                                        <p:cTn id="31" dur="500" fill="hold"/>
                                        <p:tgtEl>
                                          <p:spTgt spid="13619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619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6193">
                                            <p:txEl>
                                              <p:pRg st="5" end="5"/>
                                            </p:txEl>
                                          </p:spTgt>
                                        </p:tgtEl>
                                        <p:attrNameLst>
                                          <p:attrName>style.visibility</p:attrName>
                                        </p:attrNameLst>
                                      </p:cBhvr>
                                      <p:to>
                                        <p:strVal val="visible"/>
                                      </p:to>
                                    </p:set>
                                    <p:anim calcmode="lin" valueType="num">
                                      <p:cBhvr additive="base">
                                        <p:cTn id="37" dur="500" fill="hold"/>
                                        <p:tgtEl>
                                          <p:spTgt spid="13619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619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6193">
                                            <p:txEl>
                                              <p:pRg st="7" end="7"/>
                                            </p:txEl>
                                          </p:spTgt>
                                        </p:tgtEl>
                                        <p:attrNameLst>
                                          <p:attrName>style.visibility</p:attrName>
                                        </p:attrNameLst>
                                      </p:cBhvr>
                                      <p:to>
                                        <p:strVal val="visible"/>
                                      </p:to>
                                    </p:set>
                                    <p:anim calcmode="lin" valueType="num">
                                      <p:cBhvr additive="base">
                                        <p:cTn id="43" dur="500" fill="hold"/>
                                        <p:tgtEl>
                                          <p:spTgt spid="13619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619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3"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5400" y="228600"/>
            <a:ext cx="7391400" cy="5693866"/>
          </a:xfrm>
          <a:prstGeom prst="rect">
            <a:avLst/>
          </a:prstGeom>
        </p:spPr>
        <p:txBody>
          <a:bodyPr wrap="square">
            <a:spAutoFit/>
          </a:bodyPr>
          <a:lstStyle/>
          <a:p>
            <a:pPr lvl="0" algn="r" rtl="1" eaLnBrk="0" fontAlgn="base" hangingPunct="0">
              <a:spcBef>
                <a:spcPct val="0"/>
              </a:spcBef>
              <a:spcAft>
                <a:spcPct val="0"/>
              </a:spcAft>
            </a:pPr>
            <a:r>
              <a:rPr lang="fa-IR" sz="2800" dirty="0" smtClean="0">
                <a:solidFill>
                  <a:srgbClr val="C00000"/>
                </a:solidFill>
                <a:latin typeface="Calibri" pitchFamily="34" charset="0"/>
                <a:ea typeface="Calibri" pitchFamily="34" charset="0"/>
                <a:cs typeface="+mj-cs"/>
              </a:rPr>
              <a:t>آرجريس </a:t>
            </a:r>
            <a:r>
              <a:rPr lang="fa-IR" sz="2400" dirty="0" smtClean="0">
                <a:latin typeface="Calibri" pitchFamily="34" charset="0"/>
                <a:ea typeface="Calibri" pitchFamily="34" charset="0"/>
                <a:cs typeface="+mj-cs"/>
              </a:rPr>
              <a:t>معتقد است انرژي رواني به جاي آنكه به سوي خوديابي و توسعه و تكامل سازماني هدايت شود عليه اهداف سازمان مي سوزد و ازبين مي رود .</a:t>
            </a:r>
          </a:p>
          <a:p>
            <a:pPr lvl="0" algn="r" rtl="1" eaLnBrk="0" fontAlgn="base" hangingPunct="0">
              <a:spcBef>
                <a:spcPct val="0"/>
              </a:spcBef>
              <a:spcAft>
                <a:spcPct val="0"/>
              </a:spcAft>
            </a:pPr>
            <a:r>
              <a:rPr lang="fa-IR" sz="2400" dirty="0" smtClean="0">
                <a:latin typeface="Calibri" pitchFamily="34" charset="0"/>
                <a:ea typeface="Calibri" pitchFamily="34" charset="0"/>
                <a:cs typeface="+mj-cs"/>
              </a:rPr>
              <a:t> درنتيجه باعث يك دور باطل در محيط كار ايجاد شود كه در آن افراد به كناره گيري ترغيب مي شوند و همين امر موجب مي شود مديريت شديد تر عمل كند تا بتواند بي تفاوتي را كاهش و روح وفاداري به سازمان را پرورش دهد . </a:t>
            </a:r>
          </a:p>
          <a:p>
            <a:pPr lvl="0" algn="r" rtl="1" eaLnBrk="0" fontAlgn="base" hangingPunct="0">
              <a:spcBef>
                <a:spcPct val="0"/>
              </a:spcBef>
              <a:spcAft>
                <a:spcPct val="0"/>
              </a:spcAft>
            </a:pPr>
            <a:endParaRPr lang="en-US" sz="2400" dirty="0" smtClean="0">
              <a:latin typeface="Arial" pitchFamily="34" charset="0"/>
              <a:cs typeface="+mj-cs"/>
            </a:endParaRPr>
          </a:p>
          <a:p>
            <a:pPr lvl="0" algn="r" rtl="1" eaLnBrk="0" fontAlgn="base" hangingPunct="0">
              <a:spcBef>
                <a:spcPct val="0"/>
              </a:spcBef>
              <a:spcAft>
                <a:spcPct val="0"/>
              </a:spcAft>
            </a:pPr>
            <a:r>
              <a:rPr lang="fa-IR" sz="2400" dirty="0" smtClean="0">
                <a:solidFill>
                  <a:srgbClr val="00B0F0"/>
                </a:solidFill>
                <a:latin typeface="Calibri" pitchFamily="34" charset="0"/>
                <a:ea typeface="Calibri" pitchFamily="34" charset="0"/>
                <a:cs typeface="+mj-cs"/>
              </a:rPr>
              <a:t>آرجريس</a:t>
            </a:r>
            <a:r>
              <a:rPr lang="fa-IR" sz="2400" dirty="0" smtClean="0">
                <a:latin typeface="Calibri" pitchFamily="34" charset="0"/>
                <a:ea typeface="Calibri" pitchFamily="34" charset="0"/>
                <a:cs typeface="+mj-cs"/>
              </a:rPr>
              <a:t> معتقد است كه اولين مرحله و قدمي كه يك سازمان در راه تامين </a:t>
            </a:r>
            <a:r>
              <a:rPr lang="fa-IR" sz="2400" dirty="0" smtClean="0">
                <a:solidFill>
                  <a:srgbClr val="92D050"/>
                </a:solidFill>
                <a:latin typeface="Calibri" pitchFamily="34" charset="0"/>
                <a:ea typeface="Calibri" pitchFamily="34" charset="0"/>
                <a:cs typeface="+mj-cs"/>
              </a:rPr>
              <a:t>بهداشت </a:t>
            </a:r>
            <a:r>
              <a:rPr lang="fa-IR" sz="2400" dirty="0" smtClean="0">
                <a:latin typeface="Calibri" pitchFamily="34" charset="0"/>
                <a:ea typeface="Calibri" pitchFamily="34" charset="0"/>
                <a:cs typeface="+mj-cs"/>
              </a:rPr>
              <a:t>و</a:t>
            </a:r>
            <a:r>
              <a:rPr lang="fa-IR" sz="2400" dirty="0" smtClean="0">
                <a:solidFill>
                  <a:srgbClr val="92D050"/>
                </a:solidFill>
                <a:latin typeface="Calibri" pitchFamily="34" charset="0"/>
                <a:ea typeface="Calibri" pitchFamily="34" charset="0"/>
                <a:cs typeface="+mj-cs"/>
              </a:rPr>
              <a:t> سلامت اجتماعي  </a:t>
            </a:r>
            <a:r>
              <a:rPr lang="fa-IR" sz="2400" dirty="0" smtClean="0">
                <a:latin typeface="Calibri" pitchFamily="34" charset="0"/>
                <a:ea typeface="Calibri" pitchFamily="34" charset="0"/>
                <a:cs typeface="+mj-cs"/>
              </a:rPr>
              <a:t>برمي دارد </a:t>
            </a:r>
          </a:p>
          <a:p>
            <a:pPr lvl="0" algn="r" rtl="1" eaLnBrk="0" fontAlgn="base" hangingPunct="0">
              <a:spcBef>
                <a:spcPct val="0"/>
              </a:spcBef>
              <a:spcAft>
                <a:spcPct val="0"/>
              </a:spcAft>
            </a:pPr>
            <a:r>
              <a:rPr lang="fa-IR" sz="2400" dirty="0" smtClean="0">
                <a:latin typeface="Calibri" pitchFamily="34" charset="0"/>
                <a:ea typeface="Calibri" pitchFamily="34" charset="0"/>
                <a:cs typeface="+mj-cs"/>
              </a:rPr>
              <a:t> </a:t>
            </a:r>
            <a:r>
              <a:rPr lang="fa-IR" sz="2400" dirty="0" smtClean="0">
                <a:solidFill>
                  <a:srgbClr val="00B050"/>
                </a:solidFill>
                <a:latin typeface="Calibri" pitchFamily="34" charset="0"/>
                <a:ea typeface="Calibri" pitchFamily="34" charset="0"/>
                <a:cs typeface="+mj-cs"/>
              </a:rPr>
              <a:t>گسترش</a:t>
            </a:r>
            <a:r>
              <a:rPr lang="fa-IR" sz="2400" dirty="0" smtClean="0">
                <a:latin typeface="Calibri" pitchFamily="34" charset="0"/>
                <a:ea typeface="Calibri" pitchFamily="34" charset="0"/>
                <a:cs typeface="+mj-cs"/>
              </a:rPr>
              <a:t> و </a:t>
            </a:r>
            <a:r>
              <a:rPr lang="fa-IR" sz="2400" dirty="0" smtClean="0">
                <a:solidFill>
                  <a:srgbClr val="00B050"/>
                </a:solidFill>
                <a:latin typeface="Calibri" pitchFamily="34" charset="0"/>
                <a:ea typeface="Calibri" pitchFamily="34" charset="0"/>
                <a:cs typeface="+mj-cs"/>
              </a:rPr>
              <a:t>پرورش روحي </a:t>
            </a:r>
            <a:r>
              <a:rPr lang="fa-IR" sz="2400" dirty="0" smtClean="0">
                <a:latin typeface="Calibri" pitchFamily="34" charset="0"/>
                <a:ea typeface="Calibri" pitchFamily="34" charset="0"/>
                <a:cs typeface="+mj-cs"/>
              </a:rPr>
              <a:t>و </a:t>
            </a:r>
            <a:r>
              <a:rPr lang="fa-IR" sz="2400" dirty="0" smtClean="0">
                <a:solidFill>
                  <a:srgbClr val="00B050"/>
                </a:solidFill>
                <a:latin typeface="Calibri" pitchFamily="34" charset="0"/>
                <a:ea typeface="Calibri" pitchFamily="34" charset="0"/>
                <a:cs typeface="+mj-cs"/>
              </a:rPr>
              <a:t>فكري </a:t>
            </a:r>
            <a:r>
              <a:rPr lang="fa-IR" sz="2400" dirty="0" smtClean="0">
                <a:solidFill>
                  <a:srgbClr val="0070C0"/>
                </a:solidFill>
                <a:latin typeface="Calibri" pitchFamily="34" charset="0"/>
                <a:ea typeface="Calibri" pitchFamily="34" charset="0"/>
                <a:cs typeface="+mj-cs"/>
              </a:rPr>
              <a:t>مديران عالي رتبه </a:t>
            </a:r>
            <a:r>
              <a:rPr lang="fa-IR" sz="2400" dirty="0" smtClean="0">
                <a:latin typeface="Calibri" pitchFamily="34" charset="0"/>
                <a:ea typeface="Calibri" pitchFamily="34" charset="0"/>
                <a:cs typeface="+mj-cs"/>
              </a:rPr>
              <a:t>سازماني است. وي معتقد است كه اين گونه مديران نبايد از ابرازاحساسات درون و عواطف خويش ،ونيز  از انتقاد ديگران احساس ترس و وحشت داشته باشند بلكه مشكلات و مسائل را با ديگران در ميان بگذارند تا همگي با كمك و همياري يكديگر در رفع مسائل سازمان بكوشند.</a:t>
            </a:r>
            <a:endParaRPr lang="fa-IR" sz="2400" dirty="0" smtClean="0">
              <a:latin typeface="Arial" pitchFamily="34" charset="0"/>
              <a:cs typeface="+mj-cs"/>
            </a:endParaRPr>
          </a:p>
        </p:txBody>
      </p:sp>
      <p:sp>
        <p:nvSpPr>
          <p:cNvPr id="5"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rmAutofit/>
          </a:bodyPr>
          <a:lstStyle/>
          <a:p>
            <a:r>
              <a:rPr lang="en-US" dirty="0" smtClean="0">
                <a:solidFill>
                  <a:srgbClr val="C00000"/>
                </a:solidFill>
                <a:cs typeface="0 Badr" pitchFamily="2" charset="-78"/>
              </a:rPr>
              <a:t>    </a:t>
            </a:r>
            <a:r>
              <a:rPr lang="fa-IR" dirty="0" smtClean="0">
                <a:solidFill>
                  <a:srgbClr val="C00000"/>
                </a:solidFill>
                <a:cs typeface="0 Badr" pitchFamily="2" charset="-78"/>
              </a:rPr>
              <a:t>داگلاس مك گريگور  </a:t>
            </a:r>
            <a:r>
              <a:rPr lang="en-US" dirty="0" smtClean="0">
                <a:solidFill>
                  <a:srgbClr val="C00000"/>
                </a:solidFill>
                <a:cs typeface="0 Badr" pitchFamily="2" charset="-78"/>
              </a:rPr>
              <a:t>y)</a:t>
            </a:r>
            <a:r>
              <a:rPr lang="fa-IR" dirty="0" smtClean="0">
                <a:solidFill>
                  <a:srgbClr val="C00000"/>
                </a:solidFill>
                <a:cs typeface="0 Badr" pitchFamily="2" charset="-78"/>
              </a:rPr>
              <a:t>  و </a:t>
            </a:r>
            <a:r>
              <a:rPr lang="en-US" dirty="0" smtClean="0">
                <a:solidFill>
                  <a:srgbClr val="C00000"/>
                </a:solidFill>
                <a:cs typeface="0 Badr" pitchFamily="2" charset="-78"/>
              </a:rPr>
              <a:t>           ( x</a:t>
            </a:r>
            <a:r>
              <a:rPr lang="fa-IR" dirty="0" smtClean="0">
                <a:solidFill>
                  <a:srgbClr val="C00000"/>
                </a:solidFill>
                <a:cs typeface="0 Badr" pitchFamily="2" charset="-78"/>
              </a:rPr>
              <a:t> </a:t>
            </a:r>
            <a:endParaRPr lang="fa-IR" dirty="0">
              <a:solidFill>
                <a:srgbClr val="C00000"/>
              </a:solidFill>
              <a:cs typeface="0 Badr" pitchFamily="2" charset="-78"/>
            </a:endParaRPr>
          </a:p>
        </p:txBody>
      </p:sp>
      <p:sp>
        <p:nvSpPr>
          <p:cNvPr id="3" name="Subtitle 2"/>
          <p:cNvSpPr>
            <a:spLocks noGrp="1"/>
          </p:cNvSpPr>
          <p:nvPr>
            <p:ph type="subTitle" idx="1"/>
          </p:nvPr>
        </p:nvSpPr>
        <p:spPr>
          <a:xfrm>
            <a:off x="990600" y="1143000"/>
            <a:ext cx="8153400" cy="5715000"/>
          </a:xfrm>
        </p:spPr>
        <p:txBody>
          <a:bodyPr>
            <a:noAutofit/>
          </a:bodyPr>
          <a:lstStyle/>
          <a:p>
            <a:pPr algn="r">
              <a:buFont typeface="Wingdings" pitchFamily="2" charset="2"/>
              <a:buChar char="v"/>
            </a:pPr>
            <a:r>
              <a:rPr lang="fa-IR" sz="2200" b="1" dirty="0" smtClean="0">
                <a:solidFill>
                  <a:srgbClr val="0070C0"/>
                </a:solidFill>
                <a:cs typeface="B Traffic" pitchFamily="2" charset="-78"/>
              </a:rPr>
              <a:t>  نظريه</a:t>
            </a:r>
            <a:r>
              <a:rPr lang="en-US" sz="2200" b="1" dirty="0" smtClean="0">
                <a:solidFill>
                  <a:srgbClr val="0070C0"/>
                </a:solidFill>
                <a:cs typeface="B Traffic" pitchFamily="2" charset="-78"/>
              </a:rPr>
              <a:t>) x </a:t>
            </a:r>
            <a:r>
              <a:rPr lang="fa-IR" sz="2200" b="1" dirty="0" smtClean="0">
                <a:solidFill>
                  <a:srgbClr val="0070C0"/>
                </a:solidFill>
                <a:cs typeface="B Traffic" pitchFamily="2" charset="-78"/>
              </a:rPr>
              <a:t>منفي) بر فرضيات زير مبتني است :</a:t>
            </a:r>
          </a:p>
          <a:p>
            <a:pPr algn="r">
              <a:buFont typeface="Wingdings" pitchFamily="2" charset="2"/>
              <a:buChar char="Ø"/>
            </a:pPr>
            <a:r>
              <a:rPr lang="fa-IR" sz="2200" b="1" dirty="0" smtClean="0">
                <a:solidFill>
                  <a:schemeClr val="accent1">
                    <a:lumMod val="75000"/>
                  </a:schemeClr>
                </a:solidFill>
                <a:cs typeface="B Traffic" pitchFamily="2" charset="-78"/>
              </a:rPr>
              <a:t> </a:t>
            </a:r>
            <a:r>
              <a:rPr lang="fa-IR" sz="2200" b="1" dirty="0" smtClean="0">
                <a:solidFill>
                  <a:srgbClr val="002060"/>
                </a:solidFill>
                <a:cs typeface="B Traffic" pitchFamily="2" charset="-78"/>
              </a:rPr>
              <a:t>انسان را تنبل واز كار بيزار است .</a:t>
            </a:r>
          </a:p>
          <a:p>
            <a:pPr algn="r">
              <a:buFont typeface="Wingdings" pitchFamily="2" charset="2"/>
              <a:buChar char="Ø"/>
            </a:pPr>
            <a:endParaRPr lang="fa-IR" sz="2200" b="1" dirty="0" smtClean="0">
              <a:solidFill>
                <a:srgbClr val="002060"/>
              </a:solidFill>
              <a:cs typeface="B Traffic" pitchFamily="2" charset="-78"/>
            </a:endParaRPr>
          </a:p>
          <a:p>
            <a:pPr algn="r">
              <a:buFont typeface="Wingdings" pitchFamily="2" charset="2"/>
              <a:buChar char="Ø"/>
            </a:pPr>
            <a:r>
              <a:rPr lang="fa-IR" sz="2200" b="1" dirty="0" smtClean="0">
                <a:solidFill>
                  <a:srgbClr val="002060"/>
                </a:solidFill>
                <a:cs typeface="B Traffic" pitchFamily="2" charset="-78"/>
              </a:rPr>
              <a:t> انسان براي راحتي و امنيت از قبول مسئوليت هراس دارد و مي گريزد.</a:t>
            </a:r>
          </a:p>
          <a:p>
            <a:pPr algn="r">
              <a:buFont typeface="Wingdings" pitchFamily="2" charset="2"/>
              <a:buChar char="Ø"/>
            </a:pPr>
            <a:endParaRPr lang="fa-IR" sz="2200" b="1" dirty="0" smtClean="0">
              <a:solidFill>
                <a:srgbClr val="002060"/>
              </a:solidFill>
              <a:cs typeface="B Traffic" pitchFamily="2" charset="-78"/>
            </a:endParaRPr>
          </a:p>
          <a:p>
            <a:pPr algn="r">
              <a:buFont typeface="Wingdings" pitchFamily="2" charset="2"/>
              <a:buChar char="Ø"/>
            </a:pPr>
            <a:r>
              <a:rPr lang="fa-IR" sz="2200" b="1" dirty="0" smtClean="0">
                <a:solidFill>
                  <a:srgbClr val="002060"/>
                </a:solidFill>
                <a:cs typeface="B Traffic" pitchFamily="2" charset="-78"/>
              </a:rPr>
              <a:t> بهترين مشوق براي انسان انگيزه هاي مادي و اقتصادي است .</a:t>
            </a:r>
          </a:p>
          <a:p>
            <a:pPr algn="r">
              <a:buFont typeface="Wingdings" pitchFamily="2" charset="2"/>
              <a:buChar char="Ø"/>
            </a:pPr>
            <a:endParaRPr lang="fa-IR" sz="2200" b="1" dirty="0" smtClean="0">
              <a:solidFill>
                <a:srgbClr val="002060"/>
              </a:solidFill>
              <a:cs typeface="B Traffic" pitchFamily="2" charset="-78"/>
            </a:endParaRPr>
          </a:p>
          <a:p>
            <a:pPr algn="r">
              <a:buFont typeface="Wingdings" pitchFamily="2" charset="2"/>
              <a:buChar char="Ø"/>
            </a:pPr>
            <a:r>
              <a:rPr lang="fa-IR" sz="2200" b="1" dirty="0" smtClean="0">
                <a:solidFill>
                  <a:srgbClr val="002060"/>
                </a:solidFill>
                <a:cs typeface="B Traffic" pitchFamily="2" charset="-78"/>
              </a:rPr>
              <a:t> قابليت خلاقيت ،ابتكارو نوآوري در تعداد محدودي از انسانها وجود دارد .</a:t>
            </a:r>
          </a:p>
          <a:p>
            <a:pPr algn="r">
              <a:buFont typeface="Wingdings" pitchFamily="2" charset="2"/>
              <a:buChar char="Ø"/>
            </a:pPr>
            <a:endParaRPr lang="fa-IR" sz="2200" b="1" dirty="0" smtClean="0">
              <a:solidFill>
                <a:srgbClr val="002060"/>
              </a:solidFill>
              <a:cs typeface="B Traffic" pitchFamily="2" charset="-78"/>
            </a:endParaRPr>
          </a:p>
          <a:p>
            <a:pPr algn="r">
              <a:buFont typeface="Wingdings" pitchFamily="2" charset="2"/>
              <a:buChar char="Ø"/>
            </a:pPr>
            <a:r>
              <a:rPr lang="fa-IR" sz="2200" b="1" dirty="0" smtClean="0">
                <a:solidFill>
                  <a:srgbClr val="002060"/>
                </a:solidFill>
                <a:cs typeface="B Traffic" pitchFamily="2" charset="-78"/>
              </a:rPr>
              <a:t> انسان خود كنترل نيست و نياز به هدايت مستقيم ونظارت مستمر دارد</a:t>
            </a:r>
          </a:p>
          <a:p>
            <a:pPr algn="r">
              <a:buFont typeface="Wingdings" pitchFamily="2" charset="2"/>
              <a:buChar char="Ø"/>
            </a:pPr>
            <a:r>
              <a:rPr lang="fa-IR" sz="2200" b="1" dirty="0" smtClean="0">
                <a:solidFill>
                  <a:schemeClr val="accent1">
                    <a:lumMod val="75000"/>
                  </a:schemeClr>
                </a:solidFill>
                <a:cs typeface="B Traffic" pitchFamily="2" charset="-78"/>
              </a:rPr>
              <a:t> </a:t>
            </a:r>
            <a:r>
              <a:rPr lang="fa-IR" sz="2200" b="1" dirty="0" smtClean="0">
                <a:solidFill>
                  <a:schemeClr val="accent2">
                    <a:lumMod val="75000"/>
                  </a:schemeClr>
                </a:solidFill>
                <a:cs typeface="B Traffic" pitchFamily="2" charset="-78"/>
              </a:rPr>
              <a:t>رهبراني كه زيردستان خود را داراي خصيصه </a:t>
            </a:r>
            <a:r>
              <a:rPr lang="en-US" sz="2200" b="1" dirty="0" smtClean="0">
                <a:solidFill>
                  <a:schemeClr val="accent2">
                    <a:lumMod val="75000"/>
                  </a:schemeClr>
                </a:solidFill>
                <a:cs typeface="B Traffic" pitchFamily="2" charset="-78"/>
              </a:rPr>
              <a:t>x  </a:t>
            </a:r>
            <a:r>
              <a:rPr lang="fa-IR" sz="2200" b="1" dirty="0" smtClean="0">
                <a:solidFill>
                  <a:schemeClr val="accent2">
                    <a:lumMod val="75000"/>
                  </a:schemeClr>
                </a:solidFill>
                <a:cs typeface="B Traffic" pitchFamily="2" charset="-78"/>
              </a:rPr>
              <a:t>  ‌مي پندارند ،</a:t>
            </a:r>
          </a:p>
          <a:p>
            <a:pPr algn="r">
              <a:buFont typeface="Wingdings" pitchFamily="2" charset="2"/>
              <a:buChar char="§"/>
            </a:pPr>
            <a:r>
              <a:rPr lang="fa-IR" sz="2200" b="1" dirty="0" smtClean="0">
                <a:solidFill>
                  <a:schemeClr val="accent2">
                    <a:lumMod val="75000"/>
                  </a:schemeClr>
                </a:solidFill>
                <a:cs typeface="B Traffic" pitchFamily="2" charset="-78"/>
              </a:rPr>
              <a:t> غالبا دستوري و تكليف مدارند ،كنترل مستقيم دارند ،</a:t>
            </a:r>
          </a:p>
          <a:p>
            <a:pPr algn="r">
              <a:buFont typeface="Wingdings" pitchFamily="2" charset="2"/>
              <a:buChar char="§"/>
            </a:pPr>
            <a:r>
              <a:rPr lang="fa-IR" sz="2200" b="1" dirty="0" smtClean="0">
                <a:solidFill>
                  <a:schemeClr val="accent2">
                    <a:lumMod val="75000"/>
                  </a:schemeClr>
                </a:solidFill>
                <a:cs typeface="B Traffic" pitchFamily="2" charset="-78"/>
              </a:rPr>
              <a:t> و براي ايجاد    انگيزه از محركهاي مادي استفاده مي كنند .</a:t>
            </a:r>
            <a:endParaRPr lang="fa-IR" sz="2200" b="1" dirty="0">
              <a:solidFill>
                <a:schemeClr val="accent2">
                  <a:lumMod val="75000"/>
                </a:schemeClr>
              </a:solidFill>
              <a:cs typeface="B Traffic" pitchFamily="2" charset="-78"/>
            </a:endParaRPr>
          </a:p>
        </p:txBody>
      </p:sp>
      <p:sp>
        <p:nvSpPr>
          <p:cNvPr id="4"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 calcmode="lin" valueType="num">
                                      <p:cBhvr additive="base">
                                        <p:cTn id="4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 calcmode="lin" valueType="num">
                                      <p:cBhvr additive="base">
                                        <p:cTn id="5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0"/>
            <a:ext cx="8077200" cy="1066800"/>
          </a:xfrm>
        </p:spPr>
        <p:txBody>
          <a:bodyPr>
            <a:normAutofit/>
          </a:bodyPr>
          <a:lstStyle/>
          <a:p>
            <a:r>
              <a:rPr lang="fa-IR" b="1" dirty="0" smtClean="0">
                <a:solidFill>
                  <a:srgbClr val="C00000"/>
                </a:solidFill>
                <a:cs typeface="0 Badr" pitchFamily="2" charset="-78"/>
              </a:rPr>
              <a:t>     </a:t>
            </a:r>
            <a:r>
              <a:rPr lang="en-US" dirty="0" smtClean="0">
                <a:solidFill>
                  <a:srgbClr val="C00000"/>
                </a:solidFill>
                <a:cs typeface="0 Badr" pitchFamily="2" charset="-78"/>
              </a:rPr>
              <a:t> </a:t>
            </a:r>
            <a:r>
              <a:rPr lang="fa-IR" dirty="0" smtClean="0">
                <a:solidFill>
                  <a:srgbClr val="C00000"/>
                </a:solidFill>
                <a:cs typeface="0 Badr" pitchFamily="2" charset="-78"/>
              </a:rPr>
              <a:t>داگلاس مك گريگور  </a:t>
            </a:r>
            <a:r>
              <a:rPr lang="en-US" dirty="0" smtClean="0">
                <a:solidFill>
                  <a:srgbClr val="C00000"/>
                </a:solidFill>
                <a:cs typeface="0 Badr" pitchFamily="2" charset="-78"/>
              </a:rPr>
              <a:t>y)</a:t>
            </a:r>
            <a:r>
              <a:rPr lang="fa-IR" dirty="0" smtClean="0">
                <a:solidFill>
                  <a:srgbClr val="C00000"/>
                </a:solidFill>
                <a:cs typeface="0 Badr" pitchFamily="2" charset="-78"/>
              </a:rPr>
              <a:t>  و </a:t>
            </a:r>
            <a:r>
              <a:rPr lang="en-US" dirty="0" smtClean="0">
                <a:solidFill>
                  <a:srgbClr val="C00000"/>
                </a:solidFill>
                <a:cs typeface="0 Badr" pitchFamily="2" charset="-78"/>
              </a:rPr>
              <a:t>          ( x</a:t>
            </a:r>
            <a:endParaRPr lang="fa-IR" b="1" dirty="0">
              <a:solidFill>
                <a:srgbClr val="C00000"/>
              </a:solidFill>
              <a:cs typeface="0 Badr" pitchFamily="2" charset="-78"/>
            </a:endParaRPr>
          </a:p>
        </p:txBody>
      </p:sp>
      <p:sp>
        <p:nvSpPr>
          <p:cNvPr id="3" name="Subtitle 2"/>
          <p:cNvSpPr>
            <a:spLocks noGrp="1"/>
          </p:cNvSpPr>
          <p:nvPr>
            <p:ph type="subTitle" idx="1"/>
          </p:nvPr>
        </p:nvSpPr>
        <p:spPr>
          <a:xfrm>
            <a:off x="990600" y="990600"/>
            <a:ext cx="8153400" cy="5791200"/>
          </a:xfrm>
        </p:spPr>
        <p:txBody>
          <a:bodyPr>
            <a:normAutofit/>
          </a:bodyPr>
          <a:lstStyle/>
          <a:p>
            <a:pPr algn="r">
              <a:buFont typeface="Wingdings" pitchFamily="2" charset="2"/>
              <a:buChar char="v"/>
            </a:pPr>
            <a:r>
              <a:rPr lang="fa-IR" sz="2400" b="1" dirty="0" smtClean="0">
                <a:solidFill>
                  <a:srgbClr val="7030A0"/>
                </a:solidFill>
                <a:cs typeface="B Traffic" pitchFamily="2" charset="-78"/>
              </a:rPr>
              <a:t>نظريه </a:t>
            </a:r>
            <a:r>
              <a:rPr lang="en-US" sz="2400" b="1" dirty="0" smtClean="0">
                <a:solidFill>
                  <a:srgbClr val="7030A0"/>
                </a:solidFill>
                <a:cs typeface="B Traffic" pitchFamily="2" charset="-78"/>
              </a:rPr>
              <a:t>y</a:t>
            </a:r>
            <a:r>
              <a:rPr lang="fa-IR" sz="2400" b="1" dirty="0" smtClean="0">
                <a:solidFill>
                  <a:srgbClr val="7030A0"/>
                </a:solidFill>
                <a:cs typeface="B Traffic" pitchFamily="2" charset="-78"/>
              </a:rPr>
              <a:t>( مثبت) مبتني بر فرضيات زير است :</a:t>
            </a:r>
          </a:p>
          <a:p>
            <a:pPr algn="r">
              <a:buFont typeface="Wingdings" pitchFamily="2" charset="2"/>
              <a:buChar char="q"/>
            </a:pPr>
            <a:r>
              <a:rPr lang="fa-IR" sz="2400" b="1" dirty="0" smtClean="0">
                <a:solidFill>
                  <a:srgbClr val="7030A0"/>
                </a:solidFill>
                <a:cs typeface="B Traffic" pitchFamily="2" charset="-78"/>
              </a:rPr>
              <a:t>انسان كار را دوست دارد بمانند تفريح و بازي و استراحت .</a:t>
            </a:r>
          </a:p>
          <a:p>
            <a:pPr algn="r">
              <a:buFont typeface="Wingdings" pitchFamily="2" charset="2"/>
              <a:buChar char="q"/>
            </a:pPr>
            <a:r>
              <a:rPr lang="fa-IR" sz="2400" b="1" dirty="0" smtClean="0">
                <a:solidFill>
                  <a:srgbClr val="7030A0"/>
                </a:solidFill>
                <a:cs typeface="B Traffic" pitchFamily="2" charset="-78"/>
              </a:rPr>
              <a:t>باميل و اشتياق پذيراي مسئوليت است .</a:t>
            </a:r>
          </a:p>
          <a:p>
            <a:pPr algn="r">
              <a:buFont typeface="Wingdings" pitchFamily="2" charset="2"/>
              <a:buChar char="q"/>
            </a:pPr>
            <a:r>
              <a:rPr lang="fa-IR" sz="2400" b="1" dirty="0" smtClean="0">
                <a:solidFill>
                  <a:srgbClr val="7030A0"/>
                </a:solidFill>
                <a:cs typeface="B Traffic" pitchFamily="2" charset="-78"/>
              </a:rPr>
              <a:t>بهترين مشوق، رضايت خاطر دروني انسان است .</a:t>
            </a:r>
          </a:p>
          <a:p>
            <a:pPr algn="r">
              <a:buFont typeface="Wingdings" pitchFamily="2" charset="2"/>
              <a:buChar char="q"/>
            </a:pPr>
            <a:r>
              <a:rPr lang="fa-IR" sz="2400" b="1" dirty="0" smtClean="0">
                <a:solidFill>
                  <a:srgbClr val="7030A0"/>
                </a:solidFill>
                <a:cs typeface="B Traffic" pitchFamily="2" charset="-78"/>
              </a:rPr>
              <a:t>غالب انسانها قوه خلاقيت و نوآوري و ابتكار دارند .</a:t>
            </a:r>
          </a:p>
          <a:p>
            <a:pPr algn="r">
              <a:buFont typeface="Wingdings" pitchFamily="2" charset="2"/>
              <a:buChar char="q"/>
            </a:pPr>
            <a:r>
              <a:rPr lang="fa-IR" sz="2400" b="1" dirty="0" smtClean="0">
                <a:solidFill>
                  <a:srgbClr val="7030A0"/>
                </a:solidFill>
                <a:cs typeface="B Traffic" pitchFamily="2" charset="-78"/>
              </a:rPr>
              <a:t>انسانها بوسيله وجدان ،عقل و فطرت خود كنترل هستند و نيازي به هدايت و  نظارت مستقيم ندارند .    </a:t>
            </a:r>
            <a:endParaRPr lang="en-US" sz="2400" b="1" dirty="0" smtClean="0">
              <a:solidFill>
                <a:srgbClr val="7030A0"/>
              </a:solidFill>
              <a:cs typeface="B Traffic" pitchFamily="2" charset="-78"/>
            </a:endParaRPr>
          </a:p>
          <a:p>
            <a:pPr algn="r">
              <a:buFont typeface="Wingdings" pitchFamily="2" charset="2"/>
              <a:buChar char="v"/>
            </a:pPr>
            <a:r>
              <a:rPr lang="fa-IR" sz="2400" b="1" dirty="0" smtClean="0">
                <a:solidFill>
                  <a:srgbClr val="FF0000"/>
                </a:solidFill>
                <a:cs typeface="B Traffic" pitchFamily="2" charset="-78"/>
              </a:rPr>
              <a:t>رهبراني كه طبيعت زيردستان خودرا دارای خيصصه</a:t>
            </a:r>
            <a:r>
              <a:rPr lang="en-US" sz="2400" b="1" dirty="0" smtClean="0">
                <a:solidFill>
                  <a:srgbClr val="FF0000"/>
                </a:solidFill>
                <a:cs typeface="B Traffic" pitchFamily="2" charset="-78"/>
              </a:rPr>
              <a:t>y </a:t>
            </a:r>
            <a:r>
              <a:rPr lang="fa-IR" sz="2400" b="1" dirty="0" smtClean="0">
                <a:solidFill>
                  <a:srgbClr val="FF0000"/>
                </a:solidFill>
                <a:cs typeface="B Traffic" pitchFamily="2" charset="-78"/>
              </a:rPr>
              <a:t>  مي پندارند:</a:t>
            </a:r>
          </a:p>
          <a:p>
            <a:pPr algn="r">
              <a:buFont typeface="Wingdings" pitchFamily="2" charset="2"/>
              <a:buChar char="v"/>
            </a:pPr>
            <a:endParaRPr lang="fa-IR" sz="2400" b="1" dirty="0" smtClean="0">
              <a:solidFill>
                <a:srgbClr val="FF0000"/>
              </a:solidFill>
              <a:cs typeface="B Traffic" pitchFamily="2" charset="-78"/>
            </a:endParaRPr>
          </a:p>
          <a:p>
            <a:pPr algn="r">
              <a:buFont typeface="Courier New" pitchFamily="49" charset="0"/>
              <a:buChar char="o"/>
            </a:pPr>
            <a:r>
              <a:rPr lang="fa-IR" sz="2400" b="1" dirty="0" smtClean="0">
                <a:solidFill>
                  <a:srgbClr val="FFFF00"/>
                </a:solidFill>
                <a:cs typeface="B Traffic" pitchFamily="2" charset="-78"/>
              </a:rPr>
              <a:t>  </a:t>
            </a:r>
            <a:r>
              <a:rPr lang="fa-IR" sz="2000" b="1" dirty="0" smtClean="0">
                <a:solidFill>
                  <a:schemeClr val="tx2">
                    <a:lumMod val="25000"/>
                  </a:schemeClr>
                </a:solidFill>
                <a:cs typeface="B Traffic" pitchFamily="2" charset="-78"/>
              </a:rPr>
              <a:t>باسياست عدم مداخله عمل مي كنند و آزادي عمل بيشتري ميدهند ،   </a:t>
            </a:r>
          </a:p>
          <a:p>
            <a:pPr algn="r">
              <a:buFont typeface="Courier New" pitchFamily="49" charset="0"/>
              <a:buChar char="o"/>
            </a:pPr>
            <a:endParaRPr lang="fa-IR" sz="2000" b="1" dirty="0" smtClean="0">
              <a:solidFill>
                <a:schemeClr val="tx2">
                  <a:lumMod val="25000"/>
                </a:schemeClr>
              </a:solidFill>
              <a:cs typeface="B Traffic" pitchFamily="2" charset="-78"/>
            </a:endParaRPr>
          </a:p>
          <a:p>
            <a:pPr algn="r">
              <a:buFont typeface="Courier New" pitchFamily="49" charset="0"/>
              <a:buChar char="o"/>
            </a:pPr>
            <a:r>
              <a:rPr lang="fa-IR" sz="2000" b="1" dirty="0" smtClean="0">
                <a:solidFill>
                  <a:schemeClr val="tx2">
                    <a:lumMod val="25000"/>
                  </a:schemeClr>
                </a:solidFill>
                <a:cs typeface="B Traffic" pitchFamily="2" charset="-78"/>
              </a:rPr>
              <a:t>خلاقيت و نوآوري  را تشويق مي كنند ،براي ارضاء نيازهاي   عالي تر  مي كوشند </a:t>
            </a:r>
            <a:r>
              <a:rPr lang="fa-IR" sz="2000" b="1" dirty="0" smtClean="0">
                <a:solidFill>
                  <a:srgbClr val="FFFF00"/>
                </a:solidFill>
                <a:cs typeface="B Traffic" pitchFamily="2" charset="-78"/>
              </a:rPr>
              <a:t>.</a:t>
            </a:r>
            <a:endParaRPr lang="en-US" sz="2000" b="1" dirty="0" smtClean="0">
              <a:solidFill>
                <a:srgbClr val="FFFF00"/>
              </a:solidFill>
              <a:cs typeface="B Traffic" pitchFamily="2" charset="-78"/>
            </a:endParaRPr>
          </a:p>
          <a:p>
            <a:pPr algn="r"/>
            <a:endParaRPr lang="en-US" sz="2400" b="1" dirty="0" smtClean="0">
              <a:cs typeface="B Traffic" pitchFamily="2" charset="-78"/>
            </a:endParaRPr>
          </a:p>
          <a:p>
            <a:pPr algn="r"/>
            <a:endParaRPr lang="fa-IR" sz="2400" b="1" dirty="0">
              <a:cs typeface="B Traffic" pitchFamily="2" charset="-78"/>
            </a:endParaRPr>
          </a:p>
        </p:txBody>
      </p:sp>
      <p:sp>
        <p:nvSpPr>
          <p:cNvPr id="4"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1"/>
          <p:cNvSpPr>
            <a:spLocks noChangeArrowheads="1"/>
          </p:cNvSpPr>
          <p:nvPr/>
        </p:nvSpPr>
        <p:spPr bwMode="auto">
          <a:xfrm>
            <a:off x="990600" y="0"/>
            <a:ext cx="8153400"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00B050"/>
                </a:solidFill>
                <a:effectLst/>
                <a:latin typeface="Calibri" pitchFamily="34" charset="0"/>
                <a:ea typeface="Calibri" pitchFamily="34" charset="0"/>
                <a:cs typeface="+mj-cs"/>
              </a:rPr>
              <a:t>نظريه دوگانگي عوامل ( فردريك هرزبرگ ) : </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B050"/>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Calibri" pitchFamily="34" charset="0"/>
                <a:cs typeface="+mj-cs"/>
              </a:rPr>
              <a:t>عقيده مشهور هرزبرگ اين است كه </a:t>
            </a:r>
            <a:r>
              <a:rPr kumimoji="0" lang="fa-IR" sz="2000" b="0" i="0" u="none" strike="noStrike" cap="none" normalizeH="0" baseline="0" dirty="0" smtClean="0">
                <a:ln>
                  <a:noFill/>
                </a:ln>
                <a:solidFill>
                  <a:srgbClr val="00B0F0"/>
                </a:solidFill>
                <a:effectLst/>
                <a:latin typeface="Calibri" pitchFamily="34" charset="0"/>
                <a:ea typeface="Calibri" pitchFamily="34" charset="0"/>
                <a:cs typeface="+mj-cs"/>
              </a:rPr>
              <a:t>كار</a:t>
            </a:r>
            <a:r>
              <a:rPr kumimoji="0" lang="fa-IR" sz="2000" b="0" i="0" u="none" strike="noStrike" cap="none" normalizeH="0" baseline="0" dirty="0" smtClean="0">
                <a:ln>
                  <a:noFill/>
                </a:ln>
                <a:solidFill>
                  <a:schemeClr val="tx1"/>
                </a:solidFill>
                <a:effectLst/>
                <a:latin typeface="Calibri" pitchFamily="34" charset="0"/>
                <a:ea typeface="Calibri" pitchFamily="34" charset="0"/>
                <a:cs typeface="+mj-cs"/>
              </a:rPr>
              <a:t> ، خود منبع اوليه انگيزش در سازمان است .</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Calibri" pitchFamily="34" charset="0"/>
                <a:cs typeface="+mj-cs"/>
              </a:rPr>
              <a:t>مدتهاي زيادي عقيده عمومي بر آن بود كه چنانچه يك سلسله عوامل براي كاركنان تامين شود ضمن ايجاد احساس رضايت در آنان ، آنها را بر مي انگيزد تا برابر نظر سازمان عمل كنند . بدين معني كه وجود يك سلسله عوامل باعث انگيزش و عدم وجود آنها ، مترادف با عدم انگيزش تلقي مي شد . كه هرزبرگ خلاف اين نظر را ثابت كرد . </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Calibri" pitchFamily="34" charset="0"/>
                <a:cs typeface="+mj-cs"/>
              </a:rPr>
              <a:t>او و همكارانش، سوالهاي نسبتا آساني را از هزاران تن كارمند، با مليتهاي مختلف، از طريق مصاحبه مطرح كردند. و از آنان مي پرسيدند كه:</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000" b="0" i="0" u="none" strike="noStrike" cap="none" normalizeH="0" baseline="0" dirty="0" smtClean="0">
              <a:ln>
                <a:noFill/>
              </a:ln>
              <a:solidFill>
                <a:schemeClr val="tx1"/>
              </a:solidFill>
              <a:effectLst/>
              <a:latin typeface="Calibri" pitchFamily="34" charset="0"/>
              <a:ea typeface="Calibri" pitchFamily="34" charset="0"/>
              <a:cs typeface="+mj-cs"/>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Calibri" pitchFamily="34" charset="0"/>
                <a:cs typeface="+mj-cs"/>
              </a:rPr>
              <a:t> </a:t>
            </a:r>
            <a:r>
              <a:rPr kumimoji="0" lang="fa-IR" sz="2000" b="1" i="1" u="none" strike="noStrike" cap="none" normalizeH="0" baseline="0" dirty="0" smtClean="0">
                <a:ln>
                  <a:noFill/>
                </a:ln>
                <a:solidFill>
                  <a:srgbClr val="00B050"/>
                </a:solidFill>
                <a:effectLst/>
                <a:latin typeface="Calibri" pitchFamily="34" charset="0"/>
                <a:ea typeface="Calibri" pitchFamily="34" charset="0"/>
                <a:cs typeface="+mj-cs"/>
              </a:rPr>
              <a:t>در طول خدمت خود در چه موردي و به چه علتي شديدا نسبت به </a:t>
            </a: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2000" b="1" i="1" u="none" strike="noStrike" cap="none" normalizeH="0" baseline="0" dirty="0" smtClean="0">
                <a:ln>
                  <a:noFill/>
                </a:ln>
                <a:solidFill>
                  <a:srgbClr val="00B050"/>
                </a:solidFill>
                <a:effectLst/>
                <a:latin typeface="Calibri" pitchFamily="34" charset="0"/>
                <a:ea typeface="Calibri" pitchFamily="34" charset="0"/>
                <a:cs typeface="+mj-cs"/>
              </a:rPr>
              <a:t>سازمان احساس عدم رضايت كرده اند ؟</a:t>
            </a:r>
          </a:p>
          <a:p>
            <a:pPr marL="0" marR="0" lvl="0" indent="0" algn="ctr" defTabSz="914400" rtl="1"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B050"/>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Calibri" pitchFamily="34" charset="0"/>
                <a:cs typeface="+mj-cs"/>
              </a:rPr>
              <a:t> و سئوال ديگر اين بود كه : </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000" b="0" i="0" u="none" strike="noStrike" cap="none" normalizeH="0" baseline="0" dirty="0" smtClean="0">
              <a:ln>
                <a:noFill/>
              </a:ln>
              <a:solidFill>
                <a:schemeClr val="tx1"/>
              </a:solidFill>
              <a:effectLst/>
              <a:latin typeface="Calibri" pitchFamily="34" charset="0"/>
              <a:ea typeface="Calibri" pitchFamily="34" charset="0"/>
              <a:cs typeface="+mj-cs"/>
            </a:endParaRPr>
          </a:p>
          <a:p>
            <a:pPr lvl="0" algn="r" rtl="1" eaLnBrk="0" fontAlgn="base" hangingPunct="0">
              <a:spcBef>
                <a:spcPct val="0"/>
              </a:spcBef>
              <a:spcAft>
                <a:spcPct val="0"/>
              </a:spcAft>
            </a:pPr>
            <a:r>
              <a:rPr kumimoji="0" lang="fa-IR" sz="2000" b="0" i="0" u="none" strike="noStrike" cap="none" normalizeH="0" baseline="0" dirty="0" smtClean="0">
                <a:ln>
                  <a:noFill/>
                </a:ln>
                <a:solidFill>
                  <a:schemeClr val="tx1"/>
                </a:solidFill>
                <a:effectLst/>
                <a:latin typeface="Calibri" pitchFamily="34" charset="0"/>
                <a:ea typeface="Calibri" pitchFamily="34" charset="0"/>
                <a:cs typeface="+mj-cs"/>
              </a:rPr>
              <a:t> </a:t>
            </a:r>
            <a:r>
              <a:rPr kumimoji="0" lang="fa-IR" sz="2000" b="1" i="1" u="none" strike="noStrike" cap="none" normalizeH="0" baseline="0" dirty="0" smtClean="0">
                <a:ln>
                  <a:noFill/>
                </a:ln>
                <a:solidFill>
                  <a:srgbClr val="00B0F0"/>
                </a:solidFill>
                <a:effectLst/>
                <a:latin typeface="Calibri" pitchFamily="34" charset="0"/>
                <a:ea typeface="Calibri" pitchFamily="34" charset="0"/>
                <a:cs typeface="+mj-cs"/>
              </a:rPr>
              <a:t>چه چيزي در اين مدت شديدا باعث رضايت آنان نسبت به سازمان شده است  ؟</a:t>
            </a:r>
          </a:p>
          <a:p>
            <a:pPr lvl="0" algn="r" rtl="1" eaLnBrk="0" fontAlgn="base" hangingPunct="0">
              <a:spcBef>
                <a:spcPct val="0"/>
              </a:spcBef>
              <a:spcAft>
                <a:spcPct val="0"/>
              </a:spcAft>
            </a:pPr>
            <a:endParaRPr kumimoji="0" lang="fa-IR" sz="2000" b="1" i="1" u="none" strike="noStrike" cap="none" normalizeH="0" baseline="0" dirty="0" smtClean="0">
              <a:ln>
                <a:noFill/>
              </a:ln>
              <a:solidFill>
                <a:srgbClr val="00B0F0"/>
              </a:solidFill>
              <a:effectLst/>
              <a:latin typeface="Calibri" pitchFamily="34" charset="0"/>
              <a:ea typeface="Calibri" pitchFamily="34" charset="0"/>
              <a:cs typeface="+mj-cs"/>
            </a:endParaRPr>
          </a:p>
          <a:p>
            <a:pPr lvl="0" algn="r" rtl="1" eaLnBrk="0" fontAlgn="base" hangingPunct="0">
              <a:spcBef>
                <a:spcPct val="0"/>
              </a:spcBef>
              <a:spcAft>
                <a:spcPct val="0"/>
              </a:spcAft>
            </a:pPr>
            <a:r>
              <a:rPr lang="fa-IR" sz="2000" dirty="0" smtClean="0"/>
              <a:t> هرزبرگ از اين بررسي نتيجه گرفت كه دلايل ارائه شده براي رضايت و عدم رضايت در افراد يكسان نبوده  و باهم تفاوت دارد . </a:t>
            </a:r>
            <a:endParaRPr kumimoji="0" lang="fa-IR" sz="2000" b="0" i="0" u="none" strike="noStrike" cap="none" normalizeH="0" baseline="0" dirty="0" smtClean="0">
              <a:ln>
                <a:noFill/>
              </a:ln>
              <a:solidFill>
                <a:srgbClr val="00B0F0"/>
              </a:solidFill>
              <a:effectLst/>
              <a:latin typeface="Arial" pitchFamily="34" charset="0"/>
              <a:cs typeface="+mj-cs"/>
            </a:endParaRPr>
          </a:p>
        </p:txBody>
      </p:sp>
      <p:sp>
        <p:nvSpPr>
          <p:cNvPr id="5"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1313">
                                            <p:txEl>
                                              <p:pRg st="0" end="0"/>
                                            </p:txEl>
                                          </p:spTgt>
                                        </p:tgtEl>
                                        <p:attrNameLst>
                                          <p:attrName>style.visibility</p:attrName>
                                        </p:attrNameLst>
                                      </p:cBhvr>
                                      <p:to>
                                        <p:strVal val="visible"/>
                                      </p:to>
                                    </p:set>
                                    <p:anim calcmode="lin" valueType="num">
                                      <p:cBhvr additive="base">
                                        <p:cTn id="7" dur="500" fill="hold"/>
                                        <p:tgtEl>
                                          <p:spTgt spid="1413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13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1313">
                                            <p:txEl>
                                              <p:pRg st="2" end="2"/>
                                            </p:txEl>
                                          </p:spTgt>
                                        </p:tgtEl>
                                        <p:attrNameLst>
                                          <p:attrName>style.visibility</p:attrName>
                                        </p:attrNameLst>
                                      </p:cBhvr>
                                      <p:to>
                                        <p:strVal val="visible"/>
                                      </p:to>
                                    </p:set>
                                    <p:anim calcmode="lin" valueType="num">
                                      <p:cBhvr additive="base">
                                        <p:cTn id="13" dur="500" fill="hold"/>
                                        <p:tgtEl>
                                          <p:spTgt spid="14131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13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1313">
                                            <p:txEl>
                                              <p:pRg st="4" end="4"/>
                                            </p:txEl>
                                          </p:spTgt>
                                        </p:tgtEl>
                                        <p:attrNameLst>
                                          <p:attrName>style.visibility</p:attrName>
                                        </p:attrNameLst>
                                      </p:cBhvr>
                                      <p:to>
                                        <p:strVal val="visible"/>
                                      </p:to>
                                    </p:set>
                                    <p:anim calcmode="lin" valueType="num">
                                      <p:cBhvr additive="base">
                                        <p:cTn id="19" dur="500" fill="hold"/>
                                        <p:tgtEl>
                                          <p:spTgt spid="14131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131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1313">
                                            <p:txEl>
                                              <p:pRg st="6" end="6"/>
                                            </p:txEl>
                                          </p:spTgt>
                                        </p:tgtEl>
                                        <p:attrNameLst>
                                          <p:attrName>style.visibility</p:attrName>
                                        </p:attrNameLst>
                                      </p:cBhvr>
                                      <p:to>
                                        <p:strVal val="visible"/>
                                      </p:to>
                                    </p:set>
                                    <p:anim calcmode="lin" valueType="num">
                                      <p:cBhvr additive="base">
                                        <p:cTn id="25" dur="500" fill="hold"/>
                                        <p:tgtEl>
                                          <p:spTgt spid="14131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131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1313">
                                            <p:txEl>
                                              <p:pRg st="8" end="8"/>
                                            </p:txEl>
                                          </p:spTgt>
                                        </p:tgtEl>
                                        <p:attrNameLst>
                                          <p:attrName>style.visibility</p:attrName>
                                        </p:attrNameLst>
                                      </p:cBhvr>
                                      <p:to>
                                        <p:strVal val="visible"/>
                                      </p:to>
                                    </p:set>
                                    <p:anim calcmode="lin" valueType="num">
                                      <p:cBhvr additive="base">
                                        <p:cTn id="31" dur="500" fill="hold"/>
                                        <p:tgtEl>
                                          <p:spTgt spid="14131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131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1313">
                                            <p:txEl>
                                              <p:pRg st="9" end="9"/>
                                            </p:txEl>
                                          </p:spTgt>
                                        </p:tgtEl>
                                        <p:attrNameLst>
                                          <p:attrName>style.visibility</p:attrName>
                                        </p:attrNameLst>
                                      </p:cBhvr>
                                      <p:to>
                                        <p:strVal val="visible"/>
                                      </p:to>
                                    </p:set>
                                    <p:anim calcmode="lin" valueType="num">
                                      <p:cBhvr additive="base">
                                        <p:cTn id="37" dur="500" fill="hold"/>
                                        <p:tgtEl>
                                          <p:spTgt spid="14131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131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1313">
                                            <p:txEl>
                                              <p:pRg st="11" end="11"/>
                                            </p:txEl>
                                          </p:spTgt>
                                        </p:tgtEl>
                                        <p:attrNameLst>
                                          <p:attrName>style.visibility</p:attrName>
                                        </p:attrNameLst>
                                      </p:cBhvr>
                                      <p:to>
                                        <p:strVal val="visible"/>
                                      </p:to>
                                    </p:set>
                                    <p:anim calcmode="lin" valueType="num">
                                      <p:cBhvr additive="base">
                                        <p:cTn id="43" dur="500" fill="hold"/>
                                        <p:tgtEl>
                                          <p:spTgt spid="14131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4131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1313">
                                            <p:txEl>
                                              <p:pRg st="13" end="13"/>
                                            </p:txEl>
                                          </p:spTgt>
                                        </p:tgtEl>
                                        <p:attrNameLst>
                                          <p:attrName>style.visibility</p:attrName>
                                        </p:attrNameLst>
                                      </p:cBhvr>
                                      <p:to>
                                        <p:strVal val="visible"/>
                                      </p:to>
                                    </p:set>
                                    <p:anim calcmode="lin" valueType="num">
                                      <p:cBhvr additive="base">
                                        <p:cTn id="49" dur="500" fill="hold"/>
                                        <p:tgtEl>
                                          <p:spTgt spid="141313">
                                            <p:txEl>
                                              <p:pRg st="13" end="1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4131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1313">
                                            <p:txEl>
                                              <p:pRg st="15" end="15"/>
                                            </p:txEl>
                                          </p:spTgt>
                                        </p:tgtEl>
                                        <p:attrNameLst>
                                          <p:attrName>style.visibility</p:attrName>
                                        </p:attrNameLst>
                                      </p:cBhvr>
                                      <p:to>
                                        <p:strVal val="visible"/>
                                      </p:to>
                                    </p:set>
                                    <p:anim calcmode="lin" valueType="num">
                                      <p:cBhvr additive="base">
                                        <p:cTn id="55" dur="500" fill="hold"/>
                                        <p:tgtEl>
                                          <p:spTgt spid="141313">
                                            <p:txEl>
                                              <p:pRg st="15" end="1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4131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3"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1"/>
          <p:cNvSpPr>
            <a:spLocks noChangeArrowheads="1"/>
          </p:cNvSpPr>
          <p:nvPr/>
        </p:nvSpPr>
        <p:spPr bwMode="auto">
          <a:xfrm>
            <a:off x="990600" y="381000"/>
            <a:ext cx="7620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دسته اي اول عوامل و شرايطي هستند كه </a:t>
            </a:r>
            <a:r>
              <a:rPr kumimoji="0" lang="fa-IR" sz="2800" b="0" i="0" u="none" strike="noStrike" cap="none" normalizeH="0" baseline="0" dirty="0" smtClean="0">
                <a:ln>
                  <a:noFill/>
                </a:ln>
                <a:solidFill>
                  <a:srgbClr val="00B050"/>
                </a:solidFill>
                <a:effectLst/>
                <a:latin typeface="Calibri" pitchFamily="34" charset="0"/>
                <a:ea typeface="Calibri" pitchFamily="34" charset="0"/>
                <a:cs typeface="+mj-cs"/>
              </a:rPr>
              <a:t>فقدان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آنها در درجه نخست موجب عدم رضايت مي شود. مانند:  </a:t>
            </a:r>
            <a:r>
              <a:rPr kumimoji="0" lang="fa-IR" sz="2800" b="0" i="0" u="none" strike="noStrike" cap="none" normalizeH="0" baseline="0" dirty="0" smtClean="0">
                <a:ln>
                  <a:noFill/>
                </a:ln>
                <a:solidFill>
                  <a:srgbClr val="00B0F0"/>
                </a:solidFill>
                <a:effectLst/>
                <a:latin typeface="Calibri" pitchFamily="34" charset="0"/>
                <a:ea typeface="Calibri" pitchFamily="34" charset="0"/>
                <a:cs typeface="+mj-cs"/>
              </a:rPr>
              <a:t>ترك سازمان از طرف كاركنان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 ولي وجود و تامين آنها باعث خوشحالي و ايجاد انگيزه شديد و قوي نمي شود . مانند </a:t>
            </a:r>
            <a:r>
              <a:rPr kumimoji="0" lang="fa-IR" sz="2800" b="0" i="0" u="none" strike="noStrike" cap="none" normalizeH="0" baseline="0" dirty="0" smtClean="0">
                <a:ln>
                  <a:noFill/>
                </a:ln>
                <a:solidFill>
                  <a:srgbClr val="00B0F0"/>
                </a:solidFill>
                <a:effectLst/>
                <a:latin typeface="Calibri" pitchFamily="34" charset="0"/>
                <a:ea typeface="Calibri" pitchFamily="34" charset="0"/>
                <a:cs typeface="+mj-cs"/>
              </a:rPr>
              <a:t>راضي شدن كاركنان به ماندن در سازمان .</a:t>
            </a: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 هرزبرگ اين  عناصر را </a:t>
            </a:r>
            <a:r>
              <a:rPr kumimoji="0" lang="fa-IR" sz="2800" b="1" i="1" u="none" strike="noStrike" cap="none" normalizeH="0" baseline="0" dirty="0" smtClean="0">
                <a:ln>
                  <a:noFill/>
                </a:ln>
                <a:solidFill>
                  <a:schemeClr val="tx1"/>
                </a:solidFill>
                <a:effectLst/>
                <a:latin typeface="Calibri" pitchFamily="34" charset="0"/>
                <a:ea typeface="Calibri" pitchFamily="34" charset="0"/>
                <a:cs typeface="+mj-cs"/>
              </a:rPr>
              <a:t>« </a:t>
            </a:r>
            <a:r>
              <a:rPr kumimoji="0" lang="fa-IR" sz="2800" b="1" i="1" u="none" strike="noStrike" cap="none" normalizeH="0" baseline="0" dirty="0" smtClean="0">
                <a:ln>
                  <a:noFill/>
                </a:ln>
                <a:solidFill>
                  <a:srgbClr val="92D050"/>
                </a:solidFill>
                <a:effectLst/>
                <a:latin typeface="Calibri" pitchFamily="34" charset="0"/>
                <a:ea typeface="Calibri" pitchFamily="34" charset="0"/>
                <a:cs typeface="+mj-cs"/>
              </a:rPr>
              <a:t>عوامل بهداشتي</a:t>
            </a:r>
            <a:r>
              <a:rPr kumimoji="0" lang="fa-IR" sz="2800" b="1" i="1" u="none" strike="noStrike" cap="none" normalizeH="0" baseline="0" dirty="0" smtClean="0">
                <a:ln>
                  <a:noFill/>
                </a:ln>
                <a:solidFill>
                  <a:schemeClr val="tx1"/>
                </a:solidFill>
                <a:effectLst/>
                <a:latin typeface="Calibri" pitchFamily="34" charset="0"/>
                <a:ea typeface="Calibri" pitchFamily="34" charset="0"/>
                <a:cs typeface="+mj-cs"/>
              </a:rPr>
              <a:t>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 يا </a:t>
            </a:r>
            <a:r>
              <a:rPr kumimoji="0" lang="fa-IR" sz="2800" b="1" i="1" u="none" strike="noStrike" cap="none" normalizeH="0" baseline="0" dirty="0" smtClean="0">
                <a:ln>
                  <a:noFill/>
                </a:ln>
                <a:solidFill>
                  <a:srgbClr val="92D050"/>
                </a:solidFill>
                <a:effectLst/>
                <a:latin typeface="Calibri" pitchFamily="34" charset="0"/>
                <a:ea typeface="Calibri" pitchFamily="34" charset="0"/>
                <a:cs typeface="+mj-cs"/>
              </a:rPr>
              <a:t>« عوامل حافظ وضع موجود </a:t>
            </a:r>
            <a:r>
              <a:rPr kumimoji="0" lang="fa-IR" sz="2800" b="1" i="1" u="none" strike="noStrike" cap="none" normalizeH="0" baseline="0" dirty="0" smtClean="0">
                <a:ln>
                  <a:noFill/>
                </a:ln>
                <a:solidFill>
                  <a:schemeClr val="tx1"/>
                </a:solidFill>
                <a:effectLst/>
                <a:latin typeface="Calibri" pitchFamily="34" charset="0"/>
                <a:ea typeface="Calibri" pitchFamily="34" charset="0"/>
                <a:cs typeface="+mj-cs"/>
              </a:rPr>
              <a:t>»</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 ناميد .</a:t>
            </a: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تامين اين عوامل تنها از عدم رضايت جلوگيري ميكند ولي وجود آنها باعث انگيزش نمي شود اين عوامل عموما با محيط </a:t>
            </a:r>
            <a:endParaRPr kumimoji="0" lang="en-US" sz="2800" b="0" i="0" u="none" strike="noStrike" cap="none" normalizeH="0" baseline="0" dirty="0" smtClean="0">
              <a:ln>
                <a:noFill/>
              </a:ln>
              <a:solidFill>
                <a:schemeClr val="tx1"/>
              </a:solidFill>
              <a:effectLst/>
              <a:latin typeface="Calibri" pitchFamily="34" charset="0"/>
              <a:ea typeface="Calibri" pitchFamily="34" charset="0"/>
              <a:cs typeface="+mj-cs"/>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و شرايط كاري مرتبط هستند .  </a:t>
            </a:r>
          </a:p>
          <a:p>
            <a:pPr lvl="0" algn="r" eaLnBrk="0" fontAlgn="base" hangingPunct="0">
              <a:spcBef>
                <a:spcPct val="0"/>
              </a:spcBef>
              <a:spcAft>
                <a:spcPct val="0"/>
              </a:spcAft>
            </a:pPr>
            <a:r>
              <a:rPr lang="fa-IR" altLang="ar-SA" sz="2800" b="1" dirty="0" smtClean="0">
                <a:cs typeface="B Traffic" pitchFamily="2" charset="-78"/>
              </a:rPr>
              <a:t>مثال: امنیت کاری – سیاستهای پرداخت دستمزد و حقوق – عوامل محيط كار –كيفيت سرپرستي – روابط متقابل  - شرايط كار ...</a:t>
            </a:r>
            <a:endParaRPr kumimoji="0" lang="fa-IR" sz="2800" b="0" i="0" u="none" strike="noStrike" cap="none" normalizeH="0" baseline="0" dirty="0" smtClean="0">
              <a:ln>
                <a:noFill/>
              </a:ln>
              <a:solidFill>
                <a:schemeClr val="tx1"/>
              </a:solidFill>
              <a:effectLst/>
              <a:latin typeface="Arial" pitchFamily="34" charset="0"/>
              <a:cs typeface="+mj-cs"/>
            </a:endParaRPr>
          </a:p>
        </p:txBody>
      </p:sp>
      <p:sp>
        <p:nvSpPr>
          <p:cNvPr id="5"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0289">
                                            <p:txEl>
                                              <p:pRg st="0" end="0"/>
                                            </p:txEl>
                                          </p:spTgt>
                                        </p:tgtEl>
                                        <p:attrNameLst>
                                          <p:attrName>style.visibility</p:attrName>
                                        </p:attrNameLst>
                                      </p:cBhvr>
                                      <p:to>
                                        <p:strVal val="visible"/>
                                      </p:to>
                                    </p:set>
                                    <p:anim calcmode="lin" valueType="num">
                                      <p:cBhvr additive="base">
                                        <p:cTn id="7" dur="500" fill="hold"/>
                                        <p:tgtEl>
                                          <p:spTgt spid="14028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028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0289">
                                            <p:txEl>
                                              <p:pRg st="1" end="1"/>
                                            </p:txEl>
                                          </p:spTgt>
                                        </p:tgtEl>
                                        <p:attrNameLst>
                                          <p:attrName>style.visibility</p:attrName>
                                        </p:attrNameLst>
                                      </p:cBhvr>
                                      <p:to>
                                        <p:strVal val="visible"/>
                                      </p:to>
                                    </p:set>
                                    <p:anim calcmode="lin" valueType="num">
                                      <p:cBhvr additive="base">
                                        <p:cTn id="13" dur="500" fill="hold"/>
                                        <p:tgtEl>
                                          <p:spTgt spid="14028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028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0289">
                                            <p:txEl>
                                              <p:pRg st="2" end="2"/>
                                            </p:txEl>
                                          </p:spTgt>
                                        </p:tgtEl>
                                        <p:attrNameLst>
                                          <p:attrName>style.visibility</p:attrName>
                                        </p:attrNameLst>
                                      </p:cBhvr>
                                      <p:to>
                                        <p:strVal val="visible"/>
                                      </p:to>
                                    </p:set>
                                    <p:anim calcmode="lin" valueType="num">
                                      <p:cBhvr additive="base">
                                        <p:cTn id="19" dur="500" fill="hold"/>
                                        <p:tgtEl>
                                          <p:spTgt spid="14028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028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0289">
                                            <p:txEl>
                                              <p:pRg st="3" end="3"/>
                                            </p:txEl>
                                          </p:spTgt>
                                        </p:tgtEl>
                                        <p:attrNameLst>
                                          <p:attrName>style.visibility</p:attrName>
                                        </p:attrNameLst>
                                      </p:cBhvr>
                                      <p:to>
                                        <p:strVal val="visible"/>
                                      </p:to>
                                    </p:set>
                                    <p:anim calcmode="lin" valueType="num">
                                      <p:cBhvr additive="base">
                                        <p:cTn id="25" dur="500" fill="hold"/>
                                        <p:tgtEl>
                                          <p:spTgt spid="14028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028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0289">
                                            <p:txEl>
                                              <p:pRg st="4" end="4"/>
                                            </p:txEl>
                                          </p:spTgt>
                                        </p:tgtEl>
                                        <p:attrNameLst>
                                          <p:attrName>style.visibility</p:attrName>
                                        </p:attrNameLst>
                                      </p:cBhvr>
                                      <p:to>
                                        <p:strVal val="visible"/>
                                      </p:to>
                                    </p:set>
                                    <p:anim calcmode="lin" valueType="num">
                                      <p:cBhvr additive="base">
                                        <p:cTn id="31" dur="500" fill="hold"/>
                                        <p:tgtEl>
                                          <p:spTgt spid="14028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028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0289">
                                            <p:txEl>
                                              <p:pRg st="5" end="5"/>
                                            </p:txEl>
                                          </p:spTgt>
                                        </p:tgtEl>
                                        <p:attrNameLst>
                                          <p:attrName>style.visibility</p:attrName>
                                        </p:attrNameLst>
                                      </p:cBhvr>
                                      <p:to>
                                        <p:strVal val="visible"/>
                                      </p:to>
                                    </p:set>
                                    <p:anim calcmode="lin" valueType="num">
                                      <p:cBhvr additive="base">
                                        <p:cTn id="37" dur="500" fill="hold"/>
                                        <p:tgtEl>
                                          <p:spTgt spid="14028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028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89" grpId="0"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1"/>
          <p:cNvSpPr>
            <a:spLocks noChangeArrowheads="1"/>
          </p:cNvSpPr>
          <p:nvPr/>
        </p:nvSpPr>
        <p:spPr bwMode="auto">
          <a:xfrm>
            <a:off x="914400" y="0"/>
            <a:ext cx="82296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rtl="1" fontAlgn="base">
              <a:spcBef>
                <a:spcPct val="0"/>
              </a:spcBef>
              <a:spcAft>
                <a:spcPct val="0"/>
              </a:spcAft>
            </a:pPr>
            <a:r>
              <a:rPr lang="fa-IR" sz="2400" b="1" i="1" dirty="0" smtClean="0"/>
              <a:t>« عوامل بهداشتي »</a:t>
            </a:r>
            <a:r>
              <a:rPr lang="fa-IR" sz="2400" dirty="0" smtClean="0"/>
              <a:t> يا </a:t>
            </a:r>
            <a:r>
              <a:rPr lang="fa-IR" sz="2400" b="1" i="1" dirty="0" smtClean="0"/>
              <a:t>« عوامل حافظ وضع موجود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بيشتر ناشي از طرز تلقي و برداشت كاركنان درباره موارد زير است :</a:t>
            </a:r>
          </a:p>
          <a:p>
            <a:pPr lvl="0" algn="r" rtl="1" fontAlgn="base">
              <a:spcBef>
                <a:spcPct val="0"/>
              </a:spcBef>
              <a:spcAft>
                <a:spcPct val="0"/>
              </a:spcAft>
            </a:pPr>
            <a:endParaRPr kumimoji="0" lang="en-US" sz="2400" b="0"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00B050"/>
                </a:solidFill>
                <a:effectLst/>
                <a:latin typeface="Calibri" pitchFamily="34" charset="0"/>
                <a:ea typeface="Calibri" pitchFamily="34" charset="0"/>
                <a:cs typeface="+mj-cs"/>
              </a:rPr>
              <a:t>اداره امور و خط و مشي هاي سازمان .</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rgbClr val="00B050"/>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00B050"/>
                </a:solidFill>
                <a:effectLst/>
                <a:latin typeface="Calibri" pitchFamily="34" charset="0"/>
                <a:ea typeface="Calibri" pitchFamily="34" charset="0"/>
                <a:cs typeface="+mj-cs"/>
              </a:rPr>
              <a:t>ماهيت و ميزان سرپرستي تخصصي .</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rgbClr val="00B050"/>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00B050"/>
                </a:solidFill>
                <a:effectLst/>
                <a:latin typeface="Calibri" pitchFamily="34" charset="0"/>
                <a:ea typeface="Calibri" pitchFamily="34" charset="0"/>
                <a:cs typeface="+mj-cs"/>
              </a:rPr>
              <a:t>استقرار روابط متقابل و دو جانبه با سرپرستان ، همگنان و مرئوسان .</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rgbClr val="00B050"/>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00B050"/>
                </a:solidFill>
                <a:effectLst/>
                <a:latin typeface="Calibri" pitchFamily="34" charset="0"/>
                <a:ea typeface="Calibri" pitchFamily="34" charset="0"/>
                <a:cs typeface="+mj-cs"/>
              </a:rPr>
              <a:t>سطح حقوق و دستمزد .</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rgbClr val="00B050"/>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00B050"/>
                </a:solidFill>
                <a:effectLst/>
                <a:latin typeface="Calibri" pitchFamily="34" charset="0"/>
                <a:ea typeface="Calibri" pitchFamily="34" charset="0"/>
                <a:cs typeface="+mj-cs"/>
              </a:rPr>
              <a:t>امنيت كاري .</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rgbClr val="00B050"/>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00B050"/>
                </a:solidFill>
                <a:effectLst/>
                <a:latin typeface="Calibri" pitchFamily="34" charset="0"/>
                <a:ea typeface="Calibri" pitchFamily="34" charset="0"/>
                <a:cs typeface="+mj-cs"/>
              </a:rPr>
              <a:t>زندگي شخصي كاركنان .</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rgbClr val="00B050"/>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00B050"/>
                </a:solidFill>
                <a:effectLst/>
                <a:latin typeface="Calibri" pitchFamily="34" charset="0"/>
                <a:ea typeface="Calibri" pitchFamily="34" charset="0"/>
                <a:cs typeface="+mj-cs"/>
              </a:rPr>
              <a:t>شرايط كاري .</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rgbClr val="00B050"/>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00B050"/>
                </a:solidFill>
                <a:effectLst/>
                <a:latin typeface="Calibri" pitchFamily="34" charset="0"/>
                <a:ea typeface="Calibri" pitchFamily="34" charset="0"/>
                <a:cs typeface="+mj-cs"/>
              </a:rPr>
              <a:t>مقام و منزلت .</a:t>
            </a:r>
            <a:endParaRPr kumimoji="0" lang="fa-IR" sz="2400" b="0" i="0" u="none" strike="noStrike" cap="none" normalizeH="0" baseline="0" dirty="0" smtClean="0">
              <a:ln>
                <a:noFill/>
              </a:ln>
              <a:solidFill>
                <a:srgbClr val="00B050"/>
              </a:solidFill>
              <a:effectLst/>
              <a:latin typeface="Arial" pitchFamily="34" charset="0"/>
              <a:cs typeface="+mj-cs"/>
            </a:endParaRPr>
          </a:p>
        </p:txBody>
      </p:sp>
      <p:sp>
        <p:nvSpPr>
          <p:cNvPr id="5"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9265">
                                            <p:txEl>
                                              <p:pRg st="0" end="0"/>
                                            </p:txEl>
                                          </p:spTgt>
                                        </p:tgtEl>
                                        <p:attrNameLst>
                                          <p:attrName>style.visibility</p:attrName>
                                        </p:attrNameLst>
                                      </p:cBhvr>
                                      <p:to>
                                        <p:strVal val="visible"/>
                                      </p:to>
                                    </p:set>
                                    <p:anim calcmode="lin" valueType="num">
                                      <p:cBhvr additive="base">
                                        <p:cTn id="7" dur="500" fill="hold"/>
                                        <p:tgtEl>
                                          <p:spTgt spid="13926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92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9265">
                                            <p:txEl>
                                              <p:pRg st="2" end="2"/>
                                            </p:txEl>
                                          </p:spTgt>
                                        </p:tgtEl>
                                        <p:attrNameLst>
                                          <p:attrName>style.visibility</p:attrName>
                                        </p:attrNameLst>
                                      </p:cBhvr>
                                      <p:to>
                                        <p:strVal val="visible"/>
                                      </p:to>
                                    </p:set>
                                    <p:anim calcmode="lin" valueType="num">
                                      <p:cBhvr additive="base">
                                        <p:cTn id="13" dur="500" fill="hold"/>
                                        <p:tgtEl>
                                          <p:spTgt spid="13926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92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9265">
                                            <p:txEl>
                                              <p:pRg st="4" end="4"/>
                                            </p:txEl>
                                          </p:spTgt>
                                        </p:tgtEl>
                                        <p:attrNameLst>
                                          <p:attrName>style.visibility</p:attrName>
                                        </p:attrNameLst>
                                      </p:cBhvr>
                                      <p:to>
                                        <p:strVal val="visible"/>
                                      </p:to>
                                    </p:set>
                                    <p:anim calcmode="lin" valueType="num">
                                      <p:cBhvr additive="base">
                                        <p:cTn id="19" dur="500" fill="hold"/>
                                        <p:tgtEl>
                                          <p:spTgt spid="13926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926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9265">
                                            <p:txEl>
                                              <p:pRg st="6" end="6"/>
                                            </p:txEl>
                                          </p:spTgt>
                                        </p:tgtEl>
                                        <p:attrNameLst>
                                          <p:attrName>style.visibility</p:attrName>
                                        </p:attrNameLst>
                                      </p:cBhvr>
                                      <p:to>
                                        <p:strVal val="visible"/>
                                      </p:to>
                                    </p:set>
                                    <p:anim calcmode="lin" valueType="num">
                                      <p:cBhvr additive="base">
                                        <p:cTn id="25" dur="500" fill="hold"/>
                                        <p:tgtEl>
                                          <p:spTgt spid="13926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926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9265">
                                            <p:txEl>
                                              <p:pRg st="8" end="8"/>
                                            </p:txEl>
                                          </p:spTgt>
                                        </p:tgtEl>
                                        <p:attrNameLst>
                                          <p:attrName>style.visibility</p:attrName>
                                        </p:attrNameLst>
                                      </p:cBhvr>
                                      <p:to>
                                        <p:strVal val="visible"/>
                                      </p:to>
                                    </p:set>
                                    <p:anim calcmode="lin" valueType="num">
                                      <p:cBhvr additive="base">
                                        <p:cTn id="31" dur="500" fill="hold"/>
                                        <p:tgtEl>
                                          <p:spTgt spid="139265">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926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9265">
                                            <p:txEl>
                                              <p:pRg st="10" end="10"/>
                                            </p:txEl>
                                          </p:spTgt>
                                        </p:tgtEl>
                                        <p:attrNameLst>
                                          <p:attrName>style.visibility</p:attrName>
                                        </p:attrNameLst>
                                      </p:cBhvr>
                                      <p:to>
                                        <p:strVal val="visible"/>
                                      </p:to>
                                    </p:set>
                                    <p:anim calcmode="lin" valueType="num">
                                      <p:cBhvr additive="base">
                                        <p:cTn id="37" dur="500" fill="hold"/>
                                        <p:tgtEl>
                                          <p:spTgt spid="139265">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926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9265">
                                            <p:txEl>
                                              <p:pRg st="12" end="12"/>
                                            </p:txEl>
                                          </p:spTgt>
                                        </p:tgtEl>
                                        <p:attrNameLst>
                                          <p:attrName>style.visibility</p:attrName>
                                        </p:attrNameLst>
                                      </p:cBhvr>
                                      <p:to>
                                        <p:strVal val="visible"/>
                                      </p:to>
                                    </p:set>
                                    <p:anim calcmode="lin" valueType="num">
                                      <p:cBhvr additive="base">
                                        <p:cTn id="43" dur="500" fill="hold"/>
                                        <p:tgtEl>
                                          <p:spTgt spid="139265">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926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9265">
                                            <p:txEl>
                                              <p:pRg st="14" end="14"/>
                                            </p:txEl>
                                          </p:spTgt>
                                        </p:tgtEl>
                                        <p:attrNameLst>
                                          <p:attrName>style.visibility</p:attrName>
                                        </p:attrNameLst>
                                      </p:cBhvr>
                                      <p:to>
                                        <p:strVal val="visible"/>
                                      </p:to>
                                    </p:set>
                                    <p:anim calcmode="lin" valueType="num">
                                      <p:cBhvr additive="base">
                                        <p:cTn id="49" dur="500" fill="hold"/>
                                        <p:tgtEl>
                                          <p:spTgt spid="139265">
                                            <p:txEl>
                                              <p:pRg st="14" end="1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3926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9265">
                                            <p:txEl>
                                              <p:pRg st="16" end="16"/>
                                            </p:txEl>
                                          </p:spTgt>
                                        </p:tgtEl>
                                        <p:attrNameLst>
                                          <p:attrName>style.visibility</p:attrName>
                                        </p:attrNameLst>
                                      </p:cBhvr>
                                      <p:to>
                                        <p:strVal val="visible"/>
                                      </p:to>
                                    </p:set>
                                    <p:anim calcmode="lin" valueType="num">
                                      <p:cBhvr additive="base">
                                        <p:cTn id="55" dur="500" fill="hold"/>
                                        <p:tgtEl>
                                          <p:spTgt spid="139265">
                                            <p:txEl>
                                              <p:pRg st="16" end="1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39265">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5" grpId="0" build="p"/>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1"/>
          <p:cNvSpPr>
            <a:spLocks noChangeArrowheads="1"/>
          </p:cNvSpPr>
          <p:nvPr/>
        </p:nvSpPr>
        <p:spPr bwMode="auto">
          <a:xfrm>
            <a:off x="1066800" y="304800"/>
            <a:ext cx="7620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دسته دوم كه </a:t>
            </a:r>
            <a:r>
              <a:rPr kumimoji="0" lang="fa-IR" sz="2800" b="1" i="1" u="none" strike="noStrike" cap="none" normalizeH="0" baseline="0" dirty="0" smtClean="0">
                <a:ln>
                  <a:noFill/>
                </a:ln>
                <a:solidFill>
                  <a:schemeClr val="tx1"/>
                </a:solidFill>
                <a:effectLst/>
                <a:latin typeface="Calibri" pitchFamily="34" charset="0"/>
                <a:ea typeface="Calibri" pitchFamily="34" charset="0"/>
                <a:cs typeface="+mj-cs"/>
              </a:rPr>
              <a:t>« </a:t>
            </a:r>
            <a:r>
              <a:rPr kumimoji="0" lang="fa-IR" sz="2800" b="1" i="1" u="none" strike="noStrike" cap="none" normalizeH="0" baseline="0" dirty="0" smtClean="0">
                <a:ln>
                  <a:noFill/>
                </a:ln>
                <a:solidFill>
                  <a:srgbClr val="92D050"/>
                </a:solidFill>
                <a:effectLst/>
                <a:latin typeface="Calibri" pitchFamily="34" charset="0"/>
                <a:ea typeface="Calibri" pitchFamily="34" charset="0"/>
                <a:cs typeface="+mj-cs"/>
              </a:rPr>
              <a:t>عوامل محرك </a:t>
            </a:r>
            <a:r>
              <a:rPr kumimoji="0" lang="fa-IR" sz="2800" b="1" i="1" u="none" strike="noStrike" cap="none" normalizeH="0" baseline="0" dirty="0" smtClean="0">
                <a:ln>
                  <a:noFill/>
                </a:ln>
                <a:solidFill>
                  <a:schemeClr val="tx1"/>
                </a:solidFill>
                <a:effectLst/>
                <a:latin typeface="Calibri" pitchFamily="34" charset="0"/>
                <a:ea typeface="Calibri" pitchFamily="34" charset="0"/>
                <a:cs typeface="+mj-cs"/>
              </a:rPr>
              <a:t>»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ناميده مي شوند از عوامل ايجاد انگيزه هستند .</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 وجود اين عوامل در درجه نخست موجب </a:t>
            </a:r>
            <a:r>
              <a:rPr kumimoji="0" lang="fa-IR" sz="2800" b="0" i="0" u="none" strike="noStrike" cap="none" normalizeH="0" baseline="0" dirty="0" smtClean="0">
                <a:ln>
                  <a:noFill/>
                </a:ln>
                <a:solidFill>
                  <a:srgbClr val="00B0F0"/>
                </a:solidFill>
                <a:effectLst/>
                <a:latin typeface="Calibri" pitchFamily="34" charset="0"/>
                <a:ea typeface="Calibri" pitchFamily="34" charset="0"/>
                <a:cs typeface="+mj-cs"/>
              </a:rPr>
              <a:t>رضايت</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 و</a:t>
            </a:r>
            <a:r>
              <a:rPr kumimoji="0" lang="fa-IR" sz="2800" b="0" i="0" u="none" strike="noStrike" cap="none" normalizeH="0" baseline="0" dirty="0" smtClean="0">
                <a:ln>
                  <a:noFill/>
                </a:ln>
                <a:solidFill>
                  <a:srgbClr val="00B0F0"/>
                </a:solidFill>
                <a:effectLst/>
                <a:latin typeface="Calibri" pitchFamily="34" charset="0"/>
                <a:ea typeface="Calibri" pitchFamily="34" charset="0"/>
                <a:cs typeface="+mj-cs"/>
              </a:rPr>
              <a:t> انگيزش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افراد مي شودو مربوط به محتواي شغل مي باشد ؛ </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حال آنكه </a:t>
            </a:r>
            <a:r>
              <a:rPr kumimoji="0" lang="fa-IR" sz="2800" b="0" i="0" u="none" strike="noStrike" cap="none" normalizeH="0" baseline="0" dirty="0" smtClean="0">
                <a:ln>
                  <a:noFill/>
                </a:ln>
                <a:solidFill>
                  <a:srgbClr val="00B050"/>
                </a:solidFill>
                <a:effectLst/>
                <a:latin typeface="Calibri" pitchFamily="34" charset="0"/>
                <a:ea typeface="Calibri" pitchFamily="34" charset="0"/>
                <a:cs typeface="+mj-cs"/>
              </a:rPr>
              <a:t>غيبت</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 آنها تنها </a:t>
            </a:r>
            <a:r>
              <a:rPr kumimoji="0" lang="fa-IR" sz="2800" b="0" i="0" u="none" strike="noStrike" cap="none" normalizeH="0" baseline="0" dirty="0" smtClean="0">
                <a:ln>
                  <a:noFill/>
                </a:ln>
                <a:solidFill>
                  <a:srgbClr val="00B050"/>
                </a:solidFill>
                <a:effectLst/>
                <a:latin typeface="Calibri" pitchFamily="34" charset="0"/>
                <a:ea typeface="Calibri" pitchFamily="34" charset="0"/>
                <a:cs typeface="+mj-cs"/>
              </a:rPr>
              <a:t>عدم رضايت ضعيفي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را سبب مي گردد . </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rgbClr val="00B050"/>
                </a:solidFill>
                <a:effectLst/>
                <a:latin typeface="Calibri" pitchFamily="34" charset="0"/>
                <a:ea typeface="Calibri" pitchFamily="34" charset="0"/>
                <a:cs typeface="+mj-cs"/>
              </a:rPr>
              <a:t>عدم رضايت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به اين دليل خفيف است كه كاركنان قبلا از عوامل گروه نخست برخوردار بوده اند.و در سازمان ابقا شده اند بنابراين فقدان عوامل گروه دوم مترادف با عدم انگيزش تلقي مي شود.</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mj-cs"/>
            </a:endParaRPr>
          </a:p>
          <a:p>
            <a:pPr lvl="0" algn="r" rtl="1" fontAlgn="base">
              <a:spcBef>
                <a:spcPct val="0"/>
              </a:spcBef>
              <a:spcAft>
                <a:spcPct val="0"/>
              </a:spcAft>
            </a:pPr>
            <a:r>
              <a:rPr lang="fa-IR" altLang="ar-SA" sz="2800" b="1" dirty="0" smtClean="0">
                <a:cs typeface="B Traffic" pitchFamily="2" charset="-78"/>
              </a:rPr>
              <a:t>مثال : بازده فرد – ارج گذاری به کار افراد - پیشرفت و ارتقاء شغلی – كار پر تلاش – موفقيت – مسئوليت ....</a:t>
            </a:r>
            <a:endParaRPr kumimoji="0" lang="fa-IR" sz="2800" b="0" i="0" u="none" strike="noStrike" cap="none" normalizeH="0" baseline="0" dirty="0" smtClean="0">
              <a:ln>
                <a:noFill/>
              </a:ln>
              <a:solidFill>
                <a:schemeClr val="tx1"/>
              </a:solidFill>
              <a:effectLst/>
              <a:latin typeface="Arial" pitchFamily="34" charset="0"/>
              <a:cs typeface="+mj-cs"/>
            </a:endParaRPr>
          </a:p>
        </p:txBody>
      </p:sp>
      <p:sp>
        <p:nvSpPr>
          <p:cNvPr id="5"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8241">
                                            <p:txEl>
                                              <p:pRg st="0" end="0"/>
                                            </p:txEl>
                                          </p:spTgt>
                                        </p:tgtEl>
                                        <p:attrNameLst>
                                          <p:attrName>style.visibility</p:attrName>
                                        </p:attrNameLst>
                                      </p:cBhvr>
                                      <p:to>
                                        <p:strVal val="visible"/>
                                      </p:to>
                                    </p:set>
                                    <p:anim calcmode="lin" valueType="num">
                                      <p:cBhvr additive="base">
                                        <p:cTn id="7" dur="500" fill="hold"/>
                                        <p:tgtEl>
                                          <p:spTgt spid="13824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824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8241">
                                            <p:txEl>
                                              <p:pRg st="1" end="1"/>
                                            </p:txEl>
                                          </p:spTgt>
                                        </p:tgtEl>
                                        <p:attrNameLst>
                                          <p:attrName>style.visibility</p:attrName>
                                        </p:attrNameLst>
                                      </p:cBhvr>
                                      <p:to>
                                        <p:strVal val="visible"/>
                                      </p:to>
                                    </p:set>
                                    <p:anim calcmode="lin" valueType="num">
                                      <p:cBhvr additive="base">
                                        <p:cTn id="13" dur="500" fill="hold"/>
                                        <p:tgtEl>
                                          <p:spTgt spid="13824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824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8241">
                                            <p:txEl>
                                              <p:pRg st="2" end="2"/>
                                            </p:txEl>
                                          </p:spTgt>
                                        </p:tgtEl>
                                        <p:attrNameLst>
                                          <p:attrName>style.visibility</p:attrName>
                                        </p:attrNameLst>
                                      </p:cBhvr>
                                      <p:to>
                                        <p:strVal val="visible"/>
                                      </p:to>
                                    </p:set>
                                    <p:anim calcmode="lin" valueType="num">
                                      <p:cBhvr additive="base">
                                        <p:cTn id="19" dur="500" fill="hold"/>
                                        <p:tgtEl>
                                          <p:spTgt spid="13824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824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8241">
                                            <p:txEl>
                                              <p:pRg st="3" end="3"/>
                                            </p:txEl>
                                          </p:spTgt>
                                        </p:tgtEl>
                                        <p:attrNameLst>
                                          <p:attrName>style.visibility</p:attrName>
                                        </p:attrNameLst>
                                      </p:cBhvr>
                                      <p:to>
                                        <p:strVal val="visible"/>
                                      </p:to>
                                    </p:set>
                                    <p:anim calcmode="lin" valueType="num">
                                      <p:cBhvr additive="base">
                                        <p:cTn id="25" dur="500" fill="hold"/>
                                        <p:tgtEl>
                                          <p:spTgt spid="13824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824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8241">
                                            <p:txEl>
                                              <p:pRg st="5" end="5"/>
                                            </p:txEl>
                                          </p:spTgt>
                                        </p:tgtEl>
                                        <p:attrNameLst>
                                          <p:attrName>style.visibility</p:attrName>
                                        </p:attrNameLst>
                                      </p:cBhvr>
                                      <p:to>
                                        <p:strVal val="visible"/>
                                      </p:to>
                                    </p:set>
                                    <p:anim calcmode="lin" valueType="num">
                                      <p:cBhvr additive="base">
                                        <p:cTn id="31" dur="500" fill="hold"/>
                                        <p:tgtEl>
                                          <p:spTgt spid="13824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824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1"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1"/>
          <p:cNvSpPr>
            <a:spLocks noChangeArrowheads="1"/>
          </p:cNvSpPr>
          <p:nvPr/>
        </p:nvSpPr>
        <p:spPr bwMode="auto">
          <a:xfrm>
            <a:off x="990600" y="838200"/>
            <a:ext cx="77724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00B050"/>
                </a:solidFill>
                <a:effectLst/>
                <a:latin typeface="Calibri" pitchFamily="34" charset="0"/>
                <a:ea typeface="Calibri" pitchFamily="34" charset="0"/>
                <a:cs typeface="+mj-cs"/>
              </a:rPr>
              <a:t>عوامل موثر در ايجاد انگيزه</a:t>
            </a:r>
            <a:r>
              <a:rPr kumimoji="0" lang="fa-IR" sz="2800" b="0" i="0" u="none" strike="noStrike" cap="none" normalizeH="0" baseline="0" dirty="0" smtClean="0">
                <a:ln>
                  <a:noFill/>
                </a:ln>
                <a:solidFill>
                  <a:srgbClr val="00B050"/>
                </a:solidFill>
                <a:effectLst/>
                <a:latin typeface="Calibri" pitchFamily="34" charset="0"/>
                <a:ea typeface="Calibri" pitchFamily="34" charset="0"/>
                <a:cs typeface="+mj-cs"/>
              </a:rPr>
              <a:t>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عبارتند از :</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موفقيت كاري .</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2800" b="0"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شناخت افراد و قدرداني از كار آنها .</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2800" b="0"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پيشرفت و توسعه شغلي .</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2800" b="0"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ماهيت كار و وظايف محوله .</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2800" b="0"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رشد فردي . </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ماهيت مسئوليتهاي محوله </a:t>
            </a:r>
            <a:endParaRPr kumimoji="0" lang="fa-IR" sz="2800" b="0" i="0" u="none" strike="noStrike" cap="none" normalizeH="0" baseline="0" dirty="0" smtClean="0">
              <a:ln>
                <a:noFill/>
              </a:ln>
              <a:solidFill>
                <a:schemeClr val="tx1"/>
              </a:solidFill>
              <a:effectLst/>
              <a:latin typeface="Arial" pitchFamily="34" charset="0"/>
              <a:cs typeface="+mj-cs"/>
            </a:endParaRPr>
          </a:p>
        </p:txBody>
      </p:sp>
      <p:sp>
        <p:nvSpPr>
          <p:cNvPr id="5"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2337">
                                            <p:txEl>
                                              <p:pRg st="0" end="0"/>
                                            </p:txEl>
                                          </p:spTgt>
                                        </p:tgtEl>
                                        <p:attrNameLst>
                                          <p:attrName>style.visibility</p:attrName>
                                        </p:attrNameLst>
                                      </p:cBhvr>
                                      <p:to>
                                        <p:strVal val="visible"/>
                                      </p:to>
                                    </p:set>
                                    <p:anim calcmode="lin" valueType="num">
                                      <p:cBhvr additive="base">
                                        <p:cTn id="7" dur="500" fill="hold"/>
                                        <p:tgtEl>
                                          <p:spTgt spid="14233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23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2337">
                                            <p:txEl>
                                              <p:pRg st="2" end="2"/>
                                            </p:txEl>
                                          </p:spTgt>
                                        </p:tgtEl>
                                        <p:attrNameLst>
                                          <p:attrName>style.visibility</p:attrName>
                                        </p:attrNameLst>
                                      </p:cBhvr>
                                      <p:to>
                                        <p:strVal val="visible"/>
                                      </p:to>
                                    </p:set>
                                    <p:anim calcmode="lin" valueType="num">
                                      <p:cBhvr additive="base">
                                        <p:cTn id="13" dur="500" fill="hold"/>
                                        <p:tgtEl>
                                          <p:spTgt spid="14233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233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2337">
                                            <p:txEl>
                                              <p:pRg st="4" end="4"/>
                                            </p:txEl>
                                          </p:spTgt>
                                        </p:tgtEl>
                                        <p:attrNameLst>
                                          <p:attrName>style.visibility</p:attrName>
                                        </p:attrNameLst>
                                      </p:cBhvr>
                                      <p:to>
                                        <p:strVal val="visible"/>
                                      </p:to>
                                    </p:set>
                                    <p:anim calcmode="lin" valueType="num">
                                      <p:cBhvr additive="base">
                                        <p:cTn id="19" dur="500" fill="hold"/>
                                        <p:tgtEl>
                                          <p:spTgt spid="14233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233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2337">
                                            <p:txEl>
                                              <p:pRg st="6" end="6"/>
                                            </p:txEl>
                                          </p:spTgt>
                                        </p:tgtEl>
                                        <p:attrNameLst>
                                          <p:attrName>style.visibility</p:attrName>
                                        </p:attrNameLst>
                                      </p:cBhvr>
                                      <p:to>
                                        <p:strVal val="visible"/>
                                      </p:to>
                                    </p:set>
                                    <p:anim calcmode="lin" valueType="num">
                                      <p:cBhvr additive="base">
                                        <p:cTn id="25" dur="500" fill="hold"/>
                                        <p:tgtEl>
                                          <p:spTgt spid="14233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233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2337">
                                            <p:txEl>
                                              <p:pRg st="8" end="8"/>
                                            </p:txEl>
                                          </p:spTgt>
                                        </p:tgtEl>
                                        <p:attrNameLst>
                                          <p:attrName>style.visibility</p:attrName>
                                        </p:attrNameLst>
                                      </p:cBhvr>
                                      <p:to>
                                        <p:strVal val="visible"/>
                                      </p:to>
                                    </p:set>
                                    <p:anim calcmode="lin" valueType="num">
                                      <p:cBhvr additive="base">
                                        <p:cTn id="31" dur="500" fill="hold"/>
                                        <p:tgtEl>
                                          <p:spTgt spid="142337">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233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2337">
                                            <p:txEl>
                                              <p:pRg st="10" end="10"/>
                                            </p:txEl>
                                          </p:spTgt>
                                        </p:tgtEl>
                                        <p:attrNameLst>
                                          <p:attrName>style.visibility</p:attrName>
                                        </p:attrNameLst>
                                      </p:cBhvr>
                                      <p:to>
                                        <p:strVal val="visible"/>
                                      </p:to>
                                    </p:set>
                                    <p:anim calcmode="lin" valueType="num">
                                      <p:cBhvr additive="base">
                                        <p:cTn id="37" dur="500" fill="hold"/>
                                        <p:tgtEl>
                                          <p:spTgt spid="142337">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233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2337">
                                            <p:txEl>
                                              <p:pRg st="12" end="12"/>
                                            </p:txEl>
                                          </p:spTgt>
                                        </p:tgtEl>
                                        <p:attrNameLst>
                                          <p:attrName>style.visibility</p:attrName>
                                        </p:attrNameLst>
                                      </p:cBhvr>
                                      <p:to>
                                        <p:strVal val="visible"/>
                                      </p:to>
                                    </p:set>
                                    <p:anim calcmode="lin" valueType="num">
                                      <p:cBhvr additive="base">
                                        <p:cTn id="43" dur="500" fill="hold"/>
                                        <p:tgtEl>
                                          <p:spTgt spid="142337">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42337">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91200" y="0"/>
            <a:ext cx="2645276" cy="707886"/>
          </a:xfrm>
          <a:prstGeom prst="rect">
            <a:avLst/>
          </a:prstGeom>
        </p:spPr>
        <p:txBody>
          <a:bodyPr wrap="none">
            <a:spAutoFit/>
          </a:bodyPr>
          <a:lstStyle/>
          <a:p>
            <a:r>
              <a:rPr lang="fa-IR" sz="4000" b="1" dirty="0" smtClean="0">
                <a:solidFill>
                  <a:srgbClr val="00B050"/>
                </a:solidFill>
              </a:rPr>
              <a:t>تعريف مدير</a:t>
            </a:r>
            <a:endParaRPr lang="fa-IR" sz="4000" dirty="0">
              <a:solidFill>
                <a:srgbClr val="00B050"/>
              </a:solidFill>
            </a:endParaRPr>
          </a:p>
        </p:txBody>
      </p:sp>
      <p:sp>
        <p:nvSpPr>
          <p:cNvPr id="3" name="Rectangle 2"/>
          <p:cNvSpPr/>
          <p:nvPr/>
        </p:nvSpPr>
        <p:spPr>
          <a:xfrm>
            <a:off x="381000" y="990600"/>
            <a:ext cx="8763000" cy="954107"/>
          </a:xfrm>
          <a:prstGeom prst="rect">
            <a:avLst/>
          </a:prstGeom>
        </p:spPr>
        <p:txBody>
          <a:bodyPr wrap="square">
            <a:spAutoFit/>
          </a:bodyPr>
          <a:lstStyle/>
          <a:p>
            <a:pPr algn="r"/>
            <a:r>
              <a:rPr lang="fa-IR" sz="2800" dirty="0" smtClean="0"/>
              <a:t>كسي است كه با خصائص ذاتي و اكتسابي و اطلاعات و معلومات و تجربه، مي تواند سازماني را به سمت هدف معيني رهبري كند. </a:t>
            </a:r>
            <a:endParaRPr lang="fa-IR" sz="2800" dirty="0"/>
          </a:p>
        </p:txBody>
      </p:sp>
      <p:sp>
        <p:nvSpPr>
          <p:cNvPr id="4" name="Rectangle 3"/>
          <p:cNvSpPr/>
          <p:nvPr/>
        </p:nvSpPr>
        <p:spPr>
          <a:xfrm>
            <a:off x="5867400" y="2438400"/>
            <a:ext cx="2241319" cy="646331"/>
          </a:xfrm>
          <a:prstGeom prst="rect">
            <a:avLst/>
          </a:prstGeom>
        </p:spPr>
        <p:txBody>
          <a:bodyPr wrap="none">
            <a:spAutoFit/>
          </a:bodyPr>
          <a:lstStyle/>
          <a:p>
            <a:r>
              <a:rPr lang="fa-IR" sz="3600" dirty="0" smtClean="0">
                <a:solidFill>
                  <a:srgbClr val="0070C0"/>
                </a:solidFill>
              </a:rPr>
              <a:t>وظایف مدیر</a:t>
            </a:r>
            <a:endParaRPr lang="fa-IR" sz="3600" dirty="0">
              <a:solidFill>
                <a:srgbClr val="0070C0"/>
              </a:solidFill>
            </a:endParaRPr>
          </a:p>
        </p:txBody>
      </p:sp>
      <p:sp>
        <p:nvSpPr>
          <p:cNvPr id="5" name="Rectangle 4"/>
          <p:cNvSpPr/>
          <p:nvPr/>
        </p:nvSpPr>
        <p:spPr>
          <a:xfrm>
            <a:off x="1066800" y="3200400"/>
            <a:ext cx="8077200" cy="954107"/>
          </a:xfrm>
          <a:prstGeom prst="rect">
            <a:avLst/>
          </a:prstGeom>
        </p:spPr>
        <p:txBody>
          <a:bodyPr wrap="square">
            <a:spAutoFit/>
          </a:bodyPr>
          <a:lstStyle/>
          <a:p>
            <a:pPr algn="r"/>
            <a:r>
              <a:rPr lang="fa-IR" sz="2800" dirty="0" smtClean="0"/>
              <a:t>علمای مدیریت برای قابل فهم کردن مسائل مربوط به سازمان و مدیریت آنها را دریک الگوی مفهومی به دو دسته : </a:t>
            </a:r>
            <a:endParaRPr lang="fa-IR" sz="2800" dirty="0"/>
          </a:p>
        </p:txBody>
      </p:sp>
      <p:sp>
        <p:nvSpPr>
          <p:cNvPr id="6" name="Rectangle 5"/>
          <p:cNvSpPr/>
          <p:nvPr/>
        </p:nvSpPr>
        <p:spPr>
          <a:xfrm>
            <a:off x="4724400" y="4876800"/>
            <a:ext cx="2855269" cy="584775"/>
          </a:xfrm>
          <a:prstGeom prst="rect">
            <a:avLst/>
          </a:prstGeom>
        </p:spPr>
        <p:txBody>
          <a:bodyPr wrap="none">
            <a:spAutoFit/>
          </a:bodyPr>
          <a:lstStyle/>
          <a:p>
            <a:r>
              <a:rPr lang="fa-IR" sz="3200" b="1" dirty="0" smtClean="0">
                <a:solidFill>
                  <a:srgbClr val="FF0000"/>
                </a:solidFill>
              </a:rPr>
              <a:t>وظایف مدیریت</a:t>
            </a:r>
            <a:r>
              <a:rPr lang="fa-IR" sz="3200" dirty="0" smtClean="0">
                <a:solidFill>
                  <a:srgbClr val="FF0000"/>
                </a:solidFill>
              </a:rPr>
              <a:t> </a:t>
            </a:r>
            <a:endParaRPr lang="fa-IR" sz="3200" dirty="0">
              <a:solidFill>
                <a:srgbClr val="FF0000"/>
              </a:solidFill>
            </a:endParaRPr>
          </a:p>
        </p:txBody>
      </p:sp>
      <p:sp>
        <p:nvSpPr>
          <p:cNvPr id="7" name="Rectangle 6"/>
          <p:cNvSpPr/>
          <p:nvPr/>
        </p:nvSpPr>
        <p:spPr>
          <a:xfrm>
            <a:off x="2743200" y="5943600"/>
            <a:ext cx="2534668" cy="584775"/>
          </a:xfrm>
          <a:prstGeom prst="rect">
            <a:avLst/>
          </a:prstGeom>
        </p:spPr>
        <p:txBody>
          <a:bodyPr wrap="none">
            <a:spAutoFit/>
          </a:bodyPr>
          <a:lstStyle/>
          <a:p>
            <a:r>
              <a:rPr lang="fa-IR" sz="3200" b="1" dirty="0" smtClean="0">
                <a:solidFill>
                  <a:srgbClr val="C00000"/>
                </a:solidFill>
              </a:rPr>
              <a:t>فنون مدیریت </a:t>
            </a:r>
            <a:endParaRPr lang="fa-IR" sz="3200" dirty="0">
              <a:solidFill>
                <a:srgbClr val="C00000"/>
              </a:solidFill>
            </a:endParaRPr>
          </a:p>
        </p:txBody>
      </p:sp>
      <p:sp>
        <p:nvSpPr>
          <p:cNvPr id="9" name="Rectangle 8"/>
          <p:cNvSpPr/>
          <p:nvPr/>
        </p:nvSpPr>
        <p:spPr>
          <a:xfrm rot="16200000">
            <a:off x="-1772331" y="3563032"/>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7"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1"/>
          <p:cNvSpPr>
            <a:spLocks noChangeArrowheads="1"/>
          </p:cNvSpPr>
          <p:nvPr/>
        </p:nvSpPr>
        <p:spPr bwMode="auto">
          <a:xfrm>
            <a:off x="838200" y="0"/>
            <a:ext cx="83058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fa-IR" sz="2400" b="1" i="0" u="none" strike="noStrike" cap="none" normalizeH="0" baseline="0" dirty="0" smtClean="0">
                <a:ln>
                  <a:noFill/>
                </a:ln>
                <a:solidFill>
                  <a:srgbClr val="00B050"/>
                </a:solidFill>
                <a:effectLst/>
                <a:latin typeface="Calibri" pitchFamily="34" charset="0"/>
                <a:ea typeface="Calibri" pitchFamily="34" charset="0"/>
                <a:cs typeface="+mj-cs"/>
              </a:rPr>
              <a:t>فرضيه موفقيت طلبي ( ديويد مك كله لند): </a:t>
            </a:r>
            <a:endParaRPr kumimoji="0" lang="en-US" sz="2400" b="0" i="0" u="none" strike="noStrike" cap="none" normalizeH="0" baseline="0" dirty="0" smtClean="0">
              <a:ln>
                <a:noFill/>
              </a:ln>
              <a:solidFill>
                <a:srgbClr val="00B050"/>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مك كله لند كوشش مي كند انگيزه هايي را كه باعث مي شود  فردي از فرد ديگر بيشتر تلاش كند و جوياي توفيق باشد بشناسد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و اين نكته را مشخص كند كه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00B050"/>
                </a:solidFill>
                <a:effectLst/>
                <a:latin typeface="Calibri" pitchFamily="34" charset="0"/>
                <a:ea typeface="Calibri" pitchFamily="34" charset="0"/>
                <a:cs typeface="+mj-cs"/>
              </a:rPr>
              <a:t>آيا مي توان اين انگيزه ها را در افرادي كه ظاهرا فاقد آنها هستند بوجود آورد ؟</a:t>
            </a:r>
            <a:endParaRPr kumimoji="0" lang="en-US" sz="2400" b="0" i="0" u="none" strike="noStrike" cap="none" normalizeH="0" baseline="0" dirty="0" smtClean="0">
              <a:ln>
                <a:noFill/>
              </a:ln>
              <a:solidFill>
                <a:srgbClr val="00B050"/>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اصولا انگيزه توفق طلبي محركي است كه اگر در فرد ايجاد شود او را  وامي دارد تا حداكثر كوشش خود را در نيل به اهداف مورد نظر بعمل آورد.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كساني كه اين انگيزه را دارا هستند حد متعادلي از مخاطره را در كار مي پذيرند ، علاقه مند به دريافت بازخورد هاي آني در شغل و كارشان مي باشند و از انجام دادن كارشان لذت مي برند و ارضا مي شوند</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و بالاخره تمام توجه وتوان خود را معطوف به كار مي كنند تا بتوانند به طور كامل انجامش دهند . </a:t>
            </a:r>
            <a:endParaRPr kumimoji="0" lang="en-US" sz="2400" b="0"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بر اساس اين نظريه بايد تواناييها و استعدادهاي افراد را به خودشان شناساند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بر خلاف اين نظر كه انگيزه هاي اصلي در كودكي شكل مي گيرند و نمي توان آنها را تغيير داد ، </a:t>
            </a:r>
            <a:r>
              <a:rPr kumimoji="0" lang="fa-IR" sz="2400" b="0" i="0" u="none" strike="noStrike" cap="none" normalizeH="0" baseline="0" dirty="0" smtClean="0">
                <a:ln>
                  <a:noFill/>
                </a:ln>
                <a:solidFill>
                  <a:srgbClr val="00B0F0"/>
                </a:solidFill>
                <a:effectLst/>
                <a:latin typeface="Calibri" pitchFamily="34" charset="0"/>
                <a:ea typeface="Calibri" pitchFamily="34" charset="0"/>
                <a:cs typeface="+mj-cs"/>
              </a:rPr>
              <a:t>مي توان به كمك هدايت و آموزش ، افراد را توفيق طلب و دوستدار موفقيت تربيت كرد . </a:t>
            </a:r>
            <a:endParaRPr kumimoji="0" lang="fa-IR" sz="2400" b="0" i="0" u="none" strike="noStrike" cap="none" normalizeH="0" baseline="0" dirty="0" smtClean="0">
              <a:ln>
                <a:noFill/>
              </a:ln>
              <a:solidFill>
                <a:srgbClr val="00B0F0"/>
              </a:solidFill>
              <a:effectLst/>
              <a:latin typeface="Arial" pitchFamily="34" charset="0"/>
              <a:cs typeface="+mj-cs"/>
            </a:endParaRPr>
          </a:p>
        </p:txBody>
      </p:sp>
      <p:sp>
        <p:nvSpPr>
          <p:cNvPr id="5"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4385">
                                            <p:txEl>
                                              <p:pRg st="0" end="0"/>
                                            </p:txEl>
                                          </p:spTgt>
                                        </p:tgtEl>
                                        <p:attrNameLst>
                                          <p:attrName>style.visibility</p:attrName>
                                        </p:attrNameLst>
                                      </p:cBhvr>
                                      <p:to>
                                        <p:strVal val="visible"/>
                                      </p:to>
                                    </p:set>
                                    <p:anim calcmode="lin" valueType="num">
                                      <p:cBhvr additive="base">
                                        <p:cTn id="7" dur="500" fill="hold"/>
                                        <p:tgtEl>
                                          <p:spTgt spid="14438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438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4385">
                                            <p:txEl>
                                              <p:pRg st="1" end="1"/>
                                            </p:txEl>
                                          </p:spTgt>
                                        </p:tgtEl>
                                        <p:attrNameLst>
                                          <p:attrName>style.visibility</p:attrName>
                                        </p:attrNameLst>
                                      </p:cBhvr>
                                      <p:to>
                                        <p:strVal val="visible"/>
                                      </p:to>
                                    </p:set>
                                    <p:anim calcmode="lin" valueType="num">
                                      <p:cBhvr additive="base">
                                        <p:cTn id="13" dur="500" fill="hold"/>
                                        <p:tgtEl>
                                          <p:spTgt spid="14438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438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4385">
                                            <p:txEl>
                                              <p:pRg st="2" end="2"/>
                                            </p:txEl>
                                          </p:spTgt>
                                        </p:tgtEl>
                                        <p:attrNameLst>
                                          <p:attrName>style.visibility</p:attrName>
                                        </p:attrNameLst>
                                      </p:cBhvr>
                                      <p:to>
                                        <p:strVal val="visible"/>
                                      </p:to>
                                    </p:set>
                                    <p:anim calcmode="lin" valueType="num">
                                      <p:cBhvr additive="base">
                                        <p:cTn id="19" dur="500" fill="hold"/>
                                        <p:tgtEl>
                                          <p:spTgt spid="14438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438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4385">
                                            <p:txEl>
                                              <p:pRg st="3" end="3"/>
                                            </p:txEl>
                                          </p:spTgt>
                                        </p:tgtEl>
                                        <p:attrNameLst>
                                          <p:attrName>style.visibility</p:attrName>
                                        </p:attrNameLst>
                                      </p:cBhvr>
                                      <p:to>
                                        <p:strVal val="visible"/>
                                      </p:to>
                                    </p:set>
                                    <p:anim calcmode="lin" valueType="num">
                                      <p:cBhvr additive="base">
                                        <p:cTn id="25" dur="500" fill="hold"/>
                                        <p:tgtEl>
                                          <p:spTgt spid="14438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438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4385">
                                            <p:txEl>
                                              <p:pRg st="4" end="4"/>
                                            </p:txEl>
                                          </p:spTgt>
                                        </p:tgtEl>
                                        <p:attrNameLst>
                                          <p:attrName>style.visibility</p:attrName>
                                        </p:attrNameLst>
                                      </p:cBhvr>
                                      <p:to>
                                        <p:strVal val="visible"/>
                                      </p:to>
                                    </p:set>
                                    <p:anim calcmode="lin" valueType="num">
                                      <p:cBhvr additive="base">
                                        <p:cTn id="31" dur="500" fill="hold"/>
                                        <p:tgtEl>
                                          <p:spTgt spid="14438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438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4385">
                                            <p:txEl>
                                              <p:pRg st="5" end="5"/>
                                            </p:txEl>
                                          </p:spTgt>
                                        </p:tgtEl>
                                        <p:attrNameLst>
                                          <p:attrName>style.visibility</p:attrName>
                                        </p:attrNameLst>
                                      </p:cBhvr>
                                      <p:to>
                                        <p:strVal val="visible"/>
                                      </p:to>
                                    </p:set>
                                    <p:anim calcmode="lin" valueType="num">
                                      <p:cBhvr additive="base">
                                        <p:cTn id="37" dur="500" fill="hold"/>
                                        <p:tgtEl>
                                          <p:spTgt spid="14438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438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4385">
                                            <p:txEl>
                                              <p:pRg st="6" end="6"/>
                                            </p:txEl>
                                          </p:spTgt>
                                        </p:tgtEl>
                                        <p:attrNameLst>
                                          <p:attrName>style.visibility</p:attrName>
                                        </p:attrNameLst>
                                      </p:cBhvr>
                                      <p:to>
                                        <p:strVal val="visible"/>
                                      </p:to>
                                    </p:set>
                                    <p:anim calcmode="lin" valueType="num">
                                      <p:cBhvr additive="base">
                                        <p:cTn id="43" dur="500" fill="hold"/>
                                        <p:tgtEl>
                                          <p:spTgt spid="14438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4438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4385">
                                            <p:txEl>
                                              <p:pRg st="7" end="7"/>
                                            </p:txEl>
                                          </p:spTgt>
                                        </p:tgtEl>
                                        <p:attrNameLst>
                                          <p:attrName>style.visibility</p:attrName>
                                        </p:attrNameLst>
                                      </p:cBhvr>
                                      <p:to>
                                        <p:strVal val="visible"/>
                                      </p:to>
                                    </p:set>
                                    <p:anim calcmode="lin" valueType="num">
                                      <p:cBhvr additive="base">
                                        <p:cTn id="49" dur="500" fill="hold"/>
                                        <p:tgtEl>
                                          <p:spTgt spid="14438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4438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4385">
                                            <p:txEl>
                                              <p:pRg st="8" end="8"/>
                                            </p:txEl>
                                          </p:spTgt>
                                        </p:tgtEl>
                                        <p:attrNameLst>
                                          <p:attrName>style.visibility</p:attrName>
                                        </p:attrNameLst>
                                      </p:cBhvr>
                                      <p:to>
                                        <p:strVal val="visible"/>
                                      </p:to>
                                    </p:set>
                                    <p:anim calcmode="lin" valueType="num">
                                      <p:cBhvr additive="base">
                                        <p:cTn id="55" dur="500" fill="hold"/>
                                        <p:tgtEl>
                                          <p:spTgt spid="14438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4438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5"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1"/>
          <p:cNvSpPr>
            <a:spLocks noChangeArrowheads="1"/>
          </p:cNvSpPr>
          <p:nvPr/>
        </p:nvSpPr>
        <p:spPr bwMode="auto">
          <a:xfrm>
            <a:off x="838200" y="838200"/>
            <a:ext cx="81534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00B050"/>
                </a:solidFill>
                <a:effectLst/>
                <a:latin typeface="Calibri" pitchFamily="34" charset="0"/>
                <a:ea typeface="Calibri" pitchFamily="34" charset="0"/>
                <a:cs typeface="+mj-cs"/>
              </a:rPr>
              <a:t>* انگيزه مديريت در اسلام : </a:t>
            </a:r>
            <a:endParaRPr kumimoji="0" lang="en-US" sz="2800" b="0" i="0" u="none" strike="noStrike" cap="none" normalizeH="0" baseline="0" dirty="0" smtClean="0">
              <a:ln>
                <a:noFill/>
              </a:ln>
              <a:solidFill>
                <a:srgbClr val="00B050"/>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در نظام ارزشي اسلامي ، كه هدف انسانها دستيابي به </a:t>
            </a:r>
            <a:r>
              <a:rPr kumimoji="0" lang="fa-IR" sz="2800" b="0" i="0" u="none" strike="noStrike" cap="none" normalizeH="0" baseline="0" dirty="0" smtClean="0">
                <a:ln>
                  <a:noFill/>
                </a:ln>
                <a:solidFill>
                  <a:srgbClr val="00B0F0"/>
                </a:solidFill>
                <a:effectLst/>
                <a:latin typeface="Calibri" pitchFamily="34" charset="0"/>
                <a:ea typeface="Calibri" pitchFamily="34" charset="0"/>
                <a:cs typeface="+mj-cs"/>
              </a:rPr>
              <a:t>رضايت</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 و </a:t>
            </a:r>
            <a:r>
              <a:rPr kumimoji="0" lang="fa-IR" sz="2800" b="0" i="0" u="none" strike="noStrike" cap="none" normalizeH="0" baseline="0" dirty="0" smtClean="0">
                <a:ln>
                  <a:noFill/>
                </a:ln>
                <a:solidFill>
                  <a:srgbClr val="00B0F0"/>
                </a:solidFill>
                <a:effectLst/>
                <a:latin typeface="Calibri" pitchFamily="34" charset="0"/>
                <a:ea typeface="Calibri" pitchFamily="34" charset="0"/>
                <a:cs typeface="+mj-cs"/>
              </a:rPr>
              <a:t>قرب به خداوند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است ، نه تامين هدفهاي گذرا و ميان تهي دنيايي .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مدير مسلمان به شغل خويش به چشم تكليفي كه انجام آن بر او لازم است مي نگرد .تكليفي كه جهت آن را خواسته هاي او يا ديگران تعيين نمي كند ، بلكه مسير آن را </a:t>
            </a:r>
            <a:r>
              <a:rPr kumimoji="0" lang="fa-IR" sz="2800" b="0" i="0" u="none" strike="noStrike" cap="none" normalizeH="0" baseline="0" dirty="0" smtClean="0">
                <a:ln>
                  <a:noFill/>
                </a:ln>
                <a:solidFill>
                  <a:srgbClr val="00B050"/>
                </a:solidFill>
                <a:effectLst/>
                <a:latin typeface="Calibri" pitchFamily="34" charset="0"/>
                <a:ea typeface="Calibri" pitchFamily="34" charset="0"/>
                <a:cs typeface="+mj-cs"/>
              </a:rPr>
              <a:t>قوانيني كه شرع مقدس اسلام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وضع كرده است ، تعيين مي كند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  هر حركت خير يا شري در آن حتي اگر به قدر ذره اي ناچيز باشد مورد حسابرسي قرار مي گيرد .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مدير مسلمان در حوزه كار خويش اداي وظيفه و ايفاي مسئوليت مي كند نه حكومت .            </a:t>
            </a:r>
            <a:endParaRPr kumimoji="0" lang="en-US" sz="2800" b="0" i="0" u="none" strike="noStrike" cap="none" normalizeH="0" baseline="0" dirty="0" smtClean="0">
              <a:ln>
                <a:noFill/>
              </a:ln>
              <a:solidFill>
                <a:schemeClr val="tx1"/>
              </a:solidFill>
              <a:effectLst/>
              <a:latin typeface="Arial" pitchFamily="34" charset="0"/>
              <a:cs typeface="+mj-cs"/>
            </a:endParaRPr>
          </a:p>
        </p:txBody>
      </p:sp>
      <p:sp>
        <p:nvSpPr>
          <p:cNvPr id="5"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7457">
                                            <p:txEl>
                                              <p:pRg st="0" end="0"/>
                                            </p:txEl>
                                          </p:spTgt>
                                        </p:tgtEl>
                                        <p:attrNameLst>
                                          <p:attrName>style.visibility</p:attrName>
                                        </p:attrNameLst>
                                      </p:cBhvr>
                                      <p:to>
                                        <p:strVal val="visible"/>
                                      </p:to>
                                    </p:set>
                                    <p:anim calcmode="lin" valueType="num">
                                      <p:cBhvr additive="base">
                                        <p:cTn id="7" dur="500" fill="hold"/>
                                        <p:tgtEl>
                                          <p:spTgt spid="14745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745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7457">
                                            <p:txEl>
                                              <p:pRg st="1" end="1"/>
                                            </p:txEl>
                                          </p:spTgt>
                                        </p:tgtEl>
                                        <p:attrNameLst>
                                          <p:attrName>style.visibility</p:attrName>
                                        </p:attrNameLst>
                                      </p:cBhvr>
                                      <p:to>
                                        <p:strVal val="visible"/>
                                      </p:to>
                                    </p:set>
                                    <p:anim calcmode="lin" valueType="num">
                                      <p:cBhvr additive="base">
                                        <p:cTn id="13" dur="500" fill="hold"/>
                                        <p:tgtEl>
                                          <p:spTgt spid="14745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745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7457">
                                            <p:txEl>
                                              <p:pRg st="2" end="2"/>
                                            </p:txEl>
                                          </p:spTgt>
                                        </p:tgtEl>
                                        <p:attrNameLst>
                                          <p:attrName>style.visibility</p:attrName>
                                        </p:attrNameLst>
                                      </p:cBhvr>
                                      <p:to>
                                        <p:strVal val="visible"/>
                                      </p:to>
                                    </p:set>
                                    <p:anim calcmode="lin" valueType="num">
                                      <p:cBhvr additive="base">
                                        <p:cTn id="19" dur="500" fill="hold"/>
                                        <p:tgtEl>
                                          <p:spTgt spid="14745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745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7457">
                                            <p:txEl>
                                              <p:pRg st="3" end="3"/>
                                            </p:txEl>
                                          </p:spTgt>
                                        </p:tgtEl>
                                        <p:attrNameLst>
                                          <p:attrName>style.visibility</p:attrName>
                                        </p:attrNameLst>
                                      </p:cBhvr>
                                      <p:to>
                                        <p:strVal val="visible"/>
                                      </p:to>
                                    </p:set>
                                    <p:anim calcmode="lin" valueType="num">
                                      <p:cBhvr additive="base">
                                        <p:cTn id="25" dur="500" fill="hold"/>
                                        <p:tgtEl>
                                          <p:spTgt spid="14745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745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7457">
                                            <p:txEl>
                                              <p:pRg st="4" end="4"/>
                                            </p:txEl>
                                          </p:spTgt>
                                        </p:tgtEl>
                                        <p:attrNameLst>
                                          <p:attrName>style.visibility</p:attrName>
                                        </p:attrNameLst>
                                      </p:cBhvr>
                                      <p:to>
                                        <p:strVal val="visible"/>
                                      </p:to>
                                    </p:set>
                                    <p:anim calcmode="lin" valueType="num">
                                      <p:cBhvr additive="base">
                                        <p:cTn id="31" dur="500" fill="hold"/>
                                        <p:tgtEl>
                                          <p:spTgt spid="14745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745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7"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1"/>
          <p:cNvSpPr>
            <a:spLocks noChangeArrowheads="1"/>
          </p:cNvSpPr>
          <p:nvPr/>
        </p:nvSpPr>
        <p:spPr bwMode="auto">
          <a:xfrm>
            <a:off x="990600" y="0"/>
            <a:ext cx="77724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00B050"/>
                </a:solidFill>
                <a:effectLst/>
                <a:latin typeface="Calibri" pitchFamily="34" charset="0"/>
                <a:ea typeface="Calibri" pitchFamily="34" charset="0"/>
                <a:cs typeface="+mj-cs"/>
              </a:rPr>
              <a:t>شش عنصر يك برنامه انگيزشي منسجم</a:t>
            </a:r>
            <a:endParaRPr kumimoji="0" lang="en-US" sz="3200" b="1" i="0" u="none" strike="noStrike" cap="none" normalizeH="0" baseline="0" dirty="0" smtClean="0">
              <a:ln>
                <a:noFill/>
              </a:ln>
              <a:solidFill>
                <a:srgbClr val="00B050"/>
              </a:solidFill>
              <a:effectLst/>
              <a:latin typeface="Calibri" pitchFamily="34" charset="0"/>
              <a:ea typeface="Calibri" pitchFamily="34" charset="0"/>
              <a:cs typeface="+mj-cs"/>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Calibri" pitchFamily="34" charset="0"/>
                <a:cs typeface="+mj-cs"/>
              </a:rPr>
              <a:t> </a:t>
            </a:r>
            <a:endParaRPr kumimoji="0" lang="en-US" sz="3200" b="0" i="0" u="none" strike="noStrike" cap="none" normalizeH="0" baseline="0" dirty="0" smtClean="0">
              <a:ln>
                <a:noFill/>
              </a:ln>
              <a:solidFill>
                <a:schemeClr val="tx1"/>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Calibri" pitchFamily="34" charset="0"/>
                <a:ea typeface="Calibri" pitchFamily="34" charset="0"/>
                <a:cs typeface="+mj-cs"/>
              </a:rPr>
              <a:t>1- </a:t>
            </a:r>
            <a:r>
              <a:rPr kumimoji="0" lang="ar-SA" sz="3200" b="0" i="0" u="none" strike="noStrike" cap="none" normalizeH="0" baseline="0" dirty="0" smtClean="0">
                <a:ln>
                  <a:noFill/>
                </a:ln>
                <a:solidFill>
                  <a:schemeClr val="tx1"/>
                </a:solidFill>
                <a:effectLst/>
                <a:latin typeface="Calibri" pitchFamily="34" charset="0"/>
                <a:ea typeface="Calibri" pitchFamily="34" charset="0"/>
                <a:cs typeface="+mj-cs"/>
              </a:rPr>
              <a:t>هدفهاي نسبتاً مشكل تعيين كنيد كه قابل درك و مورد قبول باشند</a:t>
            </a:r>
            <a:r>
              <a:rPr kumimoji="0" lang="en-US" sz="3200" b="0" i="0" u="none" strike="noStrike" cap="none" normalizeH="0" baseline="0" dirty="0" smtClean="0">
                <a:ln>
                  <a:noFill/>
                </a:ln>
                <a:solidFill>
                  <a:schemeClr val="tx1"/>
                </a:solidFill>
                <a:effectLst/>
                <a:latin typeface="Calibri" pitchFamily="34" charset="0"/>
                <a:ea typeface="Calibri" pitchFamily="34" charset="0"/>
                <a:cs typeface="+mj-cs"/>
              </a:rPr>
              <a:t> . </a:t>
            </a:r>
            <a:endParaRPr kumimoji="0" lang="en-US" sz="3200" b="0" i="0" u="none" strike="noStrike" cap="none" normalizeH="0" baseline="0" dirty="0" smtClean="0">
              <a:ln>
                <a:noFill/>
              </a:ln>
              <a:solidFill>
                <a:schemeClr val="tx1"/>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Calibri" pitchFamily="34" charset="0"/>
                <a:ea typeface="Calibri" pitchFamily="34" charset="0"/>
                <a:cs typeface="+mj-cs"/>
              </a:rPr>
              <a:t>2- </a:t>
            </a:r>
            <a:r>
              <a:rPr kumimoji="0" lang="ar-SA" sz="3200" b="0" i="0" u="none" strike="noStrike" cap="none" normalizeH="0" baseline="0" dirty="0" smtClean="0">
                <a:ln>
                  <a:noFill/>
                </a:ln>
                <a:solidFill>
                  <a:schemeClr val="tx1"/>
                </a:solidFill>
                <a:effectLst/>
                <a:latin typeface="Calibri" pitchFamily="34" charset="0"/>
                <a:ea typeface="Calibri" pitchFamily="34" charset="0"/>
                <a:cs typeface="+mj-cs"/>
              </a:rPr>
              <a:t>موانع سازماني وشخصي عملكرد را از ميان برداريد</a:t>
            </a:r>
            <a:endParaRPr kumimoji="0" lang="en-US" sz="3200" b="0" i="0" u="none" strike="noStrike" cap="none" normalizeH="0" baseline="0" dirty="0" smtClean="0">
              <a:ln>
                <a:noFill/>
              </a:ln>
              <a:solidFill>
                <a:schemeClr val="tx1"/>
              </a:solidFill>
              <a:effectLst/>
              <a:latin typeface="Calibri" pitchFamily="34" charset="0"/>
              <a:ea typeface="Calibri"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Calibri" pitchFamily="34" charset="0"/>
                <a:ea typeface="Calibri" pitchFamily="34" charset="0"/>
                <a:cs typeface="+mj-cs"/>
              </a:rPr>
              <a:t>3- </a:t>
            </a:r>
            <a:r>
              <a:rPr kumimoji="0" lang="ar-SA" sz="3200" b="0" i="0" u="none" strike="noStrike" cap="none" normalizeH="0" baseline="0" dirty="0" smtClean="0">
                <a:ln>
                  <a:noFill/>
                </a:ln>
                <a:solidFill>
                  <a:schemeClr val="tx1"/>
                </a:solidFill>
                <a:effectLst/>
                <a:latin typeface="Calibri" pitchFamily="34" charset="0"/>
                <a:ea typeface="Calibri" pitchFamily="34" charset="0"/>
                <a:cs typeface="+mj-cs"/>
              </a:rPr>
              <a:t>پاداشها و تنبيه هاي انضباطي متناسبي را براي خاموش سازي رفتار غير قابل قبول به كار ببريد و عملكرداستثنايي را تشويق كنيد</a:t>
            </a:r>
            <a:r>
              <a:rPr kumimoji="0" lang="en-US" sz="3200" b="0" i="0" u="none" strike="noStrike" cap="none" normalizeH="0" baseline="0" dirty="0" smtClean="0">
                <a:ln>
                  <a:noFill/>
                </a:ln>
                <a:solidFill>
                  <a:schemeClr val="tx1"/>
                </a:solidFill>
                <a:effectLst/>
                <a:latin typeface="Calibri" pitchFamily="34" charset="0"/>
                <a:ea typeface="Calibri" pitchFamily="34" charset="0"/>
                <a:cs typeface="+mj-cs"/>
              </a:rPr>
              <a:t>.</a:t>
            </a:r>
            <a:endParaRPr kumimoji="0" lang="en-US" sz="3200" b="0" i="0" u="none" strike="noStrike" cap="none" normalizeH="0" baseline="0" dirty="0" smtClean="0">
              <a:ln>
                <a:noFill/>
              </a:ln>
              <a:solidFill>
                <a:schemeClr val="tx1"/>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Calibri" pitchFamily="34" charset="0"/>
                <a:ea typeface="Calibri" pitchFamily="34" charset="0"/>
                <a:cs typeface="+mj-cs"/>
              </a:rPr>
              <a:t>4- </a:t>
            </a:r>
            <a:r>
              <a:rPr kumimoji="0" lang="ar-SA" sz="3200" b="0" i="0" u="none" strike="noStrike" cap="none" normalizeH="0" baseline="0" dirty="0" smtClean="0">
                <a:ln>
                  <a:noFill/>
                </a:ln>
                <a:solidFill>
                  <a:schemeClr val="tx1"/>
                </a:solidFill>
                <a:effectLst/>
                <a:latin typeface="Calibri" pitchFamily="34" charset="0"/>
                <a:ea typeface="Calibri" pitchFamily="34" charset="0"/>
                <a:cs typeface="+mj-cs"/>
              </a:rPr>
              <a:t>انگيزه هاي بروني و دروني قابل توجه به وجود آوريد</a:t>
            </a:r>
            <a:r>
              <a:rPr kumimoji="0" lang="en-US" sz="3200" b="0" i="0" u="none" strike="noStrike" cap="none" normalizeH="0" baseline="0" dirty="0" smtClean="0">
                <a:ln>
                  <a:noFill/>
                </a:ln>
                <a:solidFill>
                  <a:schemeClr val="tx1"/>
                </a:solidFill>
                <a:effectLst/>
                <a:latin typeface="Calibri" pitchFamily="34" charset="0"/>
                <a:ea typeface="Calibri" pitchFamily="34" charset="0"/>
                <a:cs typeface="+mj-cs"/>
              </a:rPr>
              <a:t>. </a:t>
            </a:r>
            <a:endParaRPr kumimoji="0" lang="en-US" sz="3200" b="0" i="0" u="none" strike="noStrike" cap="none" normalizeH="0" baseline="0" dirty="0" smtClean="0">
              <a:ln>
                <a:noFill/>
              </a:ln>
              <a:solidFill>
                <a:schemeClr val="tx1"/>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Calibri" pitchFamily="34" charset="0"/>
                <a:ea typeface="Calibri" pitchFamily="34" charset="0"/>
                <a:cs typeface="+mj-cs"/>
              </a:rPr>
              <a:t>5- </a:t>
            </a:r>
            <a:r>
              <a:rPr kumimoji="0" lang="ar-SA" sz="3200" b="0" i="0" u="none" strike="noStrike" cap="none" normalizeH="0" baseline="0" dirty="0" smtClean="0">
                <a:ln>
                  <a:noFill/>
                </a:ln>
                <a:solidFill>
                  <a:schemeClr val="tx1"/>
                </a:solidFill>
                <a:effectLst/>
                <a:latin typeface="Calibri" pitchFamily="34" charset="0"/>
                <a:ea typeface="Calibri" pitchFamily="34" charset="0"/>
                <a:cs typeface="+mj-cs"/>
              </a:rPr>
              <a:t>پاداشها را عادلانه توزيع كنيد</a:t>
            </a:r>
            <a:r>
              <a:rPr kumimoji="0" lang="en-US" sz="3200" b="0" i="0" u="none" strike="noStrike" cap="none" normalizeH="0" baseline="0" dirty="0" smtClean="0">
                <a:ln>
                  <a:noFill/>
                </a:ln>
                <a:solidFill>
                  <a:schemeClr val="tx1"/>
                </a:solidFill>
                <a:effectLst/>
                <a:latin typeface="Calibri" pitchFamily="34" charset="0"/>
                <a:ea typeface="Calibri" pitchFamily="34" charset="0"/>
                <a:cs typeface="+mj-cs"/>
              </a:rPr>
              <a:t> . </a:t>
            </a:r>
            <a:endParaRPr kumimoji="0" lang="en-US" sz="3200" b="0" i="0" u="none" strike="noStrike" cap="none" normalizeH="0" baseline="0" dirty="0" smtClean="0">
              <a:ln>
                <a:noFill/>
              </a:ln>
              <a:solidFill>
                <a:schemeClr val="tx1"/>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Calibri" pitchFamily="34" charset="0"/>
                <a:ea typeface="Calibri" pitchFamily="34" charset="0"/>
                <a:cs typeface="+mj-cs"/>
              </a:rPr>
              <a:t>6- </a:t>
            </a:r>
            <a:r>
              <a:rPr kumimoji="0" lang="ar-SA" sz="3200" b="0" i="0" u="none" strike="noStrike" cap="none" normalizeH="0" baseline="0" dirty="0" smtClean="0">
                <a:ln>
                  <a:noFill/>
                </a:ln>
                <a:solidFill>
                  <a:schemeClr val="tx1"/>
                </a:solidFill>
                <a:effectLst/>
                <a:latin typeface="Calibri" pitchFamily="34" charset="0"/>
                <a:ea typeface="Calibri" pitchFamily="34" charset="0"/>
                <a:cs typeface="+mj-cs"/>
              </a:rPr>
              <a:t>پاداش و بازخورد بموقع در مورد عملكرد بدهيد</a:t>
            </a:r>
            <a:r>
              <a:rPr kumimoji="0" lang="en-US" sz="3200" b="0" i="0" u="none" strike="noStrike" cap="none" normalizeH="0" baseline="0" dirty="0" smtClean="0">
                <a:ln>
                  <a:noFill/>
                </a:ln>
                <a:solidFill>
                  <a:schemeClr val="tx1"/>
                </a:solidFill>
                <a:effectLst/>
                <a:latin typeface="Calibri" pitchFamily="34" charset="0"/>
                <a:ea typeface="Calibri" pitchFamily="34" charset="0"/>
                <a:cs typeface="+mj-cs"/>
              </a:rPr>
              <a:t>.   </a:t>
            </a:r>
            <a:r>
              <a:rPr kumimoji="0" lang="en-US" sz="3200" b="0" i="1" u="none" strike="noStrike" cap="none" normalizeH="0" baseline="0" dirty="0" smtClean="0">
                <a:ln>
                  <a:noFill/>
                </a:ln>
                <a:solidFill>
                  <a:schemeClr val="tx1"/>
                </a:solidFill>
                <a:effectLst/>
                <a:latin typeface="Calibri" pitchFamily="34" charset="0"/>
                <a:ea typeface="Calibri" pitchFamily="34" charset="0"/>
                <a:cs typeface="+mj-cs"/>
              </a:rPr>
              <a:t> </a:t>
            </a:r>
            <a:endParaRPr kumimoji="0" lang="en-US" sz="3200" b="0" i="0" u="none" strike="noStrike" cap="none" normalizeH="0" baseline="0" dirty="0" smtClean="0">
              <a:ln>
                <a:noFill/>
              </a:ln>
              <a:solidFill>
                <a:schemeClr val="tx1"/>
              </a:solidFill>
              <a:effectLst/>
              <a:latin typeface="Arial" pitchFamily="34" charset="0"/>
              <a:cs typeface="+mj-cs"/>
            </a:endParaRPr>
          </a:p>
        </p:txBody>
      </p:sp>
      <p:sp>
        <p:nvSpPr>
          <p:cNvPr id="5"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61">
                                            <p:txEl>
                                              <p:pRg st="0" end="0"/>
                                            </p:txEl>
                                          </p:spTgt>
                                        </p:tgtEl>
                                        <p:attrNameLst>
                                          <p:attrName>style.visibility</p:attrName>
                                        </p:attrNameLst>
                                      </p:cBhvr>
                                      <p:to>
                                        <p:strVal val="visible"/>
                                      </p:to>
                                    </p:set>
                                    <p:anim calcmode="lin" valueType="num">
                                      <p:cBhvr additive="base">
                                        <p:cTn id="7" dur="500" fill="hold"/>
                                        <p:tgtEl>
                                          <p:spTgt spid="14336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6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3361">
                                            <p:txEl>
                                              <p:pRg st="1" end="1"/>
                                            </p:txEl>
                                          </p:spTgt>
                                        </p:tgtEl>
                                        <p:attrNameLst>
                                          <p:attrName>style.visibility</p:attrName>
                                        </p:attrNameLst>
                                      </p:cBhvr>
                                      <p:to>
                                        <p:strVal val="visible"/>
                                      </p:to>
                                    </p:set>
                                    <p:anim calcmode="lin" valueType="num">
                                      <p:cBhvr additive="base">
                                        <p:cTn id="13" dur="500" fill="hold"/>
                                        <p:tgtEl>
                                          <p:spTgt spid="14336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36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3361">
                                            <p:txEl>
                                              <p:pRg st="2" end="2"/>
                                            </p:txEl>
                                          </p:spTgt>
                                        </p:tgtEl>
                                        <p:attrNameLst>
                                          <p:attrName>style.visibility</p:attrName>
                                        </p:attrNameLst>
                                      </p:cBhvr>
                                      <p:to>
                                        <p:strVal val="visible"/>
                                      </p:to>
                                    </p:set>
                                    <p:anim calcmode="lin" valueType="num">
                                      <p:cBhvr additive="base">
                                        <p:cTn id="19" dur="500" fill="hold"/>
                                        <p:tgtEl>
                                          <p:spTgt spid="14336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6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3361">
                                            <p:txEl>
                                              <p:pRg st="3" end="3"/>
                                            </p:txEl>
                                          </p:spTgt>
                                        </p:tgtEl>
                                        <p:attrNameLst>
                                          <p:attrName>style.visibility</p:attrName>
                                        </p:attrNameLst>
                                      </p:cBhvr>
                                      <p:to>
                                        <p:strVal val="visible"/>
                                      </p:to>
                                    </p:set>
                                    <p:anim calcmode="lin" valueType="num">
                                      <p:cBhvr additive="base">
                                        <p:cTn id="25" dur="500" fill="hold"/>
                                        <p:tgtEl>
                                          <p:spTgt spid="14336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6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3361">
                                            <p:txEl>
                                              <p:pRg st="4" end="4"/>
                                            </p:txEl>
                                          </p:spTgt>
                                        </p:tgtEl>
                                        <p:attrNameLst>
                                          <p:attrName>style.visibility</p:attrName>
                                        </p:attrNameLst>
                                      </p:cBhvr>
                                      <p:to>
                                        <p:strVal val="visible"/>
                                      </p:to>
                                    </p:set>
                                    <p:anim calcmode="lin" valueType="num">
                                      <p:cBhvr additive="base">
                                        <p:cTn id="31" dur="500" fill="hold"/>
                                        <p:tgtEl>
                                          <p:spTgt spid="14336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336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3361">
                                            <p:txEl>
                                              <p:pRg st="5" end="5"/>
                                            </p:txEl>
                                          </p:spTgt>
                                        </p:tgtEl>
                                        <p:attrNameLst>
                                          <p:attrName>style.visibility</p:attrName>
                                        </p:attrNameLst>
                                      </p:cBhvr>
                                      <p:to>
                                        <p:strVal val="visible"/>
                                      </p:to>
                                    </p:set>
                                    <p:anim calcmode="lin" valueType="num">
                                      <p:cBhvr additive="base">
                                        <p:cTn id="37" dur="500" fill="hold"/>
                                        <p:tgtEl>
                                          <p:spTgt spid="14336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336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3361">
                                            <p:txEl>
                                              <p:pRg st="6" end="6"/>
                                            </p:txEl>
                                          </p:spTgt>
                                        </p:tgtEl>
                                        <p:attrNameLst>
                                          <p:attrName>style.visibility</p:attrName>
                                        </p:attrNameLst>
                                      </p:cBhvr>
                                      <p:to>
                                        <p:strVal val="visible"/>
                                      </p:to>
                                    </p:set>
                                    <p:anim calcmode="lin" valueType="num">
                                      <p:cBhvr additive="base">
                                        <p:cTn id="43" dur="500" fill="hold"/>
                                        <p:tgtEl>
                                          <p:spTgt spid="14336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4336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3361">
                                            <p:txEl>
                                              <p:pRg st="7" end="7"/>
                                            </p:txEl>
                                          </p:spTgt>
                                        </p:tgtEl>
                                        <p:attrNameLst>
                                          <p:attrName>style.visibility</p:attrName>
                                        </p:attrNameLst>
                                      </p:cBhvr>
                                      <p:to>
                                        <p:strVal val="visible"/>
                                      </p:to>
                                    </p:set>
                                    <p:anim calcmode="lin" valueType="num">
                                      <p:cBhvr additive="base">
                                        <p:cTn id="49" dur="500" fill="hold"/>
                                        <p:tgtEl>
                                          <p:spTgt spid="143361">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4336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1" grpId="0" build="p"/>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95600" y="304800"/>
            <a:ext cx="3494867"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3200" b="1"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انگیزش در سازمان </a:t>
            </a:r>
            <a:endParaRPr kumimoji="0" lang="fa-IR" sz="3200" b="0" i="0" u="none" strike="noStrike" cap="none" normalizeH="0" baseline="0" dirty="0" smtClean="0">
              <a:ln>
                <a:noFill/>
              </a:ln>
              <a:solidFill>
                <a:srgbClr val="C00000"/>
              </a:solidFill>
              <a:effectLst/>
              <a:latin typeface="Arial" pitchFamily="34" charset="0"/>
              <a:cs typeface="Arial" pitchFamily="34" charset="0"/>
            </a:endParaRPr>
          </a:p>
        </p:txBody>
      </p:sp>
      <p:sp>
        <p:nvSpPr>
          <p:cNvPr id="129025" name="Rectangle 1"/>
          <p:cNvSpPr>
            <a:spLocks noChangeArrowheads="1"/>
          </p:cNvSpPr>
          <p:nvPr/>
        </p:nvSpPr>
        <p:spPr bwMode="auto">
          <a:xfrm>
            <a:off x="685800" y="961311"/>
            <a:ext cx="8458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228600" algn="l"/>
              </a:tabLst>
            </a:pPr>
            <a:r>
              <a:rPr kumimoji="0" lang="ar-SA" sz="24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جمله هاي زير برخي از ويژگي هاي كاركنان  با انگيزه را نشان مي دهد</a:t>
            </a:r>
            <a:r>
              <a:rPr kumimoji="0" lang="en-US" sz="24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 </a:t>
            </a:r>
            <a:endParaRPr kumimoji="0" lang="en-US" sz="2400" b="1" i="0" u="none" strike="noStrike" cap="none" normalizeH="0" baseline="0" dirty="0" smtClean="0">
              <a:ln>
                <a:noFill/>
              </a:ln>
              <a:solidFill>
                <a:srgbClr val="FF0000"/>
              </a:solidFill>
              <a:effectLst/>
              <a:latin typeface="Arial" pitchFamily="34" charset="0"/>
              <a:cs typeface="Arial" pitchFamily="34" charset="0"/>
            </a:endParaRPr>
          </a:p>
        </p:txBody>
      </p:sp>
      <p:sp>
        <p:nvSpPr>
          <p:cNvPr id="4" name="Rectangle 3"/>
          <p:cNvSpPr/>
          <p:nvPr/>
        </p:nvSpPr>
        <p:spPr>
          <a:xfrm>
            <a:off x="990600" y="1676400"/>
            <a:ext cx="8153400" cy="830997"/>
          </a:xfrm>
          <a:prstGeom prst="rect">
            <a:avLst/>
          </a:prstGeom>
        </p:spPr>
        <p:txBody>
          <a:bodyPr wrap="square">
            <a:spAutoFit/>
          </a:bodyPr>
          <a:lstStyle/>
          <a:p>
            <a:pPr lvl="0" algn="justLow" rtl="1" eaLnBrk="0" fontAlgn="base" hangingPunct="0">
              <a:spcBef>
                <a:spcPct val="0"/>
              </a:spcBef>
              <a:spcAft>
                <a:spcPct val="0"/>
              </a:spcAft>
              <a:buFontTx/>
              <a:buChar char="•"/>
              <a:tabLst>
                <a:tab pos="228600" algn="l"/>
              </a:tabLst>
            </a:pPr>
            <a:r>
              <a:rPr lang="ar-SA" sz="2400" b="1" dirty="0" smtClean="0">
                <a:latin typeface="Calibri" pitchFamily="34" charset="0"/>
                <a:ea typeface="Calibri" pitchFamily="34" charset="0"/>
                <a:cs typeface="B Traffic" pitchFamily="2" charset="-78"/>
              </a:rPr>
              <a:t>آزادانه براي ارائه كمك يا اظهارنظر داوطلب مي شوند و به شيوه هاي مختلف ديگران را ياري مي دهند</a:t>
            </a:r>
            <a:endParaRPr lang="fa-IR" sz="2400" b="1" dirty="0"/>
          </a:p>
        </p:txBody>
      </p:sp>
      <p:sp>
        <p:nvSpPr>
          <p:cNvPr id="5" name="Rectangle 4"/>
          <p:cNvSpPr/>
          <p:nvPr/>
        </p:nvSpPr>
        <p:spPr>
          <a:xfrm>
            <a:off x="1066800" y="2551837"/>
            <a:ext cx="7772400" cy="830997"/>
          </a:xfrm>
          <a:prstGeom prst="rect">
            <a:avLst/>
          </a:prstGeom>
        </p:spPr>
        <p:txBody>
          <a:bodyPr wrap="square">
            <a:spAutoFit/>
          </a:bodyPr>
          <a:lstStyle/>
          <a:p>
            <a:pPr lvl="0" algn="justLow" rtl="1" eaLnBrk="0" fontAlgn="base" hangingPunct="0">
              <a:spcBef>
                <a:spcPct val="0"/>
              </a:spcBef>
              <a:spcAft>
                <a:spcPct val="0"/>
              </a:spcAft>
              <a:buFontTx/>
              <a:buChar char="•"/>
              <a:tabLst>
                <a:tab pos="228600" algn="l"/>
              </a:tabLst>
            </a:pPr>
            <a:r>
              <a:rPr lang="ar-SA" sz="2400" b="1" dirty="0" smtClean="0">
                <a:latin typeface="Calibri" pitchFamily="34" charset="0"/>
                <a:ea typeface="Calibri" pitchFamily="34" charset="0"/>
                <a:cs typeface="B Traffic" pitchFamily="2" charset="-78"/>
              </a:rPr>
              <a:t>در برابر درخواستها و وظايف محوله همواره عكس العمل خوبي از خود نشان مي دهند</a:t>
            </a:r>
            <a:r>
              <a:rPr lang="en-US" sz="2400" b="1" dirty="0" smtClean="0">
                <a:latin typeface="Calibri" pitchFamily="34" charset="0"/>
                <a:ea typeface="Calibri" pitchFamily="34" charset="0"/>
                <a:cs typeface="B Traffic" pitchFamily="2" charset="-78"/>
              </a:rPr>
              <a:t> . </a:t>
            </a:r>
            <a:endParaRPr lang="en-US" sz="2400" b="1" dirty="0" smtClean="0">
              <a:latin typeface="Arial" pitchFamily="34" charset="0"/>
              <a:cs typeface="Arial" pitchFamily="34" charset="0"/>
            </a:endParaRPr>
          </a:p>
        </p:txBody>
      </p:sp>
      <p:sp>
        <p:nvSpPr>
          <p:cNvPr id="6" name="Rectangle 5"/>
          <p:cNvSpPr/>
          <p:nvPr/>
        </p:nvSpPr>
        <p:spPr>
          <a:xfrm>
            <a:off x="1371600" y="3429000"/>
            <a:ext cx="7467600" cy="461665"/>
          </a:xfrm>
          <a:prstGeom prst="rect">
            <a:avLst/>
          </a:prstGeom>
        </p:spPr>
        <p:txBody>
          <a:bodyPr wrap="square">
            <a:spAutoFit/>
          </a:bodyPr>
          <a:lstStyle/>
          <a:p>
            <a:pPr lvl="0" algn="justLow" rtl="1" eaLnBrk="0" fontAlgn="base" hangingPunct="0">
              <a:spcBef>
                <a:spcPct val="0"/>
              </a:spcBef>
              <a:spcAft>
                <a:spcPct val="0"/>
              </a:spcAft>
              <a:buFontTx/>
              <a:buChar char="•"/>
              <a:tabLst>
                <a:tab pos="228600" algn="l"/>
              </a:tabLst>
            </a:pPr>
            <a:r>
              <a:rPr lang="ar-SA" sz="2400" b="1" dirty="0" smtClean="0">
                <a:latin typeface="Calibri" pitchFamily="34" charset="0"/>
                <a:ea typeface="Calibri" pitchFamily="34" charset="0"/>
                <a:cs typeface="B Traffic" pitchFamily="2" charset="-78"/>
              </a:rPr>
              <a:t>براي كسب موفقيت كار مي كنند نه </a:t>
            </a:r>
            <a:r>
              <a:rPr lang="fa-IR" sz="2400" b="1" dirty="0" smtClean="0">
                <a:latin typeface="Calibri" pitchFamily="34" charset="0"/>
                <a:ea typeface="Calibri" pitchFamily="34" charset="0"/>
                <a:cs typeface="B Traffic" pitchFamily="2" charset="-78"/>
              </a:rPr>
              <a:t>”</a:t>
            </a:r>
            <a:r>
              <a:rPr lang="ar-SA" sz="2400" b="1" dirty="0" smtClean="0">
                <a:latin typeface="Calibri" pitchFamily="34" charset="0"/>
                <a:ea typeface="Calibri" pitchFamily="34" charset="0"/>
                <a:cs typeface="B Traffic" pitchFamily="2" charset="-78"/>
              </a:rPr>
              <a:t> </a:t>
            </a:r>
            <a:r>
              <a:rPr lang="ar-SA" sz="2400" b="1" dirty="0" smtClean="0">
                <a:solidFill>
                  <a:srgbClr val="0070C0"/>
                </a:solidFill>
                <a:latin typeface="Calibri" pitchFamily="34" charset="0"/>
                <a:ea typeface="Calibri" pitchFamily="34" charset="0"/>
                <a:cs typeface="B Traffic" pitchFamily="2" charset="-78"/>
              </a:rPr>
              <a:t>طبق مقررات </a:t>
            </a:r>
            <a:r>
              <a:rPr lang="fa-IR" sz="2400" b="1" dirty="0" smtClean="0">
                <a:latin typeface="Calibri" pitchFamily="34" charset="0"/>
                <a:ea typeface="Calibri" pitchFamily="34" charset="0"/>
                <a:cs typeface="B Traffic" pitchFamily="2" charset="-78"/>
              </a:rPr>
              <a:t>” </a:t>
            </a:r>
            <a:endParaRPr lang="en-US" sz="2400" b="1" dirty="0" smtClean="0">
              <a:latin typeface="Arial" pitchFamily="34" charset="0"/>
              <a:cs typeface="Arial" pitchFamily="34" charset="0"/>
            </a:endParaRPr>
          </a:p>
        </p:txBody>
      </p:sp>
      <p:sp>
        <p:nvSpPr>
          <p:cNvPr id="7" name="Rectangle 6"/>
          <p:cNvSpPr/>
          <p:nvPr/>
        </p:nvSpPr>
        <p:spPr>
          <a:xfrm>
            <a:off x="1066800" y="3886200"/>
            <a:ext cx="7772400" cy="461665"/>
          </a:xfrm>
          <a:prstGeom prst="rect">
            <a:avLst/>
          </a:prstGeom>
        </p:spPr>
        <p:txBody>
          <a:bodyPr wrap="square">
            <a:spAutoFit/>
          </a:bodyPr>
          <a:lstStyle/>
          <a:p>
            <a:pPr lvl="0" algn="justLow" rtl="1" eaLnBrk="0" fontAlgn="base" hangingPunct="0">
              <a:spcBef>
                <a:spcPct val="0"/>
              </a:spcBef>
              <a:spcAft>
                <a:spcPct val="0"/>
              </a:spcAft>
              <a:buFontTx/>
              <a:buChar char="•"/>
              <a:tabLst>
                <a:tab pos="228600" algn="l"/>
              </a:tabLst>
            </a:pPr>
            <a:r>
              <a:rPr lang="ar-SA" sz="2400" b="1" dirty="0" smtClean="0">
                <a:latin typeface="Calibri" pitchFamily="34" charset="0"/>
                <a:ea typeface="Calibri" pitchFamily="34" charset="0"/>
                <a:cs typeface="B Traffic" pitchFamily="2" charset="-78"/>
              </a:rPr>
              <a:t>هميشه به صراحت و صادقانه به سئوالها جواب مي دهند</a:t>
            </a:r>
            <a:r>
              <a:rPr lang="en-US" sz="2400" b="1" dirty="0" smtClean="0">
                <a:latin typeface="Calibri" pitchFamily="34" charset="0"/>
                <a:ea typeface="Calibri" pitchFamily="34" charset="0"/>
                <a:cs typeface="B Traffic" pitchFamily="2" charset="-78"/>
              </a:rPr>
              <a:t> </a:t>
            </a:r>
            <a:endParaRPr lang="fa-IR" sz="2400" b="1" dirty="0"/>
          </a:p>
        </p:txBody>
      </p:sp>
      <p:sp>
        <p:nvSpPr>
          <p:cNvPr id="8" name="Rectangle 7"/>
          <p:cNvSpPr/>
          <p:nvPr/>
        </p:nvSpPr>
        <p:spPr>
          <a:xfrm>
            <a:off x="762000" y="4495800"/>
            <a:ext cx="8153400" cy="2000548"/>
          </a:xfrm>
          <a:prstGeom prst="rect">
            <a:avLst/>
          </a:prstGeom>
        </p:spPr>
        <p:txBody>
          <a:bodyPr wrap="square">
            <a:spAutoFit/>
          </a:bodyPr>
          <a:lstStyle/>
          <a:p>
            <a:pPr lvl="0" algn="r" rtl="1" eaLnBrk="0" fontAlgn="base" hangingPunct="0">
              <a:spcBef>
                <a:spcPct val="0"/>
              </a:spcBef>
              <a:spcAft>
                <a:spcPct val="0"/>
              </a:spcAft>
              <a:buFont typeface="Arial" pitchFamily="34" charset="0"/>
              <a:buChar char="•"/>
            </a:pPr>
            <a:r>
              <a:rPr lang="fa-IR" sz="2800" b="1" dirty="0" smtClean="0">
                <a:solidFill>
                  <a:srgbClr val="00B050"/>
                </a:solidFill>
                <a:latin typeface="Calibri" pitchFamily="34" charset="0"/>
                <a:ea typeface="Calibri" pitchFamily="34" charset="0"/>
              </a:rPr>
              <a:t>شناسایی کارمند با انگیزه </a:t>
            </a:r>
            <a:r>
              <a:rPr lang="fa-IR" sz="2800" b="1" dirty="0" smtClean="0">
                <a:latin typeface="Calibri" pitchFamily="34" charset="0"/>
                <a:ea typeface="Calibri" pitchFamily="34" charset="0"/>
              </a:rPr>
              <a:t>:</a:t>
            </a:r>
            <a:r>
              <a:rPr lang="fa-IR" sz="2800" b="1" dirty="0" smtClean="0">
                <a:solidFill>
                  <a:srgbClr val="000000"/>
                </a:solidFill>
                <a:latin typeface="Calibri" pitchFamily="34" charset="0"/>
              </a:rPr>
              <a:t> </a:t>
            </a:r>
          </a:p>
          <a:p>
            <a:pPr lvl="0" algn="r" rtl="1" eaLnBrk="0" fontAlgn="base" hangingPunct="0">
              <a:spcBef>
                <a:spcPct val="0"/>
              </a:spcBef>
              <a:spcAft>
                <a:spcPct val="0"/>
              </a:spcAft>
              <a:buFont typeface="Arial" pitchFamily="34" charset="0"/>
              <a:buChar char="•"/>
            </a:pPr>
            <a:r>
              <a:rPr lang="ar-SA" sz="2400" b="1" dirty="0" smtClean="0">
                <a:latin typeface="Calibri" pitchFamily="34" charset="0"/>
                <a:ea typeface="Calibri" pitchFamily="34" charset="0"/>
              </a:rPr>
              <a:t>فضاي كار مرتب وظاهر آراسته فرد، نشانگر نگرش مثبت وي به كار است . ميز كار مرتب نشان دهنده باانگيزه بودن كارمندي است كه مي خواهد لوازم مورد نياز خدو را به راحتي پيدا كند . ظاهر آراسته نيز نشان مي دهد كه فرد نسبت به شغل خود بسيار متعهد است</a:t>
            </a:r>
            <a:r>
              <a:rPr lang="en-US" sz="2400" b="1" dirty="0" smtClean="0">
                <a:latin typeface="Calibri" pitchFamily="34" charset="0"/>
                <a:ea typeface="Calibri" pitchFamily="34" charset="0"/>
              </a:rPr>
              <a:t> </a:t>
            </a:r>
            <a:r>
              <a:rPr lang="en-US" dirty="0" smtClean="0">
                <a:latin typeface="Calibri" pitchFamily="34" charset="0"/>
                <a:ea typeface="Calibri" pitchFamily="34" charset="0"/>
              </a:rPr>
              <a:t>.  </a:t>
            </a:r>
            <a:endParaRPr lang="en-US" dirty="0" smtClean="0">
              <a:latin typeface="Arial" pitchFamily="34" charset="0"/>
            </a:endParaRPr>
          </a:p>
        </p:txBody>
      </p:sp>
      <p:sp>
        <p:nvSpPr>
          <p:cNvPr id="9"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0" name="Left Arrow 9"/>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9025">
                                            <p:txEl>
                                              <p:pRg st="0" end="0"/>
                                            </p:txEl>
                                          </p:spTgt>
                                        </p:tgtEl>
                                        <p:attrNameLst>
                                          <p:attrName>style.visibility</p:attrName>
                                        </p:attrNameLst>
                                      </p:cBhvr>
                                      <p:to>
                                        <p:strVal val="visible"/>
                                      </p:to>
                                    </p:set>
                                    <p:anim calcmode="lin" valueType="num">
                                      <p:cBhvr additive="base">
                                        <p:cTn id="7" dur="500" fill="hold"/>
                                        <p:tgtEl>
                                          <p:spTgt spid="12902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90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1" end="1"/>
                                            </p:txEl>
                                          </p:spTgt>
                                        </p:tgtEl>
                                        <p:attrNameLst>
                                          <p:attrName>style.visibility</p:attrName>
                                        </p:attrNameLst>
                                      </p:cBhvr>
                                      <p:to>
                                        <p:strVal val="visible"/>
                                      </p:to>
                                    </p:set>
                                    <p:anim calcmode="lin" valueType="num">
                                      <p:cBhvr additive="base">
                                        <p:cTn id="4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5" grpId="0" build="p"/>
      <p:bldP spid="4" grpId="0" build="p"/>
      <p:bldP spid="5" grpId="0" build="p"/>
      <p:bldP spid="6" grpId="0" build="p"/>
      <p:bldP spid="7" grpId="0" build="p"/>
      <p:bldP spid="8" grpId="0"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eft Arrow 2"/>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eft Arrow 3"/>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8601" y="304800"/>
            <a:ext cx="3886200" cy="769441"/>
          </a:xfrm>
          <a:prstGeom prst="rect">
            <a:avLst/>
          </a:prstGeom>
        </p:spPr>
        <p:txBody>
          <a:bodyPr wrap="square">
            <a:spAutoFit/>
          </a:bodyPr>
          <a:lstStyle/>
          <a:p>
            <a:pPr algn="r"/>
            <a:r>
              <a:rPr lang="fa-IR" sz="4400" b="1" dirty="0" smtClean="0">
                <a:solidFill>
                  <a:srgbClr val="00B050"/>
                </a:solidFill>
              </a:rPr>
              <a:t>وظایف مدیریت</a:t>
            </a:r>
            <a:r>
              <a:rPr lang="fa-IR" sz="4400" dirty="0" smtClean="0">
                <a:solidFill>
                  <a:srgbClr val="00B050"/>
                </a:solidFill>
              </a:rPr>
              <a:t> </a:t>
            </a:r>
            <a:endParaRPr lang="fa-IR" sz="4400" dirty="0">
              <a:solidFill>
                <a:srgbClr val="00B050"/>
              </a:solidFill>
            </a:endParaRPr>
          </a:p>
        </p:txBody>
      </p:sp>
      <p:sp>
        <p:nvSpPr>
          <p:cNvPr id="3" name="Rectangle 2"/>
          <p:cNvSpPr/>
          <p:nvPr/>
        </p:nvSpPr>
        <p:spPr>
          <a:xfrm>
            <a:off x="1143000" y="5562600"/>
            <a:ext cx="3886200" cy="584775"/>
          </a:xfrm>
          <a:prstGeom prst="rect">
            <a:avLst/>
          </a:prstGeom>
        </p:spPr>
        <p:txBody>
          <a:bodyPr wrap="square">
            <a:spAutoFit/>
          </a:bodyPr>
          <a:lstStyle/>
          <a:p>
            <a:r>
              <a:rPr lang="fa-IR" sz="3200" dirty="0" smtClean="0"/>
              <a:t>4-هدایت و سر پرستی</a:t>
            </a:r>
            <a:endParaRPr lang="fa-IR" sz="3200" dirty="0"/>
          </a:p>
        </p:txBody>
      </p:sp>
      <p:sp>
        <p:nvSpPr>
          <p:cNvPr id="4" name="Rectangle 3"/>
          <p:cNvSpPr/>
          <p:nvPr/>
        </p:nvSpPr>
        <p:spPr>
          <a:xfrm>
            <a:off x="6324600" y="1676400"/>
            <a:ext cx="2537874" cy="584775"/>
          </a:xfrm>
          <a:prstGeom prst="rect">
            <a:avLst/>
          </a:prstGeom>
        </p:spPr>
        <p:txBody>
          <a:bodyPr wrap="none">
            <a:spAutoFit/>
          </a:bodyPr>
          <a:lstStyle/>
          <a:p>
            <a:r>
              <a:rPr lang="fa-IR" sz="3200" dirty="0" smtClean="0"/>
              <a:t>1- برنامه ریزی </a:t>
            </a:r>
            <a:endParaRPr lang="fa-IR" sz="3200" dirty="0"/>
          </a:p>
        </p:txBody>
      </p:sp>
      <p:sp>
        <p:nvSpPr>
          <p:cNvPr id="5" name="Rectangle 4"/>
          <p:cNvSpPr/>
          <p:nvPr/>
        </p:nvSpPr>
        <p:spPr>
          <a:xfrm>
            <a:off x="5105400" y="3276600"/>
            <a:ext cx="2401619" cy="584775"/>
          </a:xfrm>
          <a:prstGeom prst="rect">
            <a:avLst/>
          </a:prstGeom>
        </p:spPr>
        <p:txBody>
          <a:bodyPr wrap="none">
            <a:spAutoFit/>
          </a:bodyPr>
          <a:lstStyle/>
          <a:p>
            <a:r>
              <a:rPr lang="fa-IR" sz="3200" dirty="0" smtClean="0"/>
              <a:t>2- سازماندهی </a:t>
            </a:r>
            <a:endParaRPr lang="fa-IR" sz="3200" dirty="0"/>
          </a:p>
        </p:txBody>
      </p:sp>
      <p:sp>
        <p:nvSpPr>
          <p:cNvPr id="6" name="Rectangle 5"/>
          <p:cNvSpPr/>
          <p:nvPr/>
        </p:nvSpPr>
        <p:spPr>
          <a:xfrm>
            <a:off x="3581400" y="4419600"/>
            <a:ext cx="1593706" cy="584775"/>
          </a:xfrm>
          <a:prstGeom prst="rect">
            <a:avLst/>
          </a:prstGeom>
        </p:spPr>
        <p:txBody>
          <a:bodyPr wrap="none">
            <a:spAutoFit/>
          </a:bodyPr>
          <a:lstStyle/>
          <a:p>
            <a:r>
              <a:rPr lang="fa-IR" sz="3200" dirty="0" smtClean="0">
                <a:cs typeface="B Traffic" pitchFamily="2" charset="-78"/>
              </a:rPr>
              <a:t>3- کنترل </a:t>
            </a:r>
            <a:endParaRPr lang="fa-IR" sz="3200" dirty="0">
              <a:cs typeface="B Traffic" pitchFamily="2" charset="-78"/>
            </a:endParaRPr>
          </a:p>
        </p:txBody>
      </p:sp>
      <p:sp>
        <p:nvSpPr>
          <p:cNvPr id="7" name="Left Arrow 6"/>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8" name="Rectangle 7"/>
          <p:cNvSpPr/>
          <p:nvPr/>
        </p:nvSpPr>
        <p:spPr>
          <a:xfrm rot="16200000">
            <a:off x="-1772331" y="3563032"/>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0" y="0"/>
            <a:ext cx="3119765" cy="707886"/>
          </a:xfrm>
          <a:prstGeom prst="rect">
            <a:avLst/>
          </a:prstGeom>
        </p:spPr>
        <p:txBody>
          <a:bodyPr wrap="none">
            <a:spAutoFit/>
          </a:bodyPr>
          <a:lstStyle/>
          <a:p>
            <a:r>
              <a:rPr lang="fa-IR" sz="4000" b="1" dirty="0" smtClean="0">
                <a:solidFill>
                  <a:srgbClr val="00B050"/>
                </a:solidFill>
              </a:rPr>
              <a:t>فنون مدیریت </a:t>
            </a:r>
            <a:endParaRPr lang="fa-IR" sz="4000" dirty="0">
              <a:solidFill>
                <a:srgbClr val="00B050"/>
              </a:solidFill>
            </a:endParaRPr>
          </a:p>
        </p:txBody>
      </p:sp>
      <p:sp>
        <p:nvSpPr>
          <p:cNvPr id="4" name="Rectangle 3"/>
          <p:cNvSpPr/>
          <p:nvPr/>
        </p:nvSpPr>
        <p:spPr>
          <a:xfrm>
            <a:off x="914400" y="5562600"/>
            <a:ext cx="6248400" cy="584775"/>
          </a:xfrm>
          <a:prstGeom prst="rect">
            <a:avLst/>
          </a:prstGeom>
        </p:spPr>
        <p:txBody>
          <a:bodyPr wrap="square">
            <a:spAutoFit/>
          </a:bodyPr>
          <a:lstStyle/>
          <a:p>
            <a:r>
              <a:rPr lang="fa-IR" sz="3200" dirty="0" smtClean="0">
                <a:cs typeface="B Traffic" pitchFamily="2" charset="-78"/>
              </a:rPr>
              <a:t>4- تکنیکها و فنون تجزیه و تحلیل </a:t>
            </a:r>
            <a:endParaRPr lang="fa-IR" sz="3200" dirty="0">
              <a:cs typeface="B Traffic" pitchFamily="2" charset="-78"/>
            </a:endParaRPr>
          </a:p>
        </p:txBody>
      </p:sp>
      <p:sp>
        <p:nvSpPr>
          <p:cNvPr id="5" name="Rectangle 4"/>
          <p:cNvSpPr/>
          <p:nvPr/>
        </p:nvSpPr>
        <p:spPr>
          <a:xfrm>
            <a:off x="3505200" y="1905000"/>
            <a:ext cx="4693914" cy="584775"/>
          </a:xfrm>
          <a:prstGeom prst="rect">
            <a:avLst/>
          </a:prstGeom>
        </p:spPr>
        <p:txBody>
          <a:bodyPr wrap="none">
            <a:spAutoFit/>
          </a:bodyPr>
          <a:lstStyle/>
          <a:p>
            <a:r>
              <a:rPr lang="fa-IR" sz="3200" dirty="0" smtClean="0">
                <a:cs typeface="B Traffic" pitchFamily="2" charset="-78"/>
              </a:rPr>
              <a:t> 1- تکنیکها و فنون علوم رفتاری </a:t>
            </a:r>
            <a:endParaRPr lang="fa-IR" sz="3200" dirty="0"/>
          </a:p>
        </p:txBody>
      </p:sp>
      <p:sp>
        <p:nvSpPr>
          <p:cNvPr id="6" name="Rectangle 5"/>
          <p:cNvSpPr/>
          <p:nvPr/>
        </p:nvSpPr>
        <p:spPr>
          <a:xfrm>
            <a:off x="3429000" y="3276600"/>
            <a:ext cx="4198585" cy="584775"/>
          </a:xfrm>
          <a:prstGeom prst="rect">
            <a:avLst/>
          </a:prstGeom>
        </p:spPr>
        <p:txBody>
          <a:bodyPr wrap="none">
            <a:spAutoFit/>
          </a:bodyPr>
          <a:lstStyle/>
          <a:p>
            <a:r>
              <a:rPr lang="fa-IR" sz="3200" dirty="0" smtClean="0">
                <a:cs typeface="B Traffic" pitchFamily="2" charset="-78"/>
              </a:rPr>
              <a:t>2- فنون و تکنیکهای مقداری </a:t>
            </a:r>
            <a:endParaRPr lang="fa-IR" sz="3200" dirty="0"/>
          </a:p>
        </p:txBody>
      </p:sp>
      <p:sp>
        <p:nvSpPr>
          <p:cNvPr id="7" name="Rectangle 6"/>
          <p:cNvSpPr/>
          <p:nvPr/>
        </p:nvSpPr>
        <p:spPr>
          <a:xfrm>
            <a:off x="3276600" y="4495800"/>
            <a:ext cx="3384260" cy="584775"/>
          </a:xfrm>
          <a:prstGeom prst="rect">
            <a:avLst/>
          </a:prstGeom>
        </p:spPr>
        <p:txBody>
          <a:bodyPr wrap="none">
            <a:spAutoFit/>
          </a:bodyPr>
          <a:lstStyle/>
          <a:p>
            <a:r>
              <a:rPr lang="fa-IR" sz="3200" dirty="0" smtClean="0">
                <a:cs typeface="B Traffic" pitchFamily="2" charset="-78"/>
              </a:rPr>
              <a:t>3- فنون تصمیم گیری </a:t>
            </a:r>
            <a:endParaRPr lang="fa-IR" sz="3200" dirty="0"/>
          </a:p>
        </p:txBody>
      </p:sp>
      <p:sp>
        <p:nvSpPr>
          <p:cNvPr id="9" name="Rectangle 8"/>
          <p:cNvSpPr/>
          <p:nvPr/>
        </p:nvSpPr>
        <p:spPr>
          <a:xfrm rot="16200000">
            <a:off x="-1772331" y="3563032"/>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build="p"/>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1"/>
          <p:cNvSpPr>
            <a:spLocks noChangeArrowheads="1"/>
          </p:cNvSpPr>
          <p:nvPr/>
        </p:nvSpPr>
        <p:spPr bwMode="auto">
          <a:xfrm>
            <a:off x="3214897" y="-94565"/>
            <a:ext cx="2714205"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3600" b="0" i="0" u="none" strike="noStrike" cap="none" normalizeH="0" baseline="0" dirty="0" smtClean="0">
                <a:ln>
                  <a:noFill/>
                </a:ln>
                <a:solidFill>
                  <a:srgbClr val="00B050"/>
                </a:solidFill>
                <a:effectLst/>
                <a:latin typeface="Calibri" pitchFamily="34" charset="0"/>
                <a:ea typeface="Calibri" pitchFamily="34" charset="0"/>
                <a:cs typeface="B Traffic" pitchFamily="2" charset="-78"/>
              </a:rPr>
              <a:t>* برنامه ریزی :</a:t>
            </a:r>
            <a:endParaRPr kumimoji="0" lang="fa-IR" sz="3600" b="0" i="0" u="none" strike="noStrike" cap="none" normalizeH="0" baseline="0" dirty="0" smtClean="0">
              <a:ln>
                <a:noFill/>
              </a:ln>
              <a:solidFill>
                <a:srgbClr val="00B050"/>
              </a:solidFill>
              <a:effectLst/>
              <a:latin typeface="Arial" pitchFamily="34" charset="0"/>
              <a:cs typeface="Arial" pitchFamily="34" charset="0"/>
            </a:endParaRPr>
          </a:p>
        </p:txBody>
      </p:sp>
      <p:sp>
        <p:nvSpPr>
          <p:cNvPr id="3" name="Rectangle 2"/>
          <p:cNvSpPr/>
          <p:nvPr/>
        </p:nvSpPr>
        <p:spPr>
          <a:xfrm>
            <a:off x="990600" y="1676400"/>
            <a:ext cx="8153400" cy="461665"/>
          </a:xfrm>
          <a:prstGeom prst="rect">
            <a:avLst/>
          </a:prstGeom>
        </p:spPr>
        <p:txBody>
          <a:bodyPr wrap="square">
            <a:spAutoFit/>
          </a:bodyPr>
          <a:lstStyle/>
          <a:p>
            <a:pPr algn="r"/>
            <a:r>
              <a:rPr lang="fa-IR" sz="2400" dirty="0" smtClean="0"/>
              <a:t>هر سازمانی برای رسیدن به اهداف تعیین شده نیاز به برنامه ریزی دارد </a:t>
            </a:r>
            <a:endParaRPr lang="fa-IR" sz="2400" dirty="0"/>
          </a:p>
        </p:txBody>
      </p:sp>
      <p:sp>
        <p:nvSpPr>
          <p:cNvPr id="4" name="Rectangle 3"/>
          <p:cNvSpPr/>
          <p:nvPr/>
        </p:nvSpPr>
        <p:spPr>
          <a:xfrm>
            <a:off x="2438400" y="2819400"/>
            <a:ext cx="6300123" cy="523220"/>
          </a:xfrm>
          <a:prstGeom prst="rect">
            <a:avLst/>
          </a:prstGeom>
        </p:spPr>
        <p:txBody>
          <a:bodyPr wrap="none">
            <a:spAutoFit/>
          </a:bodyPr>
          <a:lstStyle/>
          <a:p>
            <a:r>
              <a:rPr lang="fa-IR" sz="2800" dirty="0" smtClean="0"/>
              <a:t>برنامه ریزی از اساسی ترین اصول مدیریت است </a:t>
            </a:r>
            <a:endParaRPr lang="fa-IR" sz="2800" dirty="0"/>
          </a:p>
        </p:txBody>
      </p:sp>
      <p:sp>
        <p:nvSpPr>
          <p:cNvPr id="113666" name="Rectangle 2"/>
          <p:cNvSpPr>
            <a:spLocks noChangeArrowheads="1"/>
          </p:cNvSpPr>
          <p:nvPr/>
        </p:nvSpPr>
        <p:spPr bwMode="auto">
          <a:xfrm>
            <a:off x="1066800" y="4267200"/>
            <a:ext cx="7772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اگروظایف مدیریت را حول رئوس هرمی در نظر بگیریم ،</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برنامه ریزی در راس آن قرار می گیرد .</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7" name="Rectangle 6"/>
          <p:cNvSpPr/>
          <p:nvPr/>
        </p:nvSpPr>
        <p:spPr>
          <a:xfrm rot="16200000">
            <a:off x="-1772331" y="3563032"/>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3666">
                                            <p:txEl>
                                              <p:pRg st="0" end="0"/>
                                            </p:txEl>
                                          </p:spTgt>
                                        </p:tgtEl>
                                        <p:attrNameLst>
                                          <p:attrName>style.visibility</p:attrName>
                                        </p:attrNameLst>
                                      </p:cBhvr>
                                      <p:to>
                                        <p:strVal val="visible"/>
                                      </p:to>
                                    </p:set>
                                    <p:anim calcmode="lin" valueType="num">
                                      <p:cBhvr additive="base">
                                        <p:cTn id="19" dur="500" fill="hold"/>
                                        <p:tgtEl>
                                          <p:spTgt spid="11366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36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3666">
                                            <p:txEl>
                                              <p:pRg st="1" end="1"/>
                                            </p:txEl>
                                          </p:spTgt>
                                        </p:tgtEl>
                                        <p:attrNameLst>
                                          <p:attrName>style.visibility</p:attrName>
                                        </p:attrNameLst>
                                      </p:cBhvr>
                                      <p:to>
                                        <p:strVal val="visible"/>
                                      </p:to>
                                    </p:set>
                                    <p:anim calcmode="lin" valueType="num">
                                      <p:cBhvr additive="base">
                                        <p:cTn id="25" dur="500" fill="hold"/>
                                        <p:tgtEl>
                                          <p:spTgt spid="113666">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366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11366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0" y="381000"/>
            <a:ext cx="2743200" cy="646331"/>
          </a:xfrm>
          <a:prstGeom prst="rect">
            <a:avLst/>
          </a:prstGeom>
        </p:spPr>
        <p:txBody>
          <a:bodyPr wrap="square">
            <a:spAutoFit/>
          </a:bodyPr>
          <a:lstStyle/>
          <a:p>
            <a:r>
              <a:rPr lang="fa-IR" sz="3600" dirty="0" smtClean="0">
                <a:solidFill>
                  <a:srgbClr val="00B050"/>
                </a:solidFill>
              </a:rPr>
              <a:t>تعریف برنامه : </a:t>
            </a:r>
            <a:endParaRPr lang="fa-IR" sz="3600" dirty="0">
              <a:solidFill>
                <a:srgbClr val="00B050"/>
              </a:solidFill>
            </a:endParaRPr>
          </a:p>
        </p:txBody>
      </p:sp>
      <p:sp>
        <p:nvSpPr>
          <p:cNvPr id="3" name="Rectangle 2"/>
          <p:cNvSpPr/>
          <p:nvPr/>
        </p:nvSpPr>
        <p:spPr>
          <a:xfrm>
            <a:off x="762000" y="1447800"/>
            <a:ext cx="8153400" cy="1384995"/>
          </a:xfrm>
          <a:prstGeom prst="rect">
            <a:avLst/>
          </a:prstGeom>
        </p:spPr>
        <p:txBody>
          <a:bodyPr wrap="square">
            <a:spAutoFit/>
          </a:bodyPr>
          <a:lstStyle/>
          <a:p>
            <a:pPr algn="r"/>
            <a:r>
              <a:rPr lang="fa-IR" sz="2800" dirty="0" smtClean="0"/>
              <a:t>برنامه عبارتست از تعیین هدف کوتاه مدت و راه رسیدن به آن . به بیان دیگر ، برنامه عبارتست از :                                            </a:t>
            </a:r>
          </a:p>
          <a:p>
            <a:pPr algn="r"/>
            <a:r>
              <a:rPr lang="fa-IR" sz="2800" dirty="0" smtClean="0"/>
              <a:t> « </a:t>
            </a:r>
            <a:r>
              <a:rPr lang="fa-IR" sz="2800" dirty="0" smtClean="0">
                <a:solidFill>
                  <a:srgbClr val="C00000"/>
                </a:solidFill>
              </a:rPr>
              <a:t>تعهد برای انجام یک سری عملیات به منظور تحقق هدف </a:t>
            </a:r>
            <a:r>
              <a:rPr lang="fa-IR" sz="2800" dirty="0" smtClean="0"/>
              <a:t>» .</a:t>
            </a:r>
            <a:endParaRPr lang="fa-IR" sz="2800" dirty="0"/>
          </a:p>
        </p:txBody>
      </p:sp>
      <p:sp>
        <p:nvSpPr>
          <p:cNvPr id="111617" name="Rectangle 1"/>
          <p:cNvSpPr>
            <a:spLocks noChangeArrowheads="1"/>
          </p:cNvSpPr>
          <p:nvPr/>
        </p:nvSpPr>
        <p:spPr bwMode="auto">
          <a:xfrm>
            <a:off x="2438400" y="3276600"/>
            <a:ext cx="5945858"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2800" b="0" i="1" u="none" strike="noStrike" cap="none" normalizeH="0" baseline="0" dirty="0" smtClean="0">
                <a:ln>
                  <a:noFill/>
                </a:ln>
                <a:solidFill>
                  <a:srgbClr val="FF0000"/>
                </a:solidFill>
                <a:effectLst/>
                <a:latin typeface="Calibri" pitchFamily="34" charset="0"/>
                <a:ea typeface="Calibri" pitchFamily="34" charset="0"/>
                <a:cs typeface="B Traffic" pitchFamily="2" charset="-78"/>
              </a:rPr>
              <a:t>برنامه شالوده مدیریت را تشکیل میدهد       </a:t>
            </a:r>
            <a:endParaRPr kumimoji="0" lang="fa-IR" sz="28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1618" name="Rectangle 2"/>
          <p:cNvSpPr>
            <a:spLocks noChangeArrowheads="1"/>
          </p:cNvSpPr>
          <p:nvPr/>
        </p:nvSpPr>
        <p:spPr bwMode="auto">
          <a:xfrm>
            <a:off x="1143000" y="3967490"/>
            <a:ext cx="7696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برنامه ریزی مقدم بر تمامی وظایف مدیریت است .</a:t>
            </a:r>
            <a:endParaRPr kumimoji="0" lang="fa-IR" sz="2800" b="0" i="0" u="none" strike="noStrike" cap="none" normalizeH="0" baseline="0" dirty="0" smtClean="0">
              <a:ln>
                <a:noFill/>
              </a:ln>
              <a:solidFill>
                <a:srgbClr val="0070C0"/>
              </a:solidFill>
              <a:effectLst/>
              <a:latin typeface="Arial" pitchFamily="34" charset="0"/>
              <a:cs typeface="Arial" pitchFamily="34" charset="0"/>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7" name="Rectangle 6"/>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1617">
                                            <p:txEl>
                                              <p:pRg st="0" end="0"/>
                                            </p:txEl>
                                          </p:spTgt>
                                        </p:tgtEl>
                                        <p:attrNameLst>
                                          <p:attrName>style.visibility</p:attrName>
                                        </p:attrNameLst>
                                      </p:cBhvr>
                                      <p:to>
                                        <p:strVal val="visible"/>
                                      </p:to>
                                    </p:set>
                                    <p:anim calcmode="lin" valueType="num">
                                      <p:cBhvr additive="base">
                                        <p:cTn id="19" dur="500" fill="hold"/>
                                        <p:tgtEl>
                                          <p:spTgt spid="11161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16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1618">
                                            <p:txEl>
                                              <p:pRg st="0" end="0"/>
                                            </p:txEl>
                                          </p:spTgt>
                                        </p:tgtEl>
                                        <p:attrNameLst>
                                          <p:attrName>style.visibility</p:attrName>
                                        </p:attrNameLst>
                                      </p:cBhvr>
                                      <p:to>
                                        <p:strVal val="visible"/>
                                      </p:to>
                                    </p:set>
                                    <p:anim calcmode="lin" valueType="num">
                                      <p:cBhvr additive="base">
                                        <p:cTn id="25" dur="500" fill="hold"/>
                                        <p:tgtEl>
                                          <p:spTgt spid="111618">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16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1617" grpId="0" build="p"/>
      <p:bldP spid="11161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00400" y="381000"/>
            <a:ext cx="4554452" cy="646331"/>
          </a:xfrm>
          <a:prstGeom prst="rect">
            <a:avLst/>
          </a:prstGeom>
        </p:spPr>
        <p:txBody>
          <a:bodyPr wrap="none">
            <a:spAutoFit/>
          </a:bodyPr>
          <a:lstStyle/>
          <a:p>
            <a:r>
              <a:rPr lang="fa-IR" sz="3600" b="1" dirty="0" smtClean="0">
                <a:solidFill>
                  <a:srgbClr val="C00000"/>
                </a:solidFill>
              </a:rPr>
              <a:t>*- تعريف برنامه ريزي :</a:t>
            </a:r>
            <a:r>
              <a:rPr lang="fa-IR" sz="3600" dirty="0" smtClean="0">
                <a:solidFill>
                  <a:srgbClr val="C00000"/>
                </a:solidFill>
              </a:rPr>
              <a:t> </a:t>
            </a:r>
            <a:endParaRPr lang="fa-IR" sz="3600" dirty="0">
              <a:solidFill>
                <a:srgbClr val="C00000"/>
              </a:solidFill>
            </a:endParaRPr>
          </a:p>
        </p:txBody>
      </p:sp>
      <p:sp>
        <p:nvSpPr>
          <p:cNvPr id="3" name="Rectangle 2"/>
          <p:cNvSpPr/>
          <p:nvPr/>
        </p:nvSpPr>
        <p:spPr>
          <a:xfrm>
            <a:off x="533400" y="1066800"/>
            <a:ext cx="8229600" cy="954107"/>
          </a:xfrm>
          <a:prstGeom prst="rect">
            <a:avLst/>
          </a:prstGeom>
        </p:spPr>
        <p:txBody>
          <a:bodyPr wrap="square">
            <a:spAutoFit/>
          </a:bodyPr>
          <a:lstStyle/>
          <a:p>
            <a:pPr algn="r"/>
            <a:r>
              <a:rPr lang="fa-IR" sz="2800" dirty="0" smtClean="0"/>
              <a:t>برنامه ريزي عبارتست از تعيين هدف، یافتن </a:t>
            </a:r>
          </a:p>
          <a:p>
            <a:pPr algn="r"/>
            <a:r>
              <a:rPr lang="fa-IR" sz="2800" dirty="0" smtClean="0"/>
              <a:t>                                                 و ساختن راه وصول به آن. </a:t>
            </a:r>
            <a:endParaRPr lang="fa-IR" sz="2800" dirty="0"/>
          </a:p>
        </p:txBody>
      </p:sp>
      <p:sp>
        <p:nvSpPr>
          <p:cNvPr id="4" name="Rectangle 3"/>
          <p:cNvSpPr/>
          <p:nvPr/>
        </p:nvSpPr>
        <p:spPr>
          <a:xfrm>
            <a:off x="990600" y="2362200"/>
            <a:ext cx="7848600" cy="954107"/>
          </a:xfrm>
          <a:prstGeom prst="rect">
            <a:avLst/>
          </a:prstGeom>
        </p:spPr>
        <p:txBody>
          <a:bodyPr wrap="square">
            <a:spAutoFit/>
          </a:bodyPr>
          <a:lstStyle/>
          <a:p>
            <a:pPr algn="ctr"/>
            <a:r>
              <a:rPr lang="fa-IR" sz="2800" dirty="0" smtClean="0">
                <a:solidFill>
                  <a:srgbClr val="FF0000"/>
                </a:solidFill>
              </a:rPr>
              <a:t>برنامه ريزي </a:t>
            </a:r>
            <a:r>
              <a:rPr lang="fa-IR" sz="2800" dirty="0" smtClean="0"/>
              <a:t>عبارتست از تصميم گيري در مورد اينكه </a:t>
            </a:r>
          </a:p>
          <a:p>
            <a:pPr algn="ctr"/>
            <a:r>
              <a:rPr lang="fa-IR" sz="2800" dirty="0" smtClean="0"/>
              <a:t>چه كارهايي بايد انجام گيرد</a:t>
            </a:r>
            <a:endParaRPr lang="fa-IR" sz="2800" dirty="0"/>
          </a:p>
        </p:txBody>
      </p:sp>
      <p:sp>
        <p:nvSpPr>
          <p:cNvPr id="112641" name="Rectangle 1"/>
          <p:cNvSpPr>
            <a:spLocks noChangeArrowheads="1"/>
          </p:cNvSpPr>
          <p:nvPr/>
        </p:nvSpPr>
        <p:spPr bwMode="auto">
          <a:xfrm>
            <a:off x="1066800" y="3581400"/>
            <a:ext cx="77724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برنامه ريزي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عبارتست از طراحي عملياتي كه شيئي يا موضوعي را بر مبناي شيوه اي كه از پيش تعريف شده ، تغيير بدهد. </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2642" name="Rectangle 2"/>
          <p:cNvSpPr>
            <a:spLocks noChangeArrowheads="1"/>
          </p:cNvSpPr>
          <p:nvPr/>
        </p:nvSpPr>
        <p:spPr bwMode="auto">
          <a:xfrm>
            <a:off x="457200" y="5181600"/>
            <a:ext cx="86868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برنامه ريزي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عبارتست ازتجسم وطراحي وضعيت مطلوب در آينده </a:t>
            </a:r>
          </a:p>
          <a:p>
            <a:pPr marL="0" marR="0" lvl="0" indent="0" algn="r" defTabSz="914400" rtl="1" eaLnBrk="1" fontAlgn="base" latinLnBrk="0" hangingPunct="1">
              <a:lnSpc>
                <a:spcPct val="100000"/>
              </a:lnSpc>
              <a:spcBef>
                <a:spcPct val="0"/>
              </a:spcBef>
              <a:spcAft>
                <a:spcPct val="0"/>
              </a:spcAft>
              <a:buClrTx/>
              <a:buSzTx/>
              <a:buFontTx/>
              <a:buNone/>
              <a:tabLst/>
            </a:pPr>
            <a:r>
              <a:rPr lang="fa-IR" sz="2800" dirty="0" smtClean="0">
                <a:latin typeface="Calibri" pitchFamily="34" charset="0"/>
                <a:ea typeface="Calibri" pitchFamily="34" charset="0"/>
                <a:cs typeface="B Traffic" pitchFamily="2" charset="-78"/>
              </a:rPr>
              <a:t>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و يافتن وساختن راهها و وسايلي كه رسيدن به آن را فراهم كند. </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Left Arrow 6"/>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8" name="Rectangle 7"/>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2641">
                                            <p:txEl>
                                              <p:pRg st="0" end="0"/>
                                            </p:txEl>
                                          </p:spTgt>
                                        </p:tgtEl>
                                        <p:attrNameLst>
                                          <p:attrName>style.visibility</p:attrName>
                                        </p:attrNameLst>
                                      </p:cBhvr>
                                      <p:to>
                                        <p:strVal val="visible"/>
                                      </p:to>
                                    </p:set>
                                    <p:anim calcmode="lin" valueType="num">
                                      <p:cBhvr additive="base">
                                        <p:cTn id="31" dur="500" fill="hold"/>
                                        <p:tgtEl>
                                          <p:spTgt spid="112641">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4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2642">
                                            <p:txEl>
                                              <p:pRg st="0" end="0"/>
                                            </p:txEl>
                                          </p:spTgt>
                                        </p:tgtEl>
                                        <p:attrNameLst>
                                          <p:attrName>style.visibility</p:attrName>
                                        </p:attrNameLst>
                                      </p:cBhvr>
                                      <p:to>
                                        <p:strVal val="visible"/>
                                      </p:to>
                                    </p:set>
                                    <p:anim calcmode="lin" valueType="num">
                                      <p:cBhvr additive="base">
                                        <p:cTn id="37" dur="500" fill="hold"/>
                                        <p:tgtEl>
                                          <p:spTgt spid="11264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2642">
                                            <p:txEl>
                                              <p:pRg st="1" end="1"/>
                                            </p:txEl>
                                          </p:spTgt>
                                        </p:tgtEl>
                                        <p:attrNameLst>
                                          <p:attrName>style.visibility</p:attrName>
                                        </p:attrNameLst>
                                      </p:cBhvr>
                                      <p:to>
                                        <p:strVal val="visible"/>
                                      </p:to>
                                    </p:set>
                                    <p:anim calcmode="lin" valueType="num">
                                      <p:cBhvr additive="base">
                                        <p:cTn id="43" dur="500" fill="hold"/>
                                        <p:tgtEl>
                                          <p:spTgt spid="112642">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264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112641" grpId="0" build="p"/>
      <p:bldP spid="11264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381000"/>
            <a:ext cx="5194051" cy="769441"/>
          </a:xfrm>
          <a:prstGeom prst="rect">
            <a:avLst/>
          </a:prstGeom>
        </p:spPr>
        <p:txBody>
          <a:bodyPr wrap="none">
            <a:spAutoFit/>
          </a:bodyPr>
          <a:lstStyle/>
          <a:p>
            <a:r>
              <a:rPr lang="fa-IR" sz="4400" b="1" dirty="0" smtClean="0">
                <a:solidFill>
                  <a:srgbClr val="C00000"/>
                </a:solidFill>
              </a:rPr>
              <a:t>*هدفهاي برنامه ريزي </a:t>
            </a:r>
            <a:endParaRPr lang="fa-IR" sz="4400" dirty="0">
              <a:solidFill>
                <a:srgbClr val="C00000"/>
              </a:solidFill>
            </a:endParaRPr>
          </a:p>
        </p:txBody>
      </p:sp>
      <p:sp>
        <p:nvSpPr>
          <p:cNvPr id="110593" name="Rectangle 1"/>
          <p:cNvSpPr>
            <a:spLocks noChangeArrowheads="1"/>
          </p:cNvSpPr>
          <p:nvPr/>
        </p:nvSpPr>
        <p:spPr bwMode="auto">
          <a:xfrm>
            <a:off x="966761" y="1524000"/>
            <a:ext cx="8177239"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افزايش احتمال رسيدن به هدف از طريق تنظيم فعاليتها .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762000" y="2590800"/>
            <a:ext cx="8382000" cy="523220"/>
          </a:xfrm>
          <a:prstGeom prst="rect">
            <a:avLst/>
          </a:prstGeom>
        </p:spPr>
        <p:txBody>
          <a:bodyPr wrap="square">
            <a:spAutoFit/>
          </a:bodyPr>
          <a:lstStyle/>
          <a:p>
            <a:pPr lvl="0" algn="justLow" rtl="1" eaLnBrk="0" fontAlgn="base" hangingPunct="0">
              <a:spcBef>
                <a:spcPct val="0"/>
              </a:spcBef>
              <a:spcAft>
                <a:spcPct val="0"/>
              </a:spcAft>
            </a:pPr>
            <a:r>
              <a:rPr lang="fa-IR" sz="2800" b="1" dirty="0" smtClean="0">
                <a:latin typeface="Calibri" pitchFamily="34" charset="0"/>
                <a:ea typeface="Calibri" pitchFamily="34" charset="0"/>
                <a:cs typeface="B Traffic" pitchFamily="2" charset="-78"/>
              </a:rPr>
              <a:t>-  افزايش جنبه اقتصادي (مقرون به صرفه بودن عمليات) </a:t>
            </a:r>
            <a:endParaRPr lang="en-US" sz="2800" b="1" dirty="0" smtClean="0">
              <a:latin typeface="Arial" pitchFamily="34" charset="0"/>
              <a:cs typeface="Arial" pitchFamily="34" charset="0"/>
            </a:endParaRPr>
          </a:p>
        </p:txBody>
      </p:sp>
      <p:sp>
        <p:nvSpPr>
          <p:cNvPr id="5" name="Rectangle 4"/>
          <p:cNvSpPr/>
          <p:nvPr/>
        </p:nvSpPr>
        <p:spPr>
          <a:xfrm>
            <a:off x="381000" y="4267200"/>
            <a:ext cx="8534400" cy="523220"/>
          </a:xfrm>
          <a:prstGeom prst="rect">
            <a:avLst/>
          </a:prstGeom>
        </p:spPr>
        <p:txBody>
          <a:bodyPr wrap="square">
            <a:spAutoFit/>
          </a:bodyPr>
          <a:lstStyle/>
          <a:p>
            <a:pPr lvl="0" algn="justLow" rtl="1" eaLnBrk="0" fontAlgn="base" hangingPunct="0">
              <a:spcBef>
                <a:spcPct val="0"/>
              </a:spcBef>
              <a:spcAft>
                <a:spcPct val="0"/>
              </a:spcAft>
            </a:pPr>
            <a:r>
              <a:rPr lang="fa-IR" sz="2800" b="1" dirty="0" smtClean="0">
                <a:latin typeface="Calibri" pitchFamily="34" charset="0"/>
                <a:ea typeface="Calibri" pitchFamily="34" charset="0"/>
                <a:cs typeface="B Traffic" pitchFamily="2" charset="-78"/>
              </a:rPr>
              <a:t>-  تمركز بر روي مقاصد و اهداف و احتراز از تغيير مسير. </a:t>
            </a:r>
            <a:endParaRPr lang="en-US" sz="2800" b="1" dirty="0" smtClean="0">
              <a:latin typeface="Arial" pitchFamily="34" charset="0"/>
              <a:cs typeface="Arial" pitchFamily="34" charset="0"/>
            </a:endParaRPr>
          </a:p>
        </p:txBody>
      </p:sp>
      <p:sp>
        <p:nvSpPr>
          <p:cNvPr id="6" name="Rectangle 5"/>
          <p:cNvSpPr/>
          <p:nvPr/>
        </p:nvSpPr>
        <p:spPr>
          <a:xfrm>
            <a:off x="3505200" y="5562600"/>
            <a:ext cx="4229043" cy="584775"/>
          </a:xfrm>
          <a:prstGeom prst="rect">
            <a:avLst/>
          </a:prstGeom>
        </p:spPr>
        <p:txBody>
          <a:bodyPr wrap="none">
            <a:spAutoFit/>
          </a:bodyPr>
          <a:lstStyle/>
          <a:p>
            <a:pPr lvl="0" algn="justLow" rtl="1" eaLnBrk="0" fontAlgn="base" hangingPunct="0">
              <a:spcBef>
                <a:spcPct val="0"/>
              </a:spcBef>
              <a:spcAft>
                <a:spcPct val="0"/>
              </a:spcAft>
            </a:pPr>
            <a:r>
              <a:rPr lang="fa-IR" sz="3200" b="1" dirty="0" smtClean="0">
                <a:latin typeface="Calibri" pitchFamily="34" charset="0"/>
                <a:ea typeface="Calibri" pitchFamily="34" charset="0"/>
                <a:cs typeface="B Traffic" pitchFamily="2" charset="-78"/>
              </a:rPr>
              <a:t>- تهيه ابزاري براي كنترل. </a:t>
            </a:r>
            <a:endParaRPr lang="fa-IR" sz="3200" b="1" dirty="0" smtClean="0">
              <a:latin typeface="Arial" pitchFamily="34" charset="0"/>
              <a:cs typeface="Arial" pitchFamily="34" charset="0"/>
            </a:endParaRPr>
          </a:p>
        </p:txBody>
      </p:sp>
      <p:sp>
        <p:nvSpPr>
          <p:cNvPr id="7" name="Left Arrow 6"/>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8" name="Rectangle 7"/>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0593">
                                            <p:txEl>
                                              <p:pRg st="0" end="0"/>
                                            </p:txEl>
                                          </p:spTgt>
                                        </p:tgtEl>
                                        <p:attrNameLst>
                                          <p:attrName>style.visibility</p:attrName>
                                        </p:attrNameLst>
                                      </p:cBhvr>
                                      <p:to>
                                        <p:strVal val="visible"/>
                                      </p:to>
                                    </p:set>
                                    <p:anim calcmode="lin" valueType="num">
                                      <p:cBhvr additive="base">
                                        <p:cTn id="7" dur="500" fill="hold"/>
                                        <p:tgtEl>
                                          <p:spTgt spid="11059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059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3" grpId="0" build="p"/>
      <p:bldP spid="4" grpId="0" build="p"/>
      <p:bldP spid="5" grpId="0" build="p"/>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86200" y="0"/>
            <a:ext cx="4062331" cy="769441"/>
          </a:xfrm>
          <a:prstGeom prst="rect">
            <a:avLst/>
          </a:prstGeom>
        </p:spPr>
        <p:txBody>
          <a:bodyPr wrap="none">
            <a:spAutoFit/>
          </a:bodyPr>
          <a:lstStyle/>
          <a:p>
            <a:r>
              <a:rPr lang="fa-IR" sz="4400" b="1" dirty="0" smtClean="0">
                <a:solidFill>
                  <a:srgbClr val="C00000"/>
                </a:solidFill>
              </a:rPr>
              <a:t>انواع برنامه ریزی</a:t>
            </a:r>
            <a:r>
              <a:rPr lang="fa-IR" sz="4400" dirty="0" smtClean="0">
                <a:solidFill>
                  <a:srgbClr val="C00000"/>
                </a:solidFill>
              </a:rPr>
              <a:t> </a:t>
            </a:r>
            <a:endParaRPr lang="fa-IR" sz="4400" dirty="0">
              <a:solidFill>
                <a:srgbClr val="C00000"/>
              </a:solidFill>
            </a:endParaRPr>
          </a:p>
        </p:txBody>
      </p:sp>
      <p:sp>
        <p:nvSpPr>
          <p:cNvPr id="3" name="Rectangle 2"/>
          <p:cNvSpPr/>
          <p:nvPr/>
        </p:nvSpPr>
        <p:spPr>
          <a:xfrm>
            <a:off x="4800600" y="838200"/>
            <a:ext cx="4038600" cy="584775"/>
          </a:xfrm>
          <a:prstGeom prst="rect">
            <a:avLst/>
          </a:prstGeom>
        </p:spPr>
        <p:txBody>
          <a:bodyPr wrap="square">
            <a:spAutoFit/>
          </a:bodyPr>
          <a:lstStyle/>
          <a:p>
            <a:r>
              <a:rPr lang="fa-IR" sz="3200" dirty="0" smtClean="0">
                <a:solidFill>
                  <a:srgbClr val="0070C0"/>
                </a:solidFill>
              </a:rPr>
              <a:t>- برنامه ریزی استراتژیک </a:t>
            </a:r>
            <a:r>
              <a:rPr lang="fa-IR" sz="3200" dirty="0" smtClean="0"/>
              <a:t>:.</a:t>
            </a:r>
            <a:endParaRPr lang="fa-IR" sz="3200" dirty="0"/>
          </a:p>
        </p:txBody>
      </p:sp>
      <p:sp>
        <p:nvSpPr>
          <p:cNvPr id="4" name="Rectangle 3"/>
          <p:cNvSpPr/>
          <p:nvPr/>
        </p:nvSpPr>
        <p:spPr>
          <a:xfrm>
            <a:off x="1295400" y="1676400"/>
            <a:ext cx="7543800" cy="400110"/>
          </a:xfrm>
          <a:prstGeom prst="rect">
            <a:avLst/>
          </a:prstGeom>
        </p:spPr>
        <p:txBody>
          <a:bodyPr wrap="square">
            <a:spAutoFit/>
          </a:bodyPr>
          <a:lstStyle/>
          <a:p>
            <a:pPr algn="r"/>
            <a:r>
              <a:rPr lang="fa-IR" sz="2000" dirty="0" smtClean="0"/>
              <a:t>این برنامه ریزی ؛ دوراندیشی سازمان یافته ای است که شامل مراحل زیر می شود </a:t>
            </a:r>
            <a:endParaRPr lang="fa-IR" sz="2000" dirty="0"/>
          </a:p>
        </p:txBody>
      </p:sp>
      <p:sp>
        <p:nvSpPr>
          <p:cNvPr id="122881" name="Rectangle 1"/>
          <p:cNvSpPr>
            <a:spLocks noChangeArrowheads="1"/>
          </p:cNvSpPr>
          <p:nvPr/>
        </p:nvSpPr>
        <p:spPr bwMode="auto">
          <a:xfrm>
            <a:off x="914400" y="2743200"/>
            <a:ext cx="7696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 تعیین هدفهای وماموریتهای دراز مدت سازمان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762000" y="3505200"/>
            <a:ext cx="8229600" cy="461665"/>
          </a:xfrm>
          <a:prstGeom prst="rect">
            <a:avLst/>
          </a:prstGeom>
        </p:spPr>
        <p:txBody>
          <a:bodyPr wrap="square">
            <a:spAutoFit/>
          </a:bodyPr>
          <a:lstStyle/>
          <a:p>
            <a:pPr lvl="0" algn="justLow" rtl="1" eaLnBrk="0" fontAlgn="base" hangingPunct="0">
              <a:spcBef>
                <a:spcPct val="0"/>
              </a:spcBef>
              <a:spcAft>
                <a:spcPct val="0"/>
              </a:spcAft>
            </a:pPr>
            <a:r>
              <a:rPr lang="fa-IR" sz="2400" dirty="0" smtClean="0">
                <a:latin typeface="Calibri" pitchFamily="34" charset="0"/>
                <a:ea typeface="Calibri" pitchFamily="34" charset="0"/>
                <a:cs typeface="B Traffic" pitchFamily="2" charset="-78"/>
              </a:rPr>
              <a:t>   - هدف گذاری یعنی تفکیک ماموریتها به هدفهای کمی و کیفی کوتاه مدت ؛</a:t>
            </a:r>
            <a:endParaRPr lang="en-US" sz="2400" dirty="0" smtClean="0">
              <a:latin typeface="Arial" pitchFamily="34" charset="0"/>
              <a:cs typeface="Arial" pitchFamily="34" charset="0"/>
            </a:endParaRPr>
          </a:p>
        </p:txBody>
      </p:sp>
      <p:sp>
        <p:nvSpPr>
          <p:cNvPr id="7" name="Rectangle 6"/>
          <p:cNvSpPr/>
          <p:nvPr/>
        </p:nvSpPr>
        <p:spPr>
          <a:xfrm>
            <a:off x="0" y="4724400"/>
            <a:ext cx="8839200" cy="523220"/>
          </a:xfrm>
          <a:prstGeom prst="rect">
            <a:avLst/>
          </a:prstGeom>
        </p:spPr>
        <p:txBody>
          <a:bodyPr wrap="square">
            <a:spAutoFit/>
          </a:bodyPr>
          <a:lstStyle/>
          <a:p>
            <a:pPr lvl="0" algn="justLow" rtl="1" eaLnBrk="0" fontAlgn="base" hangingPunct="0">
              <a:spcBef>
                <a:spcPct val="0"/>
              </a:spcBef>
              <a:spcAft>
                <a:spcPct val="0"/>
              </a:spcAft>
            </a:pPr>
            <a:r>
              <a:rPr lang="fa-IR" sz="2800" dirty="0" smtClean="0">
                <a:latin typeface="Calibri" pitchFamily="34" charset="0"/>
                <a:ea typeface="Calibri" pitchFamily="34" charset="0"/>
                <a:cs typeface="B Traffic" pitchFamily="2" charset="-78"/>
              </a:rPr>
              <a:t> - تعیین سیاستها و خط مشی های آینده و کلان سازمان ؛ </a:t>
            </a:r>
            <a:endParaRPr lang="en-US" sz="2800" dirty="0" smtClean="0">
              <a:latin typeface="Arial" pitchFamily="34" charset="0"/>
              <a:cs typeface="Arial" pitchFamily="34" charset="0"/>
            </a:endParaRPr>
          </a:p>
        </p:txBody>
      </p:sp>
      <p:sp>
        <p:nvSpPr>
          <p:cNvPr id="8" name="Rectangle 7"/>
          <p:cNvSpPr/>
          <p:nvPr/>
        </p:nvSpPr>
        <p:spPr>
          <a:xfrm>
            <a:off x="990600" y="5486400"/>
            <a:ext cx="7543800" cy="954107"/>
          </a:xfrm>
          <a:prstGeom prst="rect">
            <a:avLst/>
          </a:prstGeom>
        </p:spPr>
        <p:txBody>
          <a:bodyPr wrap="square">
            <a:spAutoFit/>
          </a:bodyPr>
          <a:lstStyle/>
          <a:p>
            <a:pPr lvl="0" algn="justLow" rtl="1" eaLnBrk="0" fontAlgn="base" hangingPunct="0">
              <a:spcBef>
                <a:spcPct val="0"/>
              </a:spcBef>
              <a:spcAft>
                <a:spcPct val="0"/>
              </a:spcAft>
            </a:pPr>
            <a:r>
              <a:rPr lang="fa-IR" sz="2800" dirty="0" smtClean="0">
                <a:latin typeface="Calibri" pitchFamily="34" charset="0"/>
                <a:ea typeface="Calibri" pitchFamily="34" charset="0"/>
                <a:cs typeface="B Traffic" pitchFamily="2" charset="-78"/>
              </a:rPr>
              <a:t> - برنامه ریزی اجرایی ( تاکتیکی ) هماهنگ با قصد</a:t>
            </a:r>
          </a:p>
          <a:p>
            <a:pPr lvl="0" algn="justLow" rtl="1" eaLnBrk="0" fontAlgn="base" hangingPunct="0">
              <a:spcBef>
                <a:spcPct val="0"/>
              </a:spcBef>
              <a:spcAft>
                <a:spcPct val="0"/>
              </a:spcAft>
            </a:pPr>
            <a:r>
              <a:rPr lang="fa-IR" sz="2800" dirty="0" smtClean="0">
                <a:latin typeface="Calibri" pitchFamily="34" charset="0"/>
                <a:ea typeface="Calibri" pitchFamily="34" charset="0"/>
                <a:cs typeface="B Traffic" pitchFamily="2" charset="-78"/>
              </a:rPr>
              <a:t>              تحقق اهداف استراتژیک سازمان ؛</a:t>
            </a:r>
            <a:endParaRPr lang="fa-IR" sz="2800" dirty="0" smtClean="0">
              <a:latin typeface="Arial" pitchFamily="34" charset="0"/>
              <a:cs typeface="Arial" pitchFamily="34" charset="0"/>
            </a:endParaRPr>
          </a:p>
        </p:txBody>
      </p:sp>
      <p:sp>
        <p:nvSpPr>
          <p:cNvPr id="9" name="Left Arrow 8"/>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10" name="Rectangle 9"/>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2881">
                                            <p:txEl>
                                              <p:pRg st="0" end="0"/>
                                            </p:txEl>
                                          </p:spTgt>
                                        </p:tgtEl>
                                        <p:attrNameLst>
                                          <p:attrName>style.visibility</p:attrName>
                                        </p:attrNameLst>
                                      </p:cBhvr>
                                      <p:to>
                                        <p:strVal val="visible"/>
                                      </p:to>
                                    </p:set>
                                    <p:anim calcmode="lin" valueType="num">
                                      <p:cBhvr additive="base">
                                        <p:cTn id="19" dur="500" fill="hold"/>
                                        <p:tgtEl>
                                          <p:spTgt spid="122881">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88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1" end="1"/>
                                            </p:txEl>
                                          </p:spTgt>
                                        </p:tgtEl>
                                        <p:attrNameLst>
                                          <p:attrName>style.visibility</p:attrName>
                                        </p:attrNameLst>
                                      </p:cBhvr>
                                      <p:to>
                                        <p:strVal val="visible"/>
                                      </p:to>
                                    </p:set>
                                    <p:anim calcmode="lin" valueType="num">
                                      <p:cBhvr additive="base">
                                        <p:cTn id="4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122881" grpId="0" build="p"/>
      <p:bldP spid="6" grpId="0" build="p"/>
      <p:bldP spid="7" grpId="0" build="p"/>
      <p:bldP spid="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9400" y="0"/>
            <a:ext cx="4062331" cy="769441"/>
          </a:xfrm>
          <a:prstGeom prst="rect">
            <a:avLst/>
          </a:prstGeom>
        </p:spPr>
        <p:txBody>
          <a:bodyPr wrap="none">
            <a:spAutoFit/>
          </a:bodyPr>
          <a:lstStyle/>
          <a:p>
            <a:r>
              <a:rPr lang="fa-IR" sz="4400" b="1" dirty="0" smtClean="0">
                <a:solidFill>
                  <a:srgbClr val="C00000"/>
                </a:solidFill>
              </a:rPr>
              <a:t>انواع برنامه ریزی</a:t>
            </a:r>
            <a:r>
              <a:rPr lang="fa-IR" sz="4400" dirty="0" smtClean="0">
                <a:solidFill>
                  <a:srgbClr val="C00000"/>
                </a:solidFill>
              </a:rPr>
              <a:t> </a:t>
            </a:r>
            <a:endParaRPr lang="fa-IR" sz="4400" dirty="0">
              <a:solidFill>
                <a:srgbClr val="C00000"/>
              </a:solidFill>
            </a:endParaRPr>
          </a:p>
        </p:txBody>
      </p:sp>
      <p:sp>
        <p:nvSpPr>
          <p:cNvPr id="3" name="Rectangle 2"/>
          <p:cNvSpPr/>
          <p:nvPr/>
        </p:nvSpPr>
        <p:spPr>
          <a:xfrm>
            <a:off x="4572000" y="1066800"/>
            <a:ext cx="3657600" cy="584775"/>
          </a:xfrm>
          <a:prstGeom prst="rect">
            <a:avLst/>
          </a:prstGeom>
        </p:spPr>
        <p:txBody>
          <a:bodyPr wrap="square">
            <a:spAutoFit/>
          </a:bodyPr>
          <a:lstStyle/>
          <a:p>
            <a:r>
              <a:rPr lang="fa-IR" sz="3200" dirty="0" smtClean="0">
                <a:solidFill>
                  <a:srgbClr val="0070C0"/>
                </a:solidFill>
              </a:rPr>
              <a:t>- برنامه ریزی اجرایی :</a:t>
            </a:r>
            <a:endParaRPr lang="fa-IR" sz="3200" dirty="0">
              <a:solidFill>
                <a:srgbClr val="0070C0"/>
              </a:solidFill>
            </a:endParaRPr>
          </a:p>
        </p:txBody>
      </p:sp>
      <p:sp>
        <p:nvSpPr>
          <p:cNvPr id="4" name="Rectangle 3"/>
          <p:cNvSpPr/>
          <p:nvPr/>
        </p:nvSpPr>
        <p:spPr>
          <a:xfrm>
            <a:off x="3581400" y="1828800"/>
            <a:ext cx="5492209" cy="461665"/>
          </a:xfrm>
          <a:prstGeom prst="rect">
            <a:avLst/>
          </a:prstGeom>
        </p:spPr>
        <p:txBody>
          <a:bodyPr wrap="none">
            <a:spAutoFit/>
          </a:bodyPr>
          <a:lstStyle/>
          <a:p>
            <a:r>
              <a:rPr lang="fa-IR" sz="2400" b="1" dirty="0" smtClean="0"/>
              <a:t>توالی برنامه ریزی عملیاتی به شرح زیر است </a:t>
            </a:r>
            <a:endParaRPr lang="fa-IR" sz="2400" b="1" dirty="0"/>
          </a:p>
        </p:txBody>
      </p:sp>
      <p:sp>
        <p:nvSpPr>
          <p:cNvPr id="121857" name="Rectangle 1"/>
          <p:cNvSpPr>
            <a:spLocks noChangeArrowheads="1"/>
          </p:cNvSpPr>
          <p:nvPr/>
        </p:nvSpPr>
        <p:spPr bwMode="auto">
          <a:xfrm>
            <a:off x="1676400" y="2542401"/>
            <a:ext cx="74676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32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 تهیه برنامه کوتاه مدت  </a:t>
            </a:r>
          </a:p>
          <a:p>
            <a:pPr marL="0" marR="0" lvl="0" indent="0" algn="justLow" defTabSz="914400" rtl="1" eaLnBrk="1" fontAlgn="base" latinLnBrk="0" hangingPunct="1">
              <a:lnSpc>
                <a:spcPct val="100000"/>
              </a:lnSpc>
              <a:spcBef>
                <a:spcPct val="0"/>
              </a:spcBef>
              <a:spcAft>
                <a:spcPct val="0"/>
              </a:spcAft>
              <a:buClrTx/>
              <a:buSzTx/>
              <a:buFontTx/>
              <a:buNone/>
              <a:tabLst/>
            </a:pPr>
            <a:r>
              <a:rPr lang="fa-IR" sz="3200" b="1" dirty="0" smtClean="0">
                <a:latin typeface="Calibri" pitchFamily="34" charset="0"/>
                <a:ea typeface="Calibri" pitchFamily="34" charset="0"/>
                <a:cs typeface="B Traffic" pitchFamily="2" charset="-78"/>
              </a:rPr>
              <a:t>        </a:t>
            </a:r>
            <a:r>
              <a:rPr kumimoji="0" lang="fa-IR" sz="32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a:t>
            </a:r>
            <a:r>
              <a:rPr kumimoji="0" lang="fa-IR" sz="3200" b="1" i="0" u="none" strike="noStrike" cap="none" normalizeH="0" baseline="0" dirty="0" smtClean="0">
                <a:ln>
                  <a:noFill/>
                </a:ln>
                <a:solidFill>
                  <a:srgbClr val="00B050"/>
                </a:solidFill>
                <a:effectLst/>
                <a:latin typeface="Calibri" pitchFamily="34" charset="0"/>
                <a:ea typeface="Calibri" pitchFamily="34" charset="0"/>
                <a:cs typeface="B Traffic" pitchFamily="2" charset="-78"/>
              </a:rPr>
              <a:t>تعیین بودجه و زمان بندی  انجام آن </a:t>
            </a:r>
            <a:r>
              <a:rPr kumimoji="0" lang="fa-IR" sz="32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0" y="3810000"/>
            <a:ext cx="9144000" cy="954107"/>
          </a:xfrm>
          <a:prstGeom prst="rect">
            <a:avLst/>
          </a:prstGeom>
        </p:spPr>
        <p:txBody>
          <a:bodyPr wrap="square">
            <a:spAutoFit/>
          </a:bodyPr>
          <a:lstStyle/>
          <a:p>
            <a:pPr lvl="0" algn="justLow" rtl="1" eaLnBrk="0" fontAlgn="base" hangingPunct="0">
              <a:spcBef>
                <a:spcPct val="0"/>
              </a:spcBef>
              <a:spcAft>
                <a:spcPct val="0"/>
              </a:spcAft>
              <a:buFontTx/>
              <a:buChar char="-"/>
            </a:pPr>
            <a:r>
              <a:rPr lang="fa-IR" sz="2800" b="1" dirty="0" smtClean="0">
                <a:latin typeface="Calibri" pitchFamily="34" charset="0"/>
                <a:ea typeface="Calibri" pitchFamily="34" charset="0"/>
                <a:cs typeface="B Traffic" pitchFamily="2" charset="-78"/>
              </a:rPr>
              <a:t>تعیین معیارهای عملکرد و موقعیت</a:t>
            </a:r>
          </a:p>
          <a:p>
            <a:pPr lvl="0" algn="justLow" rtl="1" eaLnBrk="0" fontAlgn="base" hangingPunct="0">
              <a:spcBef>
                <a:spcPct val="0"/>
              </a:spcBef>
              <a:spcAft>
                <a:spcPct val="0"/>
              </a:spcAft>
            </a:pPr>
            <a:r>
              <a:rPr lang="fa-IR" sz="2800" b="1" dirty="0" smtClean="0">
                <a:latin typeface="Calibri" pitchFamily="34" charset="0"/>
                <a:ea typeface="Calibri" pitchFamily="34" charset="0"/>
                <a:cs typeface="B Traffic" pitchFamily="2" charset="-78"/>
              </a:rPr>
              <a:t>                                        ( </a:t>
            </a:r>
            <a:r>
              <a:rPr lang="fa-IR" sz="2800" b="1" dirty="0" smtClean="0">
                <a:solidFill>
                  <a:srgbClr val="00B050"/>
                </a:solidFill>
                <a:latin typeface="Calibri" pitchFamily="34" charset="0"/>
                <a:ea typeface="Calibri" pitchFamily="34" charset="0"/>
                <a:cs typeface="B Traffic" pitchFamily="2" charset="-78"/>
              </a:rPr>
              <a:t>کمیت ، کیفیت ، و هزینه </a:t>
            </a:r>
            <a:r>
              <a:rPr lang="fa-IR" sz="2800" b="1" dirty="0" smtClean="0">
                <a:latin typeface="Calibri" pitchFamily="34" charset="0"/>
                <a:ea typeface="Calibri" pitchFamily="34" charset="0"/>
                <a:cs typeface="B Traffic" pitchFamily="2" charset="-78"/>
              </a:rPr>
              <a:t>) </a:t>
            </a:r>
            <a:endParaRPr lang="en-US" sz="2800" b="1" dirty="0" smtClean="0">
              <a:latin typeface="Arial" pitchFamily="34" charset="0"/>
              <a:cs typeface="Arial" pitchFamily="34" charset="0"/>
            </a:endParaRPr>
          </a:p>
        </p:txBody>
      </p:sp>
      <p:sp>
        <p:nvSpPr>
          <p:cNvPr id="7" name="Rectangle 6"/>
          <p:cNvSpPr/>
          <p:nvPr/>
        </p:nvSpPr>
        <p:spPr>
          <a:xfrm>
            <a:off x="4305014" y="4953000"/>
            <a:ext cx="4636206" cy="523220"/>
          </a:xfrm>
          <a:prstGeom prst="rect">
            <a:avLst/>
          </a:prstGeom>
        </p:spPr>
        <p:txBody>
          <a:bodyPr wrap="none">
            <a:spAutoFit/>
          </a:bodyPr>
          <a:lstStyle/>
          <a:p>
            <a:pPr lvl="0" algn="justLow" rtl="1" eaLnBrk="0" fontAlgn="base" hangingPunct="0">
              <a:spcBef>
                <a:spcPct val="0"/>
              </a:spcBef>
              <a:spcAft>
                <a:spcPct val="0"/>
              </a:spcAft>
            </a:pPr>
            <a:r>
              <a:rPr lang="fa-IR" sz="2800" b="1" dirty="0" smtClean="0">
                <a:latin typeface="Calibri" pitchFamily="34" charset="0"/>
                <a:ea typeface="Calibri" pitchFamily="34" charset="0"/>
                <a:cs typeface="B Traffic" pitchFamily="2" charset="-78"/>
              </a:rPr>
              <a:t>  - بازبینی و تعیین موارد انحراف </a:t>
            </a:r>
            <a:endParaRPr lang="en-US" sz="2800" b="1" dirty="0" smtClean="0">
              <a:latin typeface="Arial" pitchFamily="34" charset="0"/>
              <a:cs typeface="Arial" pitchFamily="34" charset="0"/>
            </a:endParaRPr>
          </a:p>
        </p:txBody>
      </p:sp>
      <p:sp>
        <p:nvSpPr>
          <p:cNvPr id="8" name="Rectangle 7"/>
          <p:cNvSpPr/>
          <p:nvPr/>
        </p:nvSpPr>
        <p:spPr>
          <a:xfrm>
            <a:off x="4800600" y="5867400"/>
            <a:ext cx="2920992" cy="523220"/>
          </a:xfrm>
          <a:prstGeom prst="rect">
            <a:avLst/>
          </a:prstGeom>
        </p:spPr>
        <p:txBody>
          <a:bodyPr wrap="none">
            <a:spAutoFit/>
          </a:bodyPr>
          <a:lstStyle/>
          <a:p>
            <a:pPr lvl="0" algn="justLow" rtl="1" eaLnBrk="0" fontAlgn="base" hangingPunct="0">
              <a:spcBef>
                <a:spcPct val="0"/>
              </a:spcBef>
              <a:spcAft>
                <a:spcPct val="0"/>
              </a:spcAft>
            </a:pPr>
            <a:r>
              <a:rPr lang="fa-IR" sz="2800" b="1" dirty="0" smtClean="0">
                <a:latin typeface="Calibri" pitchFamily="34" charset="0"/>
                <a:ea typeface="Calibri" pitchFamily="34" charset="0"/>
                <a:cs typeface="B Traffic" pitchFamily="2" charset="-78"/>
              </a:rPr>
              <a:t>- تهیه برنامه جدید </a:t>
            </a:r>
            <a:endParaRPr lang="fa-IR" sz="2800" b="1" dirty="0" smtClean="0">
              <a:latin typeface="Arial" pitchFamily="34" charset="0"/>
              <a:cs typeface="Arial" pitchFamily="34" charset="0"/>
            </a:endParaRPr>
          </a:p>
        </p:txBody>
      </p:sp>
      <p:sp>
        <p:nvSpPr>
          <p:cNvPr id="9" name="Left Arrow 8"/>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10" name="Rectangle 9"/>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1857">
                                            <p:txEl>
                                              <p:pRg st="0" end="0"/>
                                            </p:txEl>
                                          </p:spTgt>
                                        </p:tgtEl>
                                        <p:attrNameLst>
                                          <p:attrName>style.visibility</p:attrName>
                                        </p:attrNameLst>
                                      </p:cBhvr>
                                      <p:to>
                                        <p:strVal val="visible"/>
                                      </p:to>
                                    </p:set>
                                    <p:anim calcmode="lin" valueType="num">
                                      <p:cBhvr additive="base">
                                        <p:cTn id="19" dur="500" fill="hold"/>
                                        <p:tgtEl>
                                          <p:spTgt spid="12185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185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1857">
                                            <p:txEl>
                                              <p:pRg st="1" end="1"/>
                                            </p:txEl>
                                          </p:spTgt>
                                        </p:tgtEl>
                                        <p:attrNameLst>
                                          <p:attrName>style.visibility</p:attrName>
                                        </p:attrNameLst>
                                      </p:cBhvr>
                                      <p:to>
                                        <p:strVal val="visible"/>
                                      </p:to>
                                    </p:set>
                                    <p:anim calcmode="lin" valueType="num">
                                      <p:cBhvr additive="base">
                                        <p:cTn id="25" dur="500" fill="hold"/>
                                        <p:tgtEl>
                                          <p:spTgt spid="12185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185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 calcmode="lin" valueType="num">
                                      <p:cBhvr additive="base">
                                        <p:cTn id="3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xEl>
                                              <p:pRg st="0" end="0"/>
                                            </p:txEl>
                                          </p:spTgt>
                                        </p:tgtEl>
                                        <p:attrNameLst>
                                          <p:attrName>style.visibility</p:attrName>
                                        </p:attrNameLst>
                                      </p:cBhvr>
                                      <p:to>
                                        <p:strVal val="visible"/>
                                      </p:to>
                                    </p:set>
                                    <p:anim calcmode="lin" valueType="num">
                                      <p:cBhvr additive="base">
                                        <p:cTn id="4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xEl>
                                              <p:pRg st="0" end="0"/>
                                            </p:txEl>
                                          </p:spTgt>
                                        </p:tgtEl>
                                        <p:attrNameLst>
                                          <p:attrName>style.visibility</p:attrName>
                                        </p:attrNameLst>
                                      </p:cBhvr>
                                      <p:to>
                                        <p:strVal val="visible"/>
                                      </p:to>
                                    </p:set>
                                    <p:anim calcmode="lin" valueType="num">
                                      <p:cBhvr additive="base">
                                        <p:cTn id="49"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121857" grpId="0" build="p"/>
      <p:bldP spid="6" grpId="0" build="p"/>
      <p:bldP spid="7" grpId="0" build="p"/>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914400" y="838200"/>
          <a:ext cx="7848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rot="16200000">
            <a:off x="-1772331" y="3563032"/>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62400" y="0"/>
            <a:ext cx="4062331" cy="769441"/>
          </a:xfrm>
          <a:prstGeom prst="rect">
            <a:avLst/>
          </a:prstGeom>
        </p:spPr>
        <p:txBody>
          <a:bodyPr wrap="none">
            <a:spAutoFit/>
          </a:bodyPr>
          <a:lstStyle/>
          <a:p>
            <a:r>
              <a:rPr lang="fa-IR" sz="4400" b="1" dirty="0" smtClean="0">
                <a:solidFill>
                  <a:srgbClr val="C00000"/>
                </a:solidFill>
              </a:rPr>
              <a:t>انواع برنامه ریزی</a:t>
            </a:r>
            <a:r>
              <a:rPr lang="fa-IR" sz="4400" dirty="0" smtClean="0">
                <a:solidFill>
                  <a:srgbClr val="C00000"/>
                </a:solidFill>
              </a:rPr>
              <a:t> </a:t>
            </a:r>
            <a:endParaRPr lang="fa-IR" sz="4400" dirty="0">
              <a:solidFill>
                <a:srgbClr val="C00000"/>
              </a:solidFill>
            </a:endParaRPr>
          </a:p>
        </p:txBody>
      </p:sp>
      <p:sp>
        <p:nvSpPr>
          <p:cNvPr id="3" name="Rectangle 2"/>
          <p:cNvSpPr/>
          <p:nvPr/>
        </p:nvSpPr>
        <p:spPr>
          <a:xfrm>
            <a:off x="4800600" y="990600"/>
            <a:ext cx="3624710" cy="584775"/>
          </a:xfrm>
          <a:prstGeom prst="rect">
            <a:avLst/>
          </a:prstGeom>
        </p:spPr>
        <p:txBody>
          <a:bodyPr wrap="none">
            <a:spAutoFit/>
          </a:bodyPr>
          <a:lstStyle/>
          <a:p>
            <a:r>
              <a:rPr lang="fa-IR" sz="3200" b="1" dirty="0" smtClean="0">
                <a:solidFill>
                  <a:srgbClr val="0070C0"/>
                </a:solidFill>
              </a:rPr>
              <a:t>برنامه ریزی تخصصی</a:t>
            </a:r>
            <a:r>
              <a:rPr lang="fa-IR" sz="3200" dirty="0" smtClean="0">
                <a:solidFill>
                  <a:srgbClr val="0070C0"/>
                </a:solidFill>
              </a:rPr>
              <a:t> </a:t>
            </a:r>
            <a:endParaRPr lang="fa-IR" sz="3200" dirty="0">
              <a:solidFill>
                <a:srgbClr val="0070C0"/>
              </a:solidFill>
            </a:endParaRPr>
          </a:p>
        </p:txBody>
      </p:sp>
      <p:sp>
        <p:nvSpPr>
          <p:cNvPr id="4" name="Rectangle 3"/>
          <p:cNvSpPr/>
          <p:nvPr/>
        </p:nvSpPr>
        <p:spPr>
          <a:xfrm>
            <a:off x="990600" y="1600200"/>
            <a:ext cx="7543800" cy="2123658"/>
          </a:xfrm>
          <a:prstGeom prst="rect">
            <a:avLst/>
          </a:prstGeom>
        </p:spPr>
        <p:txBody>
          <a:bodyPr wrap="square">
            <a:spAutoFit/>
          </a:bodyPr>
          <a:lstStyle/>
          <a:p>
            <a:pPr algn="ctr"/>
            <a:r>
              <a:rPr lang="fa-IR" sz="2600" b="1" dirty="0" smtClean="0"/>
              <a:t>عبارتست از تعيين، تحصيل و ترتيب كليه نيازمنديهاي لازم براي توليد آتي محصولات و براي تامين نيازهاي قابل پيش بيني يا غيرمترقبه جامعه و بازار و نيروي انساني و تعيين ميزان و چگونگي منابع مالي به منظور تامين هدفهاي موسسه و صاحبان و كنترل كنندگان آن </a:t>
            </a:r>
            <a:r>
              <a:rPr lang="fa-IR" sz="2800" b="1" dirty="0" smtClean="0"/>
              <a:t>است</a:t>
            </a:r>
            <a:endParaRPr lang="fa-IR" sz="2800" b="1" dirty="0"/>
          </a:p>
        </p:txBody>
      </p:sp>
      <p:sp>
        <p:nvSpPr>
          <p:cNvPr id="120833" name="Rectangle 1"/>
          <p:cNvSpPr>
            <a:spLocks noChangeArrowheads="1"/>
          </p:cNvSpPr>
          <p:nvPr/>
        </p:nvSpPr>
        <p:spPr bwMode="auto">
          <a:xfrm>
            <a:off x="609600" y="4191000"/>
            <a:ext cx="8154797"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32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الف- برنامه ريزي و كنترل توليد (مديريت توليد) . </a:t>
            </a:r>
            <a:endParaRPr kumimoji="0" lang="fa-I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3581400" y="5029200"/>
            <a:ext cx="4182555" cy="584775"/>
          </a:xfrm>
          <a:prstGeom prst="rect">
            <a:avLst/>
          </a:prstGeom>
        </p:spPr>
        <p:txBody>
          <a:bodyPr wrap="none">
            <a:spAutoFit/>
          </a:bodyPr>
          <a:lstStyle/>
          <a:p>
            <a:r>
              <a:rPr lang="fa-IR" sz="3200" b="1" dirty="0" smtClean="0">
                <a:latin typeface="Calibri" pitchFamily="34" charset="0"/>
                <a:ea typeface="Calibri" pitchFamily="34" charset="0"/>
                <a:cs typeface="B Traffic" pitchFamily="2" charset="-78"/>
              </a:rPr>
              <a:t>ب- برنامه ريزي پرسنلي </a:t>
            </a:r>
            <a:endParaRPr lang="fa-IR" sz="3200" b="1" dirty="0"/>
          </a:p>
        </p:txBody>
      </p:sp>
      <p:sp>
        <p:nvSpPr>
          <p:cNvPr id="7" name="Rectangle 6"/>
          <p:cNvSpPr/>
          <p:nvPr/>
        </p:nvSpPr>
        <p:spPr>
          <a:xfrm>
            <a:off x="4038600" y="5791200"/>
            <a:ext cx="3488455" cy="584775"/>
          </a:xfrm>
          <a:prstGeom prst="rect">
            <a:avLst/>
          </a:prstGeom>
        </p:spPr>
        <p:txBody>
          <a:bodyPr wrap="none">
            <a:spAutoFit/>
          </a:bodyPr>
          <a:lstStyle/>
          <a:p>
            <a:r>
              <a:rPr lang="fa-IR" sz="3200" b="1" dirty="0" smtClean="0">
                <a:latin typeface="Calibri" pitchFamily="34" charset="0"/>
                <a:ea typeface="Calibri" pitchFamily="34" charset="0"/>
                <a:cs typeface="B Traffic" pitchFamily="2" charset="-78"/>
              </a:rPr>
              <a:t>ج- برنامه ريزي مالي</a:t>
            </a:r>
            <a:endParaRPr lang="fa-IR" sz="3200" b="1" dirty="0"/>
          </a:p>
        </p:txBody>
      </p:sp>
      <p:sp>
        <p:nvSpPr>
          <p:cNvPr id="8" name="Left Arrow 7"/>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9" name="Rectangle 8"/>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0833">
                                            <p:txEl>
                                              <p:pRg st="0" end="0"/>
                                            </p:txEl>
                                          </p:spTgt>
                                        </p:tgtEl>
                                        <p:attrNameLst>
                                          <p:attrName>style.visibility</p:attrName>
                                        </p:attrNameLst>
                                      </p:cBhvr>
                                      <p:to>
                                        <p:strVal val="visible"/>
                                      </p:to>
                                    </p:set>
                                    <p:anim calcmode="lin" valueType="num">
                                      <p:cBhvr additive="base">
                                        <p:cTn id="25" dur="500" fill="hold"/>
                                        <p:tgtEl>
                                          <p:spTgt spid="12083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083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 calcmode="lin" valueType="num">
                                      <p:cBhvr additive="base">
                                        <p:cTn id="3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120833" grpId="0" build="p"/>
      <p:bldP spid="6" grpId="0" build="p"/>
      <p:bldP spid="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1800" y="0"/>
            <a:ext cx="4469493" cy="769441"/>
          </a:xfrm>
          <a:prstGeom prst="rect">
            <a:avLst/>
          </a:prstGeom>
        </p:spPr>
        <p:txBody>
          <a:bodyPr wrap="none">
            <a:spAutoFit/>
          </a:bodyPr>
          <a:lstStyle/>
          <a:p>
            <a:r>
              <a:rPr lang="fa-IR" sz="4400" b="1" dirty="0" smtClean="0">
                <a:solidFill>
                  <a:srgbClr val="C00000"/>
                </a:solidFill>
              </a:rPr>
              <a:t>مراحل برنامه ریزی</a:t>
            </a:r>
            <a:r>
              <a:rPr lang="fa-IR" sz="4400" dirty="0" smtClean="0">
                <a:solidFill>
                  <a:srgbClr val="C00000"/>
                </a:solidFill>
              </a:rPr>
              <a:t> </a:t>
            </a:r>
            <a:endParaRPr lang="fa-IR" sz="4400" dirty="0">
              <a:solidFill>
                <a:srgbClr val="C00000"/>
              </a:solidFill>
            </a:endParaRPr>
          </a:p>
        </p:txBody>
      </p:sp>
      <p:sp>
        <p:nvSpPr>
          <p:cNvPr id="3" name="Rectangle 2"/>
          <p:cNvSpPr/>
          <p:nvPr/>
        </p:nvSpPr>
        <p:spPr>
          <a:xfrm>
            <a:off x="6858000" y="762000"/>
            <a:ext cx="2364750" cy="584775"/>
          </a:xfrm>
          <a:prstGeom prst="rect">
            <a:avLst/>
          </a:prstGeom>
        </p:spPr>
        <p:txBody>
          <a:bodyPr wrap="none">
            <a:spAutoFit/>
          </a:bodyPr>
          <a:lstStyle/>
          <a:p>
            <a:r>
              <a:rPr lang="fa-IR" sz="3200" b="1" dirty="0" smtClean="0">
                <a:solidFill>
                  <a:srgbClr val="0070C0"/>
                </a:solidFill>
              </a:rPr>
              <a:t>- تعیین هدف</a:t>
            </a:r>
            <a:endParaRPr lang="fa-IR" sz="3200" dirty="0">
              <a:solidFill>
                <a:srgbClr val="0070C0"/>
              </a:solidFill>
            </a:endParaRPr>
          </a:p>
        </p:txBody>
      </p:sp>
      <p:sp>
        <p:nvSpPr>
          <p:cNvPr id="119809" name="Rectangle 1"/>
          <p:cNvSpPr>
            <a:spLocks noChangeArrowheads="1"/>
          </p:cNvSpPr>
          <p:nvPr/>
        </p:nvSpPr>
        <p:spPr bwMode="auto">
          <a:xfrm>
            <a:off x="990600" y="1371600"/>
            <a:ext cx="7693196" cy="9541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هدفها</a:t>
            </a: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تعیین کننده پیامدهایی هستندکه مورد انتظارند</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381000" y="3124200"/>
            <a:ext cx="8458200" cy="954107"/>
          </a:xfrm>
          <a:prstGeom prst="rect">
            <a:avLst/>
          </a:prstGeom>
        </p:spPr>
        <p:txBody>
          <a:bodyPr wrap="square">
            <a:spAutoFit/>
          </a:bodyPr>
          <a:lstStyle/>
          <a:p>
            <a:pPr algn="r"/>
            <a:r>
              <a:rPr lang="fa-IR" sz="2800" b="1" dirty="0" smtClean="0">
                <a:latin typeface="Calibri" pitchFamily="34" charset="0"/>
                <a:ea typeface="Calibri" pitchFamily="34" charset="0"/>
                <a:cs typeface="B Traffic" pitchFamily="2" charset="-78"/>
              </a:rPr>
              <a:t>و نقطه های پایانی کارها که باید به اجراء گذاشته شود ، مشخص می کنند</a:t>
            </a:r>
            <a:endParaRPr lang="fa-IR" sz="2800" b="1" dirty="0"/>
          </a:p>
        </p:txBody>
      </p:sp>
      <p:sp>
        <p:nvSpPr>
          <p:cNvPr id="6" name="Rectangle 5"/>
          <p:cNvSpPr/>
          <p:nvPr/>
        </p:nvSpPr>
        <p:spPr>
          <a:xfrm>
            <a:off x="1143000" y="1981200"/>
            <a:ext cx="7696200" cy="954107"/>
          </a:xfrm>
          <a:prstGeom prst="rect">
            <a:avLst/>
          </a:prstGeom>
        </p:spPr>
        <p:txBody>
          <a:bodyPr wrap="square">
            <a:spAutoFit/>
          </a:bodyPr>
          <a:lstStyle/>
          <a:p>
            <a:pPr lvl="0" algn="justLow" rtl="1" fontAlgn="base">
              <a:spcBef>
                <a:spcPct val="0"/>
              </a:spcBef>
              <a:spcAft>
                <a:spcPct val="0"/>
              </a:spcAft>
            </a:pPr>
            <a:r>
              <a:rPr lang="fa-IR" sz="2800" b="1" dirty="0" smtClean="0">
                <a:latin typeface="Calibri" pitchFamily="34" charset="0"/>
                <a:ea typeface="Calibri" pitchFamily="34" charset="0"/>
                <a:cs typeface="B Traffic" pitchFamily="2" charset="-78"/>
              </a:rPr>
              <a:t> و آنچه را که باید از راهبردهای مختلف ، خط مشی ها ؛ روشهای کار ، بودجه ها و برنامه ها به اجرا درآید ،</a:t>
            </a:r>
          </a:p>
        </p:txBody>
      </p:sp>
      <p:sp>
        <p:nvSpPr>
          <p:cNvPr id="7" name="Rectangle 6"/>
          <p:cNvSpPr/>
          <p:nvPr/>
        </p:nvSpPr>
        <p:spPr>
          <a:xfrm>
            <a:off x="1524000" y="4038600"/>
            <a:ext cx="7008712" cy="523220"/>
          </a:xfrm>
          <a:prstGeom prst="rect">
            <a:avLst/>
          </a:prstGeom>
        </p:spPr>
        <p:txBody>
          <a:bodyPr wrap="square">
            <a:spAutoFit/>
          </a:bodyPr>
          <a:lstStyle/>
          <a:p>
            <a:r>
              <a:rPr lang="fa-IR" sz="2800" b="1" dirty="0" smtClean="0">
                <a:solidFill>
                  <a:srgbClr val="FF0000"/>
                </a:solidFill>
                <a:latin typeface="Calibri" pitchFamily="34" charset="0"/>
                <a:ea typeface="Calibri" pitchFamily="34" charset="0"/>
                <a:cs typeface="B Traffic" pitchFamily="2" charset="-78"/>
              </a:rPr>
              <a:t>هدفها</a:t>
            </a:r>
            <a:r>
              <a:rPr lang="fa-IR" sz="2800" b="1" dirty="0" smtClean="0">
                <a:latin typeface="Calibri" pitchFamily="34" charset="0"/>
                <a:ea typeface="Calibri" pitchFamily="34" charset="0"/>
                <a:cs typeface="B Traffic" pitchFamily="2" charset="-78"/>
              </a:rPr>
              <a:t> نشانگر مسیر حرکت برنامه ها هستند </a:t>
            </a:r>
            <a:endParaRPr lang="fa-IR" sz="2800" b="1" dirty="0"/>
          </a:p>
        </p:txBody>
      </p:sp>
      <p:sp>
        <p:nvSpPr>
          <p:cNvPr id="8" name="Rectangle 7"/>
          <p:cNvSpPr/>
          <p:nvPr/>
        </p:nvSpPr>
        <p:spPr>
          <a:xfrm>
            <a:off x="1066800" y="4648200"/>
            <a:ext cx="8077200" cy="1815882"/>
          </a:xfrm>
          <a:prstGeom prst="rect">
            <a:avLst/>
          </a:prstGeom>
        </p:spPr>
        <p:txBody>
          <a:bodyPr wrap="square">
            <a:spAutoFit/>
          </a:bodyPr>
          <a:lstStyle/>
          <a:p>
            <a:pPr lvl="0" algn="ctr" rtl="1" fontAlgn="base">
              <a:spcBef>
                <a:spcPct val="0"/>
              </a:spcBef>
              <a:spcAft>
                <a:spcPct val="0"/>
              </a:spcAft>
            </a:pPr>
            <a:r>
              <a:rPr lang="fa-IR" sz="2800" b="1" dirty="0" smtClean="0">
                <a:solidFill>
                  <a:srgbClr val="FFC000"/>
                </a:solidFill>
                <a:latin typeface="Calibri" pitchFamily="34" charset="0"/>
                <a:ea typeface="Calibri" pitchFamily="34" charset="0"/>
                <a:cs typeface="B Traffic" pitchFamily="2" charset="-78"/>
              </a:rPr>
              <a:t>بنابراین ،</a:t>
            </a:r>
          </a:p>
          <a:p>
            <a:pPr lvl="0" algn="ctr" rtl="1" fontAlgn="base">
              <a:spcBef>
                <a:spcPct val="0"/>
              </a:spcBef>
              <a:spcAft>
                <a:spcPct val="0"/>
              </a:spcAft>
            </a:pPr>
            <a:r>
              <a:rPr lang="fa-IR" sz="2800" b="1" dirty="0" smtClean="0">
                <a:latin typeface="Calibri" pitchFamily="34" charset="0"/>
                <a:ea typeface="Calibri" pitchFamily="34" charset="0"/>
                <a:cs typeface="B Traffic" pitchFamily="2" charset="-78"/>
              </a:rPr>
              <a:t> برنامه ریزی با تعیین هدفهای سازمان آغاز می شود</a:t>
            </a:r>
          </a:p>
          <a:p>
            <a:pPr lvl="0" algn="ctr" rtl="1" fontAlgn="base">
              <a:spcBef>
                <a:spcPct val="0"/>
              </a:spcBef>
              <a:spcAft>
                <a:spcPct val="0"/>
              </a:spcAft>
            </a:pPr>
            <a:r>
              <a:rPr lang="fa-IR" sz="2800" b="1" dirty="0" smtClean="0">
                <a:latin typeface="Calibri" pitchFamily="34" charset="0"/>
                <a:ea typeface="Calibri" pitchFamily="34" charset="0"/>
                <a:cs typeface="B Traffic" pitchFamily="2" charset="-78"/>
              </a:rPr>
              <a:t> و همین اهداف زمان رسیدن به مواردی را که باید مورد</a:t>
            </a:r>
          </a:p>
          <a:p>
            <a:pPr lvl="0" algn="ctr" rtl="1" fontAlgn="base">
              <a:spcBef>
                <a:spcPct val="0"/>
              </a:spcBef>
              <a:spcAft>
                <a:spcPct val="0"/>
              </a:spcAft>
            </a:pPr>
            <a:r>
              <a:rPr lang="fa-IR" sz="2800" b="1" dirty="0" smtClean="0">
                <a:latin typeface="Calibri" pitchFamily="34" charset="0"/>
                <a:ea typeface="Calibri" pitchFamily="34" charset="0"/>
                <a:cs typeface="B Traffic" pitchFamily="2" charset="-78"/>
              </a:rPr>
              <a:t> تاکید قرار گیرد ، معیین می کند .  </a:t>
            </a:r>
            <a:endParaRPr lang="fa-IR" sz="2800" b="1" dirty="0" smtClean="0">
              <a:latin typeface="Arial" pitchFamily="34" charset="0"/>
              <a:cs typeface="Arial" pitchFamily="34" charset="0"/>
            </a:endParaRPr>
          </a:p>
        </p:txBody>
      </p:sp>
      <p:sp>
        <p:nvSpPr>
          <p:cNvPr id="9" name="Left Arrow 8"/>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10" name="Rectangle 9"/>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9809">
                                            <p:txEl>
                                              <p:pRg st="0" end="0"/>
                                            </p:txEl>
                                          </p:spTgt>
                                        </p:tgtEl>
                                        <p:attrNameLst>
                                          <p:attrName>style.visibility</p:attrName>
                                        </p:attrNameLst>
                                      </p:cBhvr>
                                      <p:to>
                                        <p:strVal val="visible"/>
                                      </p:to>
                                    </p:set>
                                    <p:anim calcmode="lin" valueType="num">
                                      <p:cBhvr additive="base">
                                        <p:cTn id="13" dur="500" fill="hold"/>
                                        <p:tgtEl>
                                          <p:spTgt spid="11980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980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1" end="1"/>
                                            </p:txEl>
                                          </p:spTgt>
                                        </p:tgtEl>
                                        <p:attrNameLst>
                                          <p:attrName>style.visibility</p:attrName>
                                        </p:attrNameLst>
                                      </p:cBhvr>
                                      <p:to>
                                        <p:strVal val="visible"/>
                                      </p:to>
                                    </p:set>
                                    <p:anim calcmode="lin" valueType="num">
                                      <p:cBhvr additive="base">
                                        <p:cTn id="4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xEl>
                                              <p:pRg st="2" end="2"/>
                                            </p:txEl>
                                          </p:spTgt>
                                        </p:tgtEl>
                                        <p:attrNameLst>
                                          <p:attrName>style.visibility</p:attrName>
                                        </p:attrNameLst>
                                      </p:cBhvr>
                                      <p:to>
                                        <p:strVal val="visible"/>
                                      </p:to>
                                    </p:set>
                                    <p:anim calcmode="lin" valueType="num">
                                      <p:cBhvr additive="base">
                                        <p:cTn id="4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xEl>
                                              <p:pRg st="3" end="3"/>
                                            </p:txEl>
                                          </p:spTgt>
                                        </p:tgtEl>
                                        <p:attrNameLst>
                                          <p:attrName>style.visibility</p:attrName>
                                        </p:attrNameLst>
                                      </p:cBhvr>
                                      <p:to>
                                        <p:strVal val="visible"/>
                                      </p:to>
                                    </p:set>
                                    <p:anim calcmode="lin" valueType="num">
                                      <p:cBhvr additive="base">
                                        <p:cTn id="5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9809" grpId="0" build="p"/>
      <p:bldP spid="5" grpId="0" build="p"/>
      <p:bldP spid="6" grpId="0" build="p"/>
      <p:bldP spid="7" grpId="0" build="p"/>
      <p:bldP spid="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2800" y="0"/>
            <a:ext cx="4469493" cy="769441"/>
          </a:xfrm>
          <a:prstGeom prst="rect">
            <a:avLst/>
          </a:prstGeom>
        </p:spPr>
        <p:txBody>
          <a:bodyPr wrap="none">
            <a:spAutoFit/>
          </a:bodyPr>
          <a:lstStyle/>
          <a:p>
            <a:r>
              <a:rPr lang="fa-IR" sz="4400" b="1" dirty="0" smtClean="0">
                <a:solidFill>
                  <a:srgbClr val="C00000"/>
                </a:solidFill>
              </a:rPr>
              <a:t>مراحل برنامه ریزی</a:t>
            </a:r>
            <a:r>
              <a:rPr lang="fa-IR" sz="4400" dirty="0" smtClean="0">
                <a:solidFill>
                  <a:srgbClr val="C00000"/>
                </a:solidFill>
              </a:rPr>
              <a:t> </a:t>
            </a:r>
            <a:endParaRPr lang="fa-IR" sz="4400" dirty="0">
              <a:solidFill>
                <a:srgbClr val="C00000"/>
              </a:solidFill>
            </a:endParaRPr>
          </a:p>
        </p:txBody>
      </p:sp>
      <p:sp>
        <p:nvSpPr>
          <p:cNvPr id="3" name="Rectangle 2"/>
          <p:cNvSpPr/>
          <p:nvPr/>
        </p:nvSpPr>
        <p:spPr>
          <a:xfrm>
            <a:off x="1371600" y="762000"/>
            <a:ext cx="7391400" cy="523220"/>
          </a:xfrm>
          <a:prstGeom prst="rect">
            <a:avLst/>
          </a:prstGeom>
        </p:spPr>
        <p:txBody>
          <a:bodyPr wrap="square">
            <a:spAutoFit/>
          </a:bodyPr>
          <a:lstStyle/>
          <a:p>
            <a:r>
              <a:rPr lang="fa-IR" sz="2800" b="1" dirty="0" smtClean="0">
                <a:solidFill>
                  <a:srgbClr val="0070C0"/>
                </a:solidFill>
              </a:rPr>
              <a:t>جمع آوری اطلاعات کامل درباره فعالیتهای مورد نظر</a:t>
            </a:r>
            <a:r>
              <a:rPr lang="fa-IR" sz="2800" dirty="0" smtClean="0">
                <a:solidFill>
                  <a:srgbClr val="0070C0"/>
                </a:solidFill>
              </a:rPr>
              <a:t> </a:t>
            </a:r>
            <a:endParaRPr lang="fa-IR" sz="2800" dirty="0">
              <a:solidFill>
                <a:srgbClr val="0070C0"/>
              </a:solidFill>
            </a:endParaRPr>
          </a:p>
        </p:txBody>
      </p:sp>
      <p:sp>
        <p:nvSpPr>
          <p:cNvPr id="4" name="Rectangle 3"/>
          <p:cNvSpPr/>
          <p:nvPr/>
        </p:nvSpPr>
        <p:spPr>
          <a:xfrm>
            <a:off x="1295400" y="1524000"/>
            <a:ext cx="7620000" cy="1384995"/>
          </a:xfrm>
          <a:prstGeom prst="rect">
            <a:avLst/>
          </a:prstGeom>
        </p:spPr>
        <p:txBody>
          <a:bodyPr wrap="square">
            <a:spAutoFit/>
          </a:bodyPr>
          <a:lstStyle/>
          <a:p>
            <a:pPr algn="ctr"/>
            <a:r>
              <a:rPr lang="fa-IR" sz="2800" b="1" dirty="0" smtClean="0"/>
              <a:t>پی بردن به کارها وفعالیتهایی که باید برنامه ریزی شود و تاثیر آنها بر سایر فعالیتهای سازمان ، برای </a:t>
            </a:r>
          </a:p>
          <a:p>
            <a:pPr algn="ctr"/>
            <a:r>
              <a:rPr lang="fa-IR" sz="2800" b="1" dirty="0" smtClean="0"/>
              <a:t>برنامه ریزی بسیار مهم و ضروری است </a:t>
            </a:r>
            <a:endParaRPr lang="fa-IR" sz="2800" b="1" dirty="0"/>
          </a:p>
        </p:txBody>
      </p:sp>
      <p:sp>
        <p:nvSpPr>
          <p:cNvPr id="5" name="Rectangle 4"/>
          <p:cNvSpPr/>
          <p:nvPr/>
        </p:nvSpPr>
        <p:spPr>
          <a:xfrm>
            <a:off x="3107496" y="3244334"/>
            <a:ext cx="5226111" cy="584775"/>
          </a:xfrm>
          <a:prstGeom prst="rect">
            <a:avLst/>
          </a:prstGeom>
        </p:spPr>
        <p:txBody>
          <a:bodyPr wrap="none">
            <a:spAutoFit/>
          </a:bodyPr>
          <a:lstStyle/>
          <a:p>
            <a:r>
              <a:rPr lang="fa-IR" sz="3200" dirty="0" smtClean="0"/>
              <a:t>اطلاعات از مطالعه </a:t>
            </a:r>
            <a:r>
              <a:rPr lang="fa-IR" sz="3200" b="1" dirty="0" smtClean="0"/>
              <a:t>گذشته</a:t>
            </a:r>
            <a:r>
              <a:rPr lang="fa-IR" sz="3200" dirty="0" smtClean="0"/>
              <a:t> سازمان </a:t>
            </a:r>
            <a:endParaRPr lang="fa-IR" sz="3200" dirty="0"/>
          </a:p>
        </p:txBody>
      </p:sp>
      <p:sp>
        <p:nvSpPr>
          <p:cNvPr id="6" name="Rectangle 5"/>
          <p:cNvSpPr/>
          <p:nvPr/>
        </p:nvSpPr>
        <p:spPr>
          <a:xfrm>
            <a:off x="3276600" y="4038600"/>
            <a:ext cx="4322017" cy="584775"/>
          </a:xfrm>
          <a:prstGeom prst="rect">
            <a:avLst/>
          </a:prstGeom>
        </p:spPr>
        <p:txBody>
          <a:bodyPr wrap="none">
            <a:spAutoFit/>
          </a:bodyPr>
          <a:lstStyle/>
          <a:p>
            <a:r>
              <a:rPr lang="fa-IR" sz="3200" b="1" dirty="0" smtClean="0"/>
              <a:t>همچنین سازمانهای مشابه </a:t>
            </a:r>
            <a:endParaRPr lang="fa-IR" sz="3200" b="1" dirty="0"/>
          </a:p>
        </p:txBody>
      </p:sp>
      <p:sp>
        <p:nvSpPr>
          <p:cNvPr id="7" name="Rectangle 6"/>
          <p:cNvSpPr/>
          <p:nvPr/>
        </p:nvSpPr>
        <p:spPr>
          <a:xfrm>
            <a:off x="1524000" y="4800600"/>
            <a:ext cx="6865982" cy="523220"/>
          </a:xfrm>
          <a:prstGeom prst="rect">
            <a:avLst/>
          </a:prstGeom>
        </p:spPr>
        <p:txBody>
          <a:bodyPr wrap="none">
            <a:spAutoFit/>
          </a:bodyPr>
          <a:lstStyle/>
          <a:p>
            <a:r>
              <a:rPr lang="fa-IR" sz="2800" b="1" dirty="0" smtClean="0"/>
              <a:t>تفحص و بررسی طریقه انجام یافتن کارهای قبلی </a:t>
            </a:r>
            <a:endParaRPr lang="fa-IR" sz="2800" b="1" dirty="0"/>
          </a:p>
        </p:txBody>
      </p:sp>
      <p:sp>
        <p:nvSpPr>
          <p:cNvPr id="8" name="Rectangle 7"/>
          <p:cNvSpPr/>
          <p:nvPr/>
        </p:nvSpPr>
        <p:spPr>
          <a:xfrm>
            <a:off x="2133600" y="5791200"/>
            <a:ext cx="6110968" cy="584775"/>
          </a:xfrm>
          <a:prstGeom prst="rect">
            <a:avLst/>
          </a:prstGeom>
        </p:spPr>
        <p:txBody>
          <a:bodyPr wrap="none">
            <a:spAutoFit/>
          </a:bodyPr>
          <a:lstStyle/>
          <a:p>
            <a:r>
              <a:rPr lang="fa-IR" sz="3200" b="1" dirty="0" smtClean="0"/>
              <a:t>و استفاده از تجارب متخصصان مشهور</a:t>
            </a:r>
            <a:endParaRPr lang="fa-IR" sz="3200" b="1" dirty="0"/>
          </a:p>
        </p:txBody>
      </p:sp>
      <p:sp>
        <p:nvSpPr>
          <p:cNvPr id="9" name="Left Arrow 8"/>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10" name="Rectangle 9"/>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 calcmode="lin" valueType="num">
                                      <p:cBhvr additive="base">
                                        <p:cTn id="3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0" end="0"/>
                                            </p:txEl>
                                          </p:spTgt>
                                        </p:tgtEl>
                                        <p:attrNameLst>
                                          <p:attrName>style.visibility</p:attrName>
                                        </p:attrNameLst>
                                      </p:cBhvr>
                                      <p:to>
                                        <p:strVal val="visible"/>
                                      </p:to>
                                    </p:set>
                                    <p:anim calcmode="lin" valueType="num">
                                      <p:cBhvr additive="base">
                                        <p:cTn id="4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7" grpId="0" build="p"/>
      <p:bldP spid="8"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2800" y="0"/>
            <a:ext cx="4469493" cy="769441"/>
          </a:xfrm>
          <a:prstGeom prst="rect">
            <a:avLst/>
          </a:prstGeom>
        </p:spPr>
        <p:txBody>
          <a:bodyPr wrap="none">
            <a:spAutoFit/>
          </a:bodyPr>
          <a:lstStyle/>
          <a:p>
            <a:r>
              <a:rPr lang="fa-IR" sz="4400" b="1" dirty="0" smtClean="0">
                <a:solidFill>
                  <a:srgbClr val="C00000"/>
                </a:solidFill>
              </a:rPr>
              <a:t>مراحل برنامه ریزی</a:t>
            </a:r>
            <a:r>
              <a:rPr lang="fa-IR" sz="4400" dirty="0" smtClean="0">
                <a:solidFill>
                  <a:srgbClr val="C00000"/>
                </a:solidFill>
              </a:rPr>
              <a:t> </a:t>
            </a:r>
            <a:endParaRPr lang="fa-IR" sz="4400" dirty="0">
              <a:solidFill>
                <a:srgbClr val="C00000"/>
              </a:solidFill>
            </a:endParaRPr>
          </a:p>
        </p:txBody>
      </p:sp>
      <p:sp>
        <p:nvSpPr>
          <p:cNvPr id="3" name="Rectangle 2"/>
          <p:cNvSpPr/>
          <p:nvPr/>
        </p:nvSpPr>
        <p:spPr>
          <a:xfrm>
            <a:off x="1600200" y="762000"/>
            <a:ext cx="6983002" cy="523220"/>
          </a:xfrm>
          <a:prstGeom prst="rect">
            <a:avLst/>
          </a:prstGeom>
        </p:spPr>
        <p:txBody>
          <a:bodyPr wrap="none">
            <a:spAutoFit/>
          </a:bodyPr>
          <a:lstStyle/>
          <a:p>
            <a:r>
              <a:rPr lang="fa-IR" sz="2800" b="1" dirty="0" smtClean="0">
                <a:solidFill>
                  <a:srgbClr val="0070C0"/>
                </a:solidFill>
              </a:rPr>
              <a:t>دسته بندی وتجزیه و تحلیل اطلاعات کسب شده</a:t>
            </a:r>
            <a:r>
              <a:rPr lang="fa-IR" sz="2800" dirty="0" smtClean="0">
                <a:solidFill>
                  <a:srgbClr val="0070C0"/>
                </a:solidFill>
              </a:rPr>
              <a:t> </a:t>
            </a:r>
            <a:endParaRPr lang="fa-IR" sz="2800" dirty="0">
              <a:solidFill>
                <a:srgbClr val="0070C0"/>
              </a:solidFill>
            </a:endParaRPr>
          </a:p>
        </p:txBody>
      </p:sp>
      <p:sp>
        <p:nvSpPr>
          <p:cNvPr id="4" name="Rectangle 3"/>
          <p:cNvSpPr/>
          <p:nvPr/>
        </p:nvSpPr>
        <p:spPr>
          <a:xfrm>
            <a:off x="1600200" y="1524000"/>
            <a:ext cx="7313220" cy="523220"/>
          </a:xfrm>
          <a:prstGeom prst="rect">
            <a:avLst/>
          </a:prstGeom>
        </p:spPr>
        <p:txBody>
          <a:bodyPr wrap="none">
            <a:spAutoFit/>
          </a:bodyPr>
          <a:lstStyle/>
          <a:p>
            <a:r>
              <a:rPr lang="fa-IR" sz="2800" b="1" dirty="0" smtClean="0"/>
              <a:t>جمع آوری اطلاعات هریک از اطلاعات بدست آمده </a:t>
            </a:r>
            <a:endParaRPr lang="fa-IR" sz="2800" b="1" dirty="0"/>
          </a:p>
        </p:txBody>
      </p:sp>
      <p:sp>
        <p:nvSpPr>
          <p:cNvPr id="5" name="Rectangle 4"/>
          <p:cNvSpPr/>
          <p:nvPr/>
        </p:nvSpPr>
        <p:spPr>
          <a:xfrm>
            <a:off x="3810000" y="2362200"/>
            <a:ext cx="4490332" cy="523220"/>
          </a:xfrm>
          <a:prstGeom prst="rect">
            <a:avLst/>
          </a:prstGeom>
        </p:spPr>
        <p:txBody>
          <a:bodyPr wrap="none">
            <a:spAutoFit/>
          </a:bodyPr>
          <a:lstStyle/>
          <a:p>
            <a:r>
              <a:rPr lang="fa-IR" sz="2800" b="1" dirty="0" smtClean="0"/>
              <a:t>تجزیه و تحلیل و ارزشیابی  شود</a:t>
            </a:r>
            <a:endParaRPr lang="fa-IR" sz="2800" b="1" dirty="0"/>
          </a:p>
        </p:txBody>
      </p:sp>
      <p:sp>
        <p:nvSpPr>
          <p:cNvPr id="6" name="Rectangle 5"/>
          <p:cNvSpPr/>
          <p:nvPr/>
        </p:nvSpPr>
        <p:spPr>
          <a:xfrm>
            <a:off x="1981200" y="3429000"/>
            <a:ext cx="5867312" cy="523220"/>
          </a:xfrm>
          <a:prstGeom prst="rect">
            <a:avLst/>
          </a:prstGeom>
        </p:spPr>
        <p:txBody>
          <a:bodyPr wrap="none">
            <a:spAutoFit/>
          </a:bodyPr>
          <a:lstStyle/>
          <a:p>
            <a:r>
              <a:rPr lang="fa-IR" sz="2800" b="1" dirty="0" smtClean="0"/>
              <a:t>روابط علمی بین متغییرها شناسایی  گردد </a:t>
            </a:r>
            <a:endParaRPr lang="fa-IR" sz="2800" b="1" dirty="0"/>
          </a:p>
        </p:txBody>
      </p:sp>
      <p:sp>
        <p:nvSpPr>
          <p:cNvPr id="7" name="Rectangle 6"/>
          <p:cNvSpPr/>
          <p:nvPr/>
        </p:nvSpPr>
        <p:spPr>
          <a:xfrm>
            <a:off x="1295400" y="4419600"/>
            <a:ext cx="6056466" cy="523220"/>
          </a:xfrm>
          <a:prstGeom prst="rect">
            <a:avLst/>
          </a:prstGeom>
        </p:spPr>
        <p:txBody>
          <a:bodyPr wrap="none">
            <a:spAutoFit/>
          </a:bodyPr>
          <a:lstStyle/>
          <a:p>
            <a:r>
              <a:rPr lang="fa-IR" sz="2800" b="1" dirty="0" smtClean="0"/>
              <a:t>داده های مربوط به نیاز ، دسته یندی شود </a:t>
            </a:r>
            <a:endParaRPr lang="fa-IR" sz="2800" b="1" dirty="0"/>
          </a:p>
        </p:txBody>
      </p:sp>
      <p:sp>
        <p:nvSpPr>
          <p:cNvPr id="8" name="Rectangle 7"/>
          <p:cNvSpPr/>
          <p:nvPr/>
        </p:nvSpPr>
        <p:spPr>
          <a:xfrm>
            <a:off x="1219200" y="5715000"/>
            <a:ext cx="5767926" cy="523220"/>
          </a:xfrm>
          <a:prstGeom prst="rect">
            <a:avLst/>
          </a:prstGeom>
        </p:spPr>
        <p:txBody>
          <a:bodyPr wrap="none">
            <a:spAutoFit/>
          </a:bodyPr>
          <a:lstStyle/>
          <a:p>
            <a:r>
              <a:rPr lang="fa-IR" sz="2800" b="1" dirty="0" smtClean="0"/>
              <a:t>در مسیر مراحل برنامه ریزی قرار گیرند </a:t>
            </a:r>
            <a:endParaRPr lang="fa-IR" sz="2800" b="1" dirty="0"/>
          </a:p>
        </p:txBody>
      </p:sp>
      <p:sp>
        <p:nvSpPr>
          <p:cNvPr id="9" name="Left Arrow 8"/>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10" name="Rectangle 9"/>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7" grpId="0" build="p"/>
      <p:bldP spid="8"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1400" y="990600"/>
            <a:ext cx="5195653" cy="584775"/>
          </a:xfrm>
          <a:prstGeom prst="rect">
            <a:avLst/>
          </a:prstGeom>
        </p:spPr>
        <p:txBody>
          <a:bodyPr wrap="none">
            <a:spAutoFit/>
          </a:bodyPr>
          <a:lstStyle/>
          <a:p>
            <a:r>
              <a:rPr lang="fa-IR" sz="3200" b="1" dirty="0" smtClean="0">
                <a:solidFill>
                  <a:srgbClr val="0070C0"/>
                </a:solidFill>
              </a:rPr>
              <a:t>تعیین فرضیه ها و شناخت موانع </a:t>
            </a:r>
            <a:endParaRPr lang="fa-IR" sz="3200" dirty="0">
              <a:solidFill>
                <a:srgbClr val="0070C0"/>
              </a:solidFill>
            </a:endParaRPr>
          </a:p>
        </p:txBody>
      </p:sp>
      <p:sp>
        <p:nvSpPr>
          <p:cNvPr id="3" name="Rectangle 2"/>
          <p:cNvSpPr/>
          <p:nvPr/>
        </p:nvSpPr>
        <p:spPr>
          <a:xfrm>
            <a:off x="3352800" y="0"/>
            <a:ext cx="4469493" cy="769441"/>
          </a:xfrm>
          <a:prstGeom prst="rect">
            <a:avLst/>
          </a:prstGeom>
        </p:spPr>
        <p:txBody>
          <a:bodyPr wrap="none">
            <a:spAutoFit/>
          </a:bodyPr>
          <a:lstStyle/>
          <a:p>
            <a:r>
              <a:rPr lang="fa-IR" sz="4400" b="1" dirty="0" smtClean="0">
                <a:solidFill>
                  <a:srgbClr val="C00000"/>
                </a:solidFill>
              </a:rPr>
              <a:t>مراحل برنامه ریزی</a:t>
            </a:r>
            <a:r>
              <a:rPr lang="fa-IR" sz="4400" dirty="0" smtClean="0">
                <a:solidFill>
                  <a:srgbClr val="C00000"/>
                </a:solidFill>
              </a:rPr>
              <a:t> </a:t>
            </a:r>
            <a:endParaRPr lang="fa-IR" sz="4400" dirty="0">
              <a:solidFill>
                <a:srgbClr val="C00000"/>
              </a:solidFill>
            </a:endParaRPr>
          </a:p>
        </p:txBody>
      </p:sp>
      <p:sp>
        <p:nvSpPr>
          <p:cNvPr id="4" name="Rectangle 3"/>
          <p:cNvSpPr/>
          <p:nvPr/>
        </p:nvSpPr>
        <p:spPr>
          <a:xfrm>
            <a:off x="1752600" y="1981200"/>
            <a:ext cx="7284366" cy="523220"/>
          </a:xfrm>
          <a:prstGeom prst="rect">
            <a:avLst/>
          </a:prstGeom>
        </p:spPr>
        <p:txBody>
          <a:bodyPr wrap="none">
            <a:spAutoFit/>
          </a:bodyPr>
          <a:lstStyle/>
          <a:p>
            <a:r>
              <a:rPr lang="fa-IR" sz="2800" b="1" dirty="0" smtClean="0"/>
              <a:t>آزمایش داده های دسته بندی شده در مرحله سوم</a:t>
            </a:r>
            <a:endParaRPr lang="fa-IR" sz="2800" b="1" dirty="0"/>
          </a:p>
        </p:txBody>
      </p:sp>
      <p:sp>
        <p:nvSpPr>
          <p:cNvPr id="5" name="Rectangle 4"/>
          <p:cNvSpPr/>
          <p:nvPr/>
        </p:nvSpPr>
        <p:spPr>
          <a:xfrm>
            <a:off x="1371600" y="2743200"/>
            <a:ext cx="7239000" cy="954107"/>
          </a:xfrm>
          <a:prstGeom prst="rect">
            <a:avLst/>
          </a:prstGeom>
        </p:spPr>
        <p:txBody>
          <a:bodyPr wrap="square">
            <a:spAutoFit/>
          </a:bodyPr>
          <a:lstStyle/>
          <a:p>
            <a:pPr algn="r"/>
            <a:r>
              <a:rPr lang="fa-IR" sz="2800" b="1" dirty="0" smtClean="0">
                <a:solidFill>
                  <a:srgbClr val="FF0000"/>
                </a:solidFill>
              </a:rPr>
              <a:t>تا بتوان از میان اطاعات به دست آمده مهمترین </a:t>
            </a:r>
          </a:p>
          <a:p>
            <a:pPr algn="r"/>
            <a:r>
              <a:rPr lang="fa-IR" sz="2800" b="1" dirty="0" smtClean="0">
                <a:solidFill>
                  <a:srgbClr val="FF0000"/>
                </a:solidFill>
              </a:rPr>
              <a:t>            و کاملترین آنها را انتخاب کرد </a:t>
            </a:r>
            <a:endParaRPr lang="fa-IR" sz="2800" b="1" dirty="0">
              <a:solidFill>
                <a:srgbClr val="FF0000"/>
              </a:solidFill>
            </a:endParaRPr>
          </a:p>
        </p:txBody>
      </p:sp>
      <p:sp>
        <p:nvSpPr>
          <p:cNvPr id="6" name="Rectangle 5"/>
          <p:cNvSpPr/>
          <p:nvPr/>
        </p:nvSpPr>
        <p:spPr>
          <a:xfrm>
            <a:off x="3048000" y="4038600"/>
            <a:ext cx="4572000" cy="523220"/>
          </a:xfrm>
          <a:prstGeom prst="rect">
            <a:avLst/>
          </a:prstGeom>
        </p:spPr>
        <p:txBody>
          <a:bodyPr>
            <a:spAutoFit/>
          </a:bodyPr>
          <a:lstStyle/>
          <a:p>
            <a:r>
              <a:rPr lang="fa-IR" sz="2800" b="1" dirty="0" smtClean="0"/>
              <a:t>شناخت موانع ، تعیین فرضیه</a:t>
            </a:r>
            <a:endParaRPr lang="fa-IR" sz="2800" b="1" dirty="0"/>
          </a:p>
        </p:txBody>
      </p:sp>
      <p:sp>
        <p:nvSpPr>
          <p:cNvPr id="7" name="Left Arrow 6"/>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8" name="Rectangle 7"/>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 calcmode="lin" valueType="num">
                                      <p:cBhvr additive="base">
                                        <p:cTn id="2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build="p"/>
      <p:bldP spid="5" grpId="0" build="p"/>
      <p:bldP spid="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2800" y="0"/>
            <a:ext cx="4469493" cy="769441"/>
          </a:xfrm>
          <a:prstGeom prst="rect">
            <a:avLst/>
          </a:prstGeom>
        </p:spPr>
        <p:txBody>
          <a:bodyPr wrap="none">
            <a:spAutoFit/>
          </a:bodyPr>
          <a:lstStyle/>
          <a:p>
            <a:r>
              <a:rPr lang="fa-IR" sz="4400" b="1" dirty="0" smtClean="0">
                <a:solidFill>
                  <a:srgbClr val="C00000"/>
                </a:solidFill>
              </a:rPr>
              <a:t>مراحل برنامه ریزی</a:t>
            </a:r>
            <a:r>
              <a:rPr lang="fa-IR" sz="4400" dirty="0" smtClean="0">
                <a:solidFill>
                  <a:srgbClr val="C00000"/>
                </a:solidFill>
              </a:rPr>
              <a:t> </a:t>
            </a:r>
            <a:endParaRPr lang="fa-IR" sz="4400" dirty="0">
              <a:solidFill>
                <a:srgbClr val="C00000"/>
              </a:solidFill>
            </a:endParaRPr>
          </a:p>
        </p:txBody>
      </p:sp>
      <p:sp>
        <p:nvSpPr>
          <p:cNvPr id="3" name="Rectangle 2"/>
          <p:cNvSpPr/>
          <p:nvPr/>
        </p:nvSpPr>
        <p:spPr>
          <a:xfrm>
            <a:off x="3929111" y="990600"/>
            <a:ext cx="5214889" cy="584775"/>
          </a:xfrm>
          <a:prstGeom prst="rect">
            <a:avLst/>
          </a:prstGeom>
        </p:spPr>
        <p:txBody>
          <a:bodyPr wrap="none">
            <a:spAutoFit/>
          </a:bodyPr>
          <a:lstStyle/>
          <a:p>
            <a:r>
              <a:rPr lang="fa-IR" sz="3200" b="1" dirty="0" smtClean="0">
                <a:solidFill>
                  <a:srgbClr val="0070C0"/>
                </a:solidFill>
              </a:rPr>
              <a:t>تعیین راه حلها (بدیلها ، گزینه ها)</a:t>
            </a:r>
            <a:endParaRPr lang="fa-IR" sz="3200" dirty="0">
              <a:solidFill>
                <a:srgbClr val="0070C0"/>
              </a:solidFill>
            </a:endParaRPr>
          </a:p>
        </p:txBody>
      </p:sp>
      <p:sp>
        <p:nvSpPr>
          <p:cNvPr id="4" name="Rectangle 3"/>
          <p:cNvSpPr/>
          <p:nvPr/>
        </p:nvSpPr>
        <p:spPr>
          <a:xfrm>
            <a:off x="2971800" y="1752600"/>
            <a:ext cx="6019597" cy="523220"/>
          </a:xfrm>
          <a:prstGeom prst="rect">
            <a:avLst/>
          </a:prstGeom>
        </p:spPr>
        <p:txBody>
          <a:bodyPr wrap="none">
            <a:spAutoFit/>
          </a:bodyPr>
          <a:lstStyle/>
          <a:p>
            <a:r>
              <a:rPr lang="fa-IR" sz="2800" b="1" dirty="0" smtClean="0"/>
              <a:t>راههای گوناگون تعیین ، و آزمایش می شود</a:t>
            </a:r>
            <a:endParaRPr lang="fa-IR" sz="2800" b="1" dirty="0"/>
          </a:p>
        </p:txBody>
      </p:sp>
      <p:sp>
        <p:nvSpPr>
          <p:cNvPr id="5" name="Rectangle 4"/>
          <p:cNvSpPr/>
          <p:nvPr/>
        </p:nvSpPr>
        <p:spPr>
          <a:xfrm>
            <a:off x="1066800" y="2514600"/>
            <a:ext cx="7848600" cy="1384995"/>
          </a:xfrm>
          <a:prstGeom prst="rect">
            <a:avLst/>
          </a:prstGeom>
        </p:spPr>
        <p:txBody>
          <a:bodyPr wrap="square">
            <a:spAutoFit/>
          </a:bodyPr>
          <a:lstStyle/>
          <a:p>
            <a:pPr algn="ctr"/>
            <a:r>
              <a:rPr lang="en-US" sz="2800" b="1" dirty="0" smtClean="0"/>
              <a:t> </a:t>
            </a:r>
            <a:r>
              <a:rPr lang="fa-IR" sz="2800" b="1" dirty="0" smtClean="0"/>
              <a:t>به ویژه راههایی که در نظر اول قابل تشخیص نیستند  </a:t>
            </a:r>
          </a:p>
          <a:p>
            <a:pPr algn="ctr"/>
            <a:r>
              <a:rPr lang="fa-IR" sz="2800" b="1" dirty="0" smtClean="0"/>
              <a:t>و اغلب راه حلها در ابتدا آشکار نبوده ، </a:t>
            </a:r>
            <a:r>
              <a:rPr lang="en-US" sz="2800" b="1" dirty="0" smtClean="0"/>
              <a:t> </a:t>
            </a:r>
            <a:r>
              <a:rPr lang="fa-IR" sz="2800" b="1" dirty="0" smtClean="0"/>
              <a:t> اما ممکن است ، بهترین راهکار باشد</a:t>
            </a:r>
            <a:endParaRPr lang="fa-IR" sz="2800" b="1" dirty="0"/>
          </a:p>
        </p:txBody>
      </p:sp>
      <p:sp>
        <p:nvSpPr>
          <p:cNvPr id="6" name="Rectangle 5"/>
          <p:cNvSpPr/>
          <p:nvPr/>
        </p:nvSpPr>
        <p:spPr>
          <a:xfrm>
            <a:off x="304800" y="4648200"/>
            <a:ext cx="8839200" cy="1077218"/>
          </a:xfrm>
          <a:prstGeom prst="rect">
            <a:avLst/>
          </a:prstGeom>
        </p:spPr>
        <p:txBody>
          <a:bodyPr wrap="square">
            <a:spAutoFit/>
          </a:bodyPr>
          <a:lstStyle/>
          <a:p>
            <a:pPr algn="ctr"/>
            <a:r>
              <a:rPr lang="fa-IR" sz="3200" b="1" dirty="0" smtClean="0"/>
              <a:t>باید تعداد راه حلها را کاهش داده   تا بتوان</a:t>
            </a:r>
          </a:p>
          <a:p>
            <a:pPr algn="ctr"/>
            <a:r>
              <a:rPr lang="fa-IR" sz="3200" b="1" dirty="0" smtClean="0"/>
              <a:t> مطلوبترین آنها را انتخاب کند . </a:t>
            </a:r>
            <a:endParaRPr lang="fa-IR" sz="3200" b="1" dirty="0"/>
          </a:p>
        </p:txBody>
      </p:sp>
      <p:sp>
        <p:nvSpPr>
          <p:cNvPr id="7" name="Left Arrow 6"/>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8" name="Rectangle 7"/>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 calcmode="lin" valueType="num">
                                      <p:cBhvr additive="base">
                                        <p:cTn id="2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 calcmode="lin" valueType="num">
                                      <p:cBhvr additive="base">
                                        <p:cTn id="3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2800" y="0"/>
            <a:ext cx="4469493" cy="769441"/>
          </a:xfrm>
          <a:prstGeom prst="rect">
            <a:avLst/>
          </a:prstGeom>
        </p:spPr>
        <p:txBody>
          <a:bodyPr wrap="none">
            <a:spAutoFit/>
          </a:bodyPr>
          <a:lstStyle/>
          <a:p>
            <a:r>
              <a:rPr lang="fa-IR" sz="4400" b="1" dirty="0" smtClean="0">
                <a:solidFill>
                  <a:srgbClr val="C00000"/>
                </a:solidFill>
              </a:rPr>
              <a:t>مراحل برنامه ریزی</a:t>
            </a:r>
            <a:r>
              <a:rPr lang="fa-IR" sz="4400" dirty="0" smtClean="0">
                <a:solidFill>
                  <a:srgbClr val="C00000"/>
                </a:solidFill>
              </a:rPr>
              <a:t> </a:t>
            </a:r>
            <a:endParaRPr lang="fa-IR" sz="4400" dirty="0">
              <a:solidFill>
                <a:srgbClr val="C00000"/>
              </a:solidFill>
            </a:endParaRPr>
          </a:p>
        </p:txBody>
      </p:sp>
      <p:sp>
        <p:nvSpPr>
          <p:cNvPr id="3" name="Rectangle 2"/>
          <p:cNvSpPr/>
          <p:nvPr/>
        </p:nvSpPr>
        <p:spPr>
          <a:xfrm>
            <a:off x="5044801" y="838200"/>
            <a:ext cx="4099199" cy="584775"/>
          </a:xfrm>
          <a:prstGeom prst="rect">
            <a:avLst/>
          </a:prstGeom>
        </p:spPr>
        <p:txBody>
          <a:bodyPr wrap="none">
            <a:spAutoFit/>
          </a:bodyPr>
          <a:lstStyle/>
          <a:p>
            <a:r>
              <a:rPr lang="fa-IR" sz="3200" b="1" dirty="0" smtClean="0">
                <a:solidFill>
                  <a:srgbClr val="0070C0"/>
                </a:solidFill>
              </a:rPr>
              <a:t>ارزیابی و انتخاب راه حلها </a:t>
            </a:r>
            <a:endParaRPr lang="fa-IR" sz="3200" dirty="0">
              <a:solidFill>
                <a:srgbClr val="0070C0"/>
              </a:solidFill>
            </a:endParaRPr>
          </a:p>
        </p:txBody>
      </p:sp>
      <p:sp>
        <p:nvSpPr>
          <p:cNvPr id="4" name="Rectangle 3"/>
          <p:cNvSpPr/>
          <p:nvPr/>
        </p:nvSpPr>
        <p:spPr>
          <a:xfrm>
            <a:off x="1066800" y="1295400"/>
            <a:ext cx="7772400" cy="830997"/>
          </a:xfrm>
          <a:prstGeom prst="rect">
            <a:avLst/>
          </a:prstGeom>
        </p:spPr>
        <p:txBody>
          <a:bodyPr wrap="square">
            <a:spAutoFit/>
          </a:bodyPr>
          <a:lstStyle/>
          <a:p>
            <a:pPr algn="ctr"/>
            <a:r>
              <a:rPr lang="fa-IR" sz="2400" b="1" dirty="0" smtClean="0"/>
              <a:t>همزمان با مشخص شدن بدیلها ، باید نقاط قوت و ضعف آنها   </a:t>
            </a:r>
          </a:p>
          <a:p>
            <a:pPr algn="ctr"/>
            <a:r>
              <a:rPr lang="fa-IR" sz="2400" b="1" dirty="0" smtClean="0"/>
              <a:t>نیز مشخص و با اهداف تعیین شده سنجیده شود</a:t>
            </a:r>
            <a:endParaRPr lang="fa-IR" sz="2400" b="1" dirty="0"/>
          </a:p>
        </p:txBody>
      </p:sp>
      <p:sp>
        <p:nvSpPr>
          <p:cNvPr id="5" name="Rectangle 4"/>
          <p:cNvSpPr/>
          <p:nvPr/>
        </p:nvSpPr>
        <p:spPr>
          <a:xfrm>
            <a:off x="1143000" y="2438400"/>
            <a:ext cx="7620000" cy="1200329"/>
          </a:xfrm>
          <a:prstGeom prst="rect">
            <a:avLst/>
          </a:prstGeom>
        </p:spPr>
        <p:txBody>
          <a:bodyPr wrap="square">
            <a:spAutoFit/>
          </a:bodyPr>
          <a:lstStyle/>
          <a:p>
            <a:pPr algn="ctr"/>
            <a:r>
              <a:rPr lang="fa-IR" sz="2400" b="1" dirty="0" smtClean="0"/>
              <a:t>گاهی از بین راه حلهای تعیین شده دو یا سه راه حل انتخاب می شود و مدیر می تواند به جای انتخاب بهترین راه حل ، هر دو یا هر سه راه حل را تعقیب کند </a:t>
            </a:r>
            <a:endParaRPr lang="fa-IR" sz="2400" b="1" dirty="0"/>
          </a:p>
        </p:txBody>
      </p:sp>
      <p:sp>
        <p:nvSpPr>
          <p:cNvPr id="128001" name="Rectangle 1"/>
          <p:cNvSpPr>
            <a:spLocks noChangeArrowheads="1"/>
          </p:cNvSpPr>
          <p:nvPr/>
        </p:nvSpPr>
        <p:spPr bwMode="auto">
          <a:xfrm>
            <a:off x="1469954" y="3962400"/>
            <a:ext cx="7539372" cy="224676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 </a:t>
            </a:r>
            <a:r>
              <a:rPr kumimoji="0" lang="fa-IR" sz="2000" b="1" i="0" u="none" strike="noStrike" cap="none" normalizeH="0" baseline="0" dirty="0" smtClean="0">
                <a:ln>
                  <a:noFill/>
                </a:ln>
                <a:solidFill>
                  <a:srgbClr val="FF0000"/>
                </a:solidFill>
                <a:effectLst/>
                <a:latin typeface="Calibri"/>
                <a:ea typeface="Calibri" pitchFamily="34" charset="0"/>
                <a:cs typeface="B Traffic" pitchFamily="2" charset="-78"/>
              </a:rPr>
              <a:t>–</a:t>
            </a:r>
            <a:r>
              <a:rPr kumimoji="0" lang="fa-IR" sz="20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 آیا برنامه (راه حل ) برای تطبیق با شرایط متفاوت قابلیت انعطاف دارد ؟  </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Arial" pitchFamily="34"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 - آیا برنامه ( راه حل ) مورد پذیرش کادر اجرایی هست ؟ </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0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endParaRPr>
          </a:p>
          <a:p>
            <a:pPr algn="r" rtl="1" eaLnBrk="0" fontAlgn="base" hangingPunct="0">
              <a:spcBef>
                <a:spcPct val="0"/>
              </a:spcBef>
              <a:spcAft>
                <a:spcPct val="0"/>
              </a:spcAft>
            </a:pPr>
            <a:r>
              <a:rPr lang="fa-IR" sz="2000" b="1" dirty="0" smtClean="0">
                <a:solidFill>
                  <a:srgbClr val="FF0000"/>
                </a:solidFill>
                <a:latin typeface="Calibri" pitchFamily="34" charset="0"/>
                <a:ea typeface="Calibri" pitchFamily="34" charset="0"/>
                <a:cs typeface="B Traffic" pitchFamily="2" charset="-78"/>
              </a:rPr>
              <a:t>-آیا برنامه ( راه حل ) انتخابی از نظر پرسنل ، مکان ،  تجهیزات ، آموزش ، </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0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endParaRPr>
          </a:p>
          <a:p>
            <a:pPr marL="0" marR="0" lvl="0" indent="0" algn="r" defTabSz="914400" rtl="0" eaLnBrk="0" fontAlgn="base" latinLnBrk="0" hangingPunct="0">
              <a:lnSpc>
                <a:spcPct val="100000"/>
              </a:lnSpc>
              <a:spcBef>
                <a:spcPct val="0"/>
              </a:spcBef>
              <a:spcAft>
                <a:spcPct val="0"/>
              </a:spcAft>
              <a:buClrTx/>
              <a:buSzTx/>
              <a:buFontTx/>
              <a:buChar char="-"/>
              <a:tabLst/>
            </a:pPr>
            <a:r>
              <a:rPr kumimoji="0" lang="fa-IR" sz="20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نظارت ، به چه امکانات جدیدی نیاز دارد ؟ </a:t>
            </a:r>
            <a:endParaRPr kumimoji="0" lang="fa-IR" sz="2000" b="1" i="0" u="none" strike="noStrike" cap="none" normalizeH="0" baseline="0" dirty="0" smtClean="0">
              <a:ln>
                <a:noFill/>
              </a:ln>
              <a:solidFill>
                <a:srgbClr val="FF0000"/>
              </a:solidFill>
              <a:effectLst/>
              <a:latin typeface="Arial" pitchFamily="34" charset="0"/>
              <a:cs typeface="B Traffic" pitchFamily="2" charset="-78"/>
            </a:endParaRPr>
          </a:p>
        </p:txBody>
      </p:sp>
      <p:sp>
        <p:nvSpPr>
          <p:cNvPr id="7" name="Left Arrow 6"/>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8" name="Rectangle 7"/>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8001">
                                            <p:txEl>
                                              <p:pRg st="0" end="0"/>
                                            </p:txEl>
                                          </p:spTgt>
                                        </p:tgtEl>
                                        <p:attrNameLst>
                                          <p:attrName>style.visibility</p:attrName>
                                        </p:attrNameLst>
                                      </p:cBhvr>
                                      <p:to>
                                        <p:strVal val="visible"/>
                                      </p:to>
                                    </p:set>
                                    <p:anim calcmode="lin" valueType="num">
                                      <p:cBhvr additive="base">
                                        <p:cTn id="31" dur="500" fill="hold"/>
                                        <p:tgtEl>
                                          <p:spTgt spid="128001">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800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8001">
                                            <p:txEl>
                                              <p:pRg st="2" end="2"/>
                                            </p:txEl>
                                          </p:spTgt>
                                        </p:tgtEl>
                                        <p:attrNameLst>
                                          <p:attrName>style.visibility</p:attrName>
                                        </p:attrNameLst>
                                      </p:cBhvr>
                                      <p:to>
                                        <p:strVal val="visible"/>
                                      </p:to>
                                    </p:set>
                                    <p:anim calcmode="lin" valueType="num">
                                      <p:cBhvr additive="base">
                                        <p:cTn id="37" dur="500" fill="hold"/>
                                        <p:tgtEl>
                                          <p:spTgt spid="128001">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800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8001">
                                            <p:txEl>
                                              <p:pRg st="4" end="4"/>
                                            </p:txEl>
                                          </p:spTgt>
                                        </p:tgtEl>
                                        <p:attrNameLst>
                                          <p:attrName>style.visibility</p:attrName>
                                        </p:attrNameLst>
                                      </p:cBhvr>
                                      <p:to>
                                        <p:strVal val="visible"/>
                                      </p:to>
                                    </p:set>
                                    <p:anim calcmode="lin" valueType="num">
                                      <p:cBhvr additive="base">
                                        <p:cTn id="43" dur="500" fill="hold"/>
                                        <p:tgtEl>
                                          <p:spTgt spid="128001">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800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8001">
                                            <p:txEl>
                                              <p:pRg st="6" end="6"/>
                                            </p:txEl>
                                          </p:spTgt>
                                        </p:tgtEl>
                                        <p:attrNameLst>
                                          <p:attrName>style.visibility</p:attrName>
                                        </p:attrNameLst>
                                      </p:cBhvr>
                                      <p:to>
                                        <p:strVal val="visible"/>
                                      </p:to>
                                    </p:set>
                                    <p:anim calcmode="lin" valueType="num">
                                      <p:cBhvr additive="base">
                                        <p:cTn id="49" dur="500" fill="hold"/>
                                        <p:tgtEl>
                                          <p:spTgt spid="128001">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2800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12800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2800" y="0"/>
            <a:ext cx="4469493" cy="769441"/>
          </a:xfrm>
          <a:prstGeom prst="rect">
            <a:avLst/>
          </a:prstGeom>
        </p:spPr>
        <p:txBody>
          <a:bodyPr wrap="none">
            <a:spAutoFit/>
          </a:bodyPr>
          <a:lstStyle/>
          <a:p>
            <a:r>
              <a:rPr lang="fa-IR" sz="4400" b="1" dirty="0" smtClean="0">
                <a:solidFill>
                  <a:srgbClr val="C00000"/>
                </a:solidFill>
              </a:rPr>
              <a:t>مراحل برنامه ریزی</a:t>
            </a:r>
            <a:r>
              <a:rPr lang="fa-IR" sz="4400" dirty="0" smtClean="0">
                <a:solidFill>
                  <a:srgbClr val="C00000"/>
                </a:solidFill>
              </a:rPr>
              <a:t> </a:t>
            </a:r>
            <a:endParaRPr lang="fa-IR" sz="4400" dirty="0">
              <a:solidFill>
                <a:srgbClr val="C00000"/>
              </a:solidFill>
            </a:endParaRPr>
          </a:p>
        </p:txBody>
      </p:sp>
      <p:sp>
        <p:nvSpPr>
          <p:cNvPr id="3" name="Rectangle 2"/>
          <p:cNvSpPr/>
          <p:nvPr/>
        </p:nvSpPr>
        <p:spPr>
          <a:xfrm>
            <a:off x="1032484" y="762000"/>
            <a:ext cx="8111516" cy="584775"/>
          </a:xfrm>
          <a:prstGeom prst="rect">
            <a:avLst/>
          </a:prstGeom>
        </p:spPr>
        <p:txBody>
          <a:bodyPr wrap="none">
            <a:spAutoFit/>
          </a:bodyPr>
          <a:lstStyle/>
          <a:p>
            <a:r>
              <a:rPr lang="fa-IR" sz="3200" b="1" dirty="0" smtClean="0">
                <a:solidFill>
                  <a:srgbClr val="0070C0"/>
                </a:solidFill>
              </a:rPr>
              <a:t>پیش بینی و تدوین برنامه های فرعی ( و پشتیبانی ) </a:t>
            </a:r>
            <a:endParaRPr lang="fa-IR" sz="3200" dirty="0">
              <a:solidFill>
                <a:srgbClr val="0070C0"/>
              </a:solidFill>
            </a:endParaRPr>
          </a:p>
        </p:txBody>
      </p:sp>
      <p:sp>
        <p:nvSpPr>
          <p:cNvPr id="4" name="Rectangle 3"/>
          <p:cNvSpPr/>
          <p:nvPr/>
        </p:nvSpPr>
        <p:spPr>
          <a:xfrm>
            <a:off x="1143000" y="1371600"/>
            <a:ext cx="7620000" cy="1815882"/>
          </a:xfrm>
          <a:prstGeom prst="rect">
            <a:avLst/>
          </a:prstGeom>
        </p:spPr>
        <p:txBody>
          <a:bodyPr wrap="square">
            <a:spAutoFit/>
          </a:bodyPr>
          <a:lstStyle/>
          <a:p>
            <a:pPr algn="ctr"/>
            <a:r>
              <a:rPr lang="fa-IR" sz="2800" b="1" dirty="0" smtClean="0"/>
              <a:t>هیچ برنامه کلانی بدون پیش بینی برنامه های فرعی نمی تواند به اجراء درآید. به این دلیل ، برای حمایت و پشتیبانی ازبرنامه اصلی به برنامه های فرعی نیاز بسیاری وجود دارد </a:t>
            </a:r>
            <a:endParaRPr lang="fa-IR" sz="2800" b="1" dirty="0"/>
          </a:p>
        </p:txBody>
      </p:sp>
      <p:sp>
        <p:nvSpPr>
          <p:cNvPr id="5" name="Rectangle 4"/>
          <p:cNvSpPr/>
          <p:nvPr/>
        </p:nvSpPr>
        <p:spPr>
          <a:xfrm>
            <a:off x="1143000" y="3733800"/>
            <a:ext cx="7772400" cy="2308324"/>
          </a:xfrm>
          <a:prstGeom prst="rect">
            <a:avLst/>
          </a:prstGeom>
        </p:spPr>
        <p:txBody>
          <a:bodyPr wrap="square">
            <a:spAutoFit/>
          </a:bodyPr>
          <a:lstStyle/>
          <a:p>
            <a:pPr algn="ctr"/>
            <a:r>
              <a:rPr lang="fa-IR" sz="2400" b="1" dirty="0" smtClean="0">
                <a:solidFill>
                  <a:srgbClr val="00B050"/>
                </a:solidFill>
              </a:rPr>
              <a:t>مثال</a:t>
            </a:r>
            <a:r>
              <a:rPr lang="fa-IR" sz="2400" b="1" dirty="0" smtClean="0">
                <a:solidFill>
                  <a:srgbClr val="0070C0"/>
                </a:solidFill>
              </a:rPr>
              <a:t> ، هنگامی که یک شرکت می خواهد تجهیزات فنی خط تولید با تکنولوژی جدیدی خریداری کند ، برای تحقق این هدف  برنامه ریزی می کند ، در کنار این برنامه کلان ،  برنامه های فرعی دیگری مانند چگونگی تامین و خرید و نگهداری لوازم یدکی ، استخدام و آموزش افراد مختلف با مهارتهای مورد نیاز ، امکانات تعمیراتی ،تامین بودجه و .... را نیز باید مد نظر داشته باشد . </a:t>
            </a:r>
            <a:endParaRPr lang="fa-IR" sz="2400" b="1" dirty="0">
              <a:solidFill>
                <a:srgbClr val="0070C0"/>
              </a:solidFill>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7" name="Rectangle 6"/>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2800" y="0"/>
            <a:ext cx="4469493" cy="769441"/>
          </a:xfrm>
          <a:prstGeom prst="rect">
            <a:avLst/>
          </a:prstGeom>
        </p:spPr>
        <p:txBody>
          <a:bodyPr wrap="none">
            <a:spAutoFit/>
          </a:bodyPr>
          <a:lstStyle/>
          <a:p>
            <a:r>
              <a:rPr lang="fa-IR" sz="4400" b="1" dirty="0" smtClean="0">
                <a:solidFill>
                  <a:srgbClr val="C00000"/>
                </a:solidFill>
              </a:rPr>
              <a:t>مراحل برنامه ریزی</a:t>
            </a:r>
            <a:r>
              <a:rPr lang="fa-IR" sz="4400" dirty="0" smtClean="0">
                <a:solidFill>
                  <a:srgbClr val="C00000"/>
                </a:solidFill>
              </a:rPr>
              <a:t> </a:t>
            </a:r>
            <a:endParaRPr lang="fa-IR" sz="4400" dirty="0">
              <a:solidFill>
                <a:srgbClr val="C00000"/>
              </a:solidFill>
            </a:endParaRPr>
          </a:p>
        </p:txBody>
      </p:sp>
      <p:sp>
        <p:nvSpPr>
          <p:cNvPr id="3" name="Rectangle 2"/>
          <p:cNvSpPr/>
          <p:nvPr/>
        </p:nvSpPr>
        <p:spPr>
          <a:xfrm>
            <a:off x="2964103" y="762000"/>
            <a:ext cx="6179897" cy="584775"/>
          </a:xfrm>
          <a:prstGeom prst="rect">
            <a:avLst/>
          </a:prstGeom>
        </p:spPr>
        <p:txBody>
          <a:bodyPr wrap="none">
            <a:spAutoFit/>
          </a:bodyPr>
          <a:lstStyle/>
          <a:p>
            <a:r>
              <a:rPr lang="fa-IR" sz="3200" b="1" dirty="0" smtClean="0">
                <a:solidFill>
                  <a:srgbClr val="0070C0"/>
                </a:solidFill>
              </a:rPr>
              <a:t>عددی کردن برنامه ها یا بودجه بندی </a:t>
            </a:r>
            <a:endParaRPr lang="fa-IR" sz="3200" dirty="0">
              <a:solidFill>
                <a:srgbClr val="0070C0"/>
              </a:solidFill>
            </a:endParaRPr>
          </a:p>
        </p:txBody>
      </p:sp>
      <p:sp>
        <p:nvSpPr>
          <p:cNvPr id="4" name="Rectangle 3"/>
          <p:cNvSpPr/>
          <p:nvPr/>
        </p:nvSpPr>
        <p:spPr>
          <a:xfrm>
            <a:off x="0" y="1524000"/>
            <a:ext cx="8382000" cy="954107"/>
          </a:xfrm>
          <a:prstGeom prst="rect">
            <a:avLst/>
          </a:prstGeom>
        </p:spPr>
        <p:txBody>
          <a:bodyPr wrap="square">
            <a:spAutoFit/>
          </a:bodyPr>
          <a:lstStyle/>
          <a:p>
            <a:pPr algn="ctr"/>
            <a:r>
              <a:rPr lang="fa-IR" sz="2800" b="1" dirty="0" smtClean="0"/>
              <a:t>برای معنی بخشیدن به برنامه ، باید آنها را در </a:t>
            </a:r>
          </a:p>
          <a:p>
            <a:pPr algn="ctr"/>
            <a:r>
              <a:rPr lang="fa-IR" sz="2800" b="1" dirty="0" smtClean="0"/>
              <a:t>قالب عدد در آورد و به بودجه تبدیل کرد </a:t>
            </a:r>
            <a:endParaRPr lang="fa-IR" sz="2800" b="1" dirty="0"/>
          </a:p>
        </p:txBody>
      </p:sp>
      <p:sp>
        <p:nvSpPr>
          <p:cNvPr id="5" name="Rectangle 4"/>
          <p:cNvSpPr/>
          <p:nvPr/>
        </p:nvSpPr>
        <p:spPr>
          <a:xfrm>
            <a:off x="4038600" y="2971800"/>
            <a:ext cx="4724370" cy="584775"/>
          </a:xfrm>
          <a:prstGeom prst="rect">
            <a:avLst/>
          </a:prstGeom>
        </p:spPr>
        <p:txBody>
          <a:bodyPr wrap="none">
            <a:spAutoFit/>
          </a:bodyPr>
          <a:lstStyle/>
          <a:p>
            <a:r>
              <a:rPr lang="fa-IR" sz="3200" b="1" dirty="0" smtClean="0">
                <a:solidFill>
                  <a:srgbClr val="0070C0"/>
                </a:solidFill>
              </a:rPr>
              <a:t>کنترل و پیگیری پیشرفت کار </a:t>
            </a:r>
            <a:endParaRPr lang="fa-IR" sz="3200" dirty="0">
              <a:solidFill>
                <a:srgbClr val="0070C0"/>
              </a:solidFill>
            </a:endParaRPr>
          </a:p>
        </p:txBody>
      </p:sp>
      <p:sp>
        <p:nvSpPr>
          <p:cNvPr id="6" name="Rectangle 5"/>
          <p:cNvSpPr/>
          <p:nvPr/>
        </p:nvSpPr>
        <p:spPr>
          <a:xfrm>
            <a:off x="5257800" y="3505200"/>
            <a:ext cx="3703258" cy="523220"/>
          </a:xfrm>
          <a:prstGeom prst="rect">
            <a:avLst/>
          </a:prstGeom>
        </p:spPr>
        <p:txBody>
          <a:bodyPr wrap="none">
            <a:spAutoFit/>
          </a:bodyPr>
          <a:lstStyle/>
          <a:p>
            <a:r>
              <a:rPr lang="fa-IR" sz="2800" b="1" dirty="0" smtClean="0"/>
              <a:t>پیش بینی چگونگی پیگیری </a:t>
            </a:r>
            <a:endParaRPr lang="fa-IR" sz="2800" b="1" dirty="0"/>
          </a:p>
        </p:txBody>
      </p:sp>
      <p:sp>
        <p:nvSpPr>
          <p:cNvPr id="7" name="Rectangle 6"/>
          <p:cNvSpPr/>
          <p:nvPr/>
        </p:nvSpPr>
        <p:spPr>
          <a:xfrm>
            <a:off x="0" y="4191000"/>
            <a:ext cx="8686800" cy="954107"/>
          </a:xfrm>
          <a:prstGeom prst="rect">
            <a:avLst/>
          </a:prstGeom>
        </p:spPr>
        <p:txBody>
          <a:bodyPr wrap="square">
            <a:spAutoFit/>
          </a:bodyPr>
          <a:lstStyle/>
          <a:p>
            <a:pPr algn="r"/>
            <a:r>
              <a:rPr lang="fa-IR" sz="2800" b="1" dirty="0" smtClean="0"/>
              <a:t>به منظور تعیین انطباق عملکرد با برنامه و نتایج </a:t>
            </a:r>
          </a:p>
          <a:p>
            <a:pPr algn="r"/>
            <a:r>
              <a:rPr lang="fa-IR" sz="2800" b="1" dirty="0" smtClean="0"/>
              <a:t>       به دست آمده ، با نتایج مورد انتظار ،</a:t>
            </a:r>
            <a:endParaRPr lang="fa-IR" sz="2800" b="1" dirty="0"/>
          </a:p>
        </p:txBody>
      </p:sp>
      <p:sp>
        <p:nvSpPr>
          <p:cNvPr id="8" name="Left Arrow 7"/>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9" name="Rectangle 8"/>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 calcmode="lin" valueType="num">
                                      <p:cBhvr additive="base">
                                        <p:cTn id="3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xEl>
                                              <p:pRg st="1" end="1"/>
                                            </p:txEl>
                                          </p:spTgt>
                                        </p:tgtEl>
                                        <p:attrNameLst>
                                          <p:attrName>style.visibility</p:attrName>
                                        </p:attrNameLst>
                                      </p:cBhvr>
                                      <p:to>
                                        <p:strVal val="visible"/>
                                      </p:to>
                                    </p:set>
                                    <p:anim calcmode="lin" valueType="num">
                                      <p:cBhvr additive="base">
                                        <p:cTn id="4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1066800" y="381000"/>
            <a:ext cx="8077200" cy="1219200"/>
          </a:xfrm>
          <a:prstGeom prst="rect">
            <a:avLst/>
          </a:prstGeom>
          <a:noFill/>
          <a:ln w="9525">
            <a:noFill/>
            <a:miter lim="800000"/>
            <a:headEnd/>
            <a:tailEnd/>
          </a:ln>
        </p:spPr>
        <p:txBody>
          <a:bodyPr lIns="92075" tIns="46038" rIns="92075" bIns="46038"/>
          <a:lstStyle/>
          <a:p>
            <a:pPr marL="342900" indent="-342900" algn="ctr">
              <a:spcBef>
                <a:spcPct val="20000"/>
              </a:spcBef>
            </a:pPr>
            <a:endParaRPr lang="fa-IR" altLang="en-US" sz="2400" b="1" dirty="0" smtClean="0">
              <a:solidFill>
                <a:srgbClr val="0070C0"/>
              </a:solidFill>
              <a:cs typeface="B Traffic" pitchFamily="2" charset="-78"/>
            </a:endParaRPr>
          </a:p>
          <a:p>
            <a:pPr marL="342900" indent="-342900" algn="ctr">
              <a:spcBef>
                <a:spcPct val="20000"/>
              </a:spcBef>
            </a:pPr>
            <a:r>
              <a:rPr lang="fa-IR" altLang="en-US" sz="2400" b="1" dirty="0" smtClean="0">
                <a:solidFill>
                  <a:srgbClr val="0070C0"/>
                </a:solidFill>
                <a:cs typeface="B Traffic" pitchFamily="2" charset="-78"/>
              </a:rPr>
              <a:t>    </a:t>
            </a:r>
            <a:r>
              <a:rPr lang="ar-SA" altLang="en-US" sz="2400" b="1" dirty="0" smtClean="0">
                <a:solidFill>
                  <a:srgbClr val="0070C0"/>
                </a:solidFill>
                <a:cs typeface="B Traffic" pitchFamily="2" charset="-78"/>
              </a:rPr>
              <a:t>ـ</a:t>
            </a:r>
            <a:r>
              <a:rPr lang="fa-IR" altLang="en-US" sz="2400" b="1" dirty="0" smtClean="0">
                <a:solidFill>
                  <a:srgbClr val="0070C0"/>
                </a:solidFill>
                <a:cs typeface="B Traffic" pitchFamily="2" charset="-78"/>
              </a:rPr>
              <a:t> برنامه ریزی زمینه تحقق اهداف سازمان را در چارچوب </a:t>
            </a:r>
          </a:p>
          <a:p>
            <a:pPr marL="342900" indent="-342900" algn="ctr">
              <a:spcBef>
                <a:spcPct val="20000"/>
              </a:spcBef>
            </a:pPr>
            <a:r>
              <a:rPr lang="fa-IR" altLang="en-US" sz="2400" b="1" dirty="0" smtClean="0">
                <a:solidFill>
                  <a:srgbClr val="0070C0"/>
                </a:solidFill>
                <a:cs typeface="B Traffic" pitchFamily="2" charset="-78"/>
              </a:rPr>
              <a:t>تعیین شده فراهم می سازد . </a:t>
            </a:r>
          </a:p>
        </p:txBody>
      </p:sp>
      <p:sp>
        <p:nvSpPr>
          <p:cNvPr id="3" name="Rectangle 2"/>
          <p:cNvSpPr/>
          <p:nvPr/>
        </p:nvSpPr>
        <p:spPr>
          <a:xfrm>
            <a:off x="3733800" y="0"/>
            <a:ext cx="4942379" cy="769441"/>
          </a:xfrm>
          <a:prstGeom prst="rect">
            <a:avLst/>
          </a:prstGeom>
        </p:spPr>
        <p:txBody>
          <a:bodyPr wrap="none">
            <a:spAutoFit/>
          </a:bodyPr>
          <a:lstStyle/>
          <a:p>
            <a:r>
              <a:rPr lang="fa-IR" sz="4400" b="1" dirty="0" smtClean="0">
                <a:solidFill>
                  <a:srgbClr val="C00000"/>
                </a:solidFill>
              </a:rPr>
              <a:t>محاسن برنامه ريزي : </a:t>
            </a:r>
            <a:endParaRPr lang="fa-IR" sz="4400" dirty="0">
              <a:solidFill>
                <a:srgbClr val="C00000"/>
              </a:solidFill>
            </a:endParaRPr>
          </a:p>
        </p:txBody>
      </p:sp>
      <p:sp>
        <p:nvSpPr>
          <p:cNvPr id="4" name="Rectangle 3"/>
          <p:cNvSpPr/>
          <p:nvPr/>
        </p:nvSpPr>
        <p:spPr>
          <a:xfrm>
            <a:off x="0" y="1676400"/>
            <a:ext cx="9144000" cy="461665"/>
          </a:xfrm>
          <a:prstGeom prst="rect">
            <a:avLst/>
          </a:prstGeom>
        </p:spPr>
        <p:txBody>
          <a:bodyPr wrap="square">
            <a:spAutoFit/>
          </a:bodyPr>
          <a:lstStyle/>
          <a:p>
            <a:pPr marL="342900" indent="-342900" algn="r" rtl="1">
              <a:spcBef>
                <a:spcPct val="20000"/>
              </a:spcBef>
              <a:buFontTx/>
              <a:buChar char="-"/>
            </a:pPr>
            <a:r>
              <a:rPr lang="fa-IR" altLang="en-US" sz="2400" b="1" dirty="0" smtClean="0">
                <a:solidFill>
                  <a:srgbClr val="0070C0"/>
                </a:solidFill>
                <a:cs typeface="B Traffic" pitchFamily="2" charset="-78"/>
              </a:rPr>
              <a:t>برنامه ریزی  بستر مناسب برای اجرای تصمیمات را فراهم می کند .</a:t>
            </a:r>
          </a:p>
        </p:txBody>
      </p:sp>
      <p:sp>
        <p:nvSpPr>
          <p:cNvPr id="5" name="Rectangle 4"/>
          <p:cNvSpPr/>
          <p:nvPr/>
        </p:nvSpPr>
        <p:spPr>
          <a:xfrm>
            <a:off x="1066800" y="2133600"/>
            <a:ext cx="8077200" cy="904863"/>
          </a:xfrm>
          <a:prstGeom prst="rect">
            <a:avLst/>
          </a:prstGeom>
        </p:spPr>
        <p:txBody>
          <a:bodyPr wrap="square">
            <a:spAutoFit/>
          </a:bodyPr>
          <a:lstStyle/>
          <a:p>
            <a:pPr marL="342900" indent="-342900" algn="r" rtl="1">
              <a:spcBef>
                <a:spcPct val="20000"/>
              </a:spcBef>
              <a:buFontTx/>
              <a:buChar char="-"/>
            </a:pPr>
            <a:r>
              <a:rPr lang="fa-IR" altLang="en-US" sz="2400" b="1" dirty="0" smtClean="0">
                <a:solidFill>
                  <a:srgbClr val="0070C0"/>
                </a:solidFill>
                <a:cs typeface="B Traffic" pitchFamily="2" charset="-78"/>
              </a:rPr>
              <a:t>برنامه ریزی شرایط اجرای منظم طرحها را در سطوح مختلف</a:t>
            </a:r>
          </a:p>
          <a:p>
            <a:pPr marL="342900" indent="-342900" algn="ctr" rtl="1">
              <a:spcBef>
                <a:spcPct val="20000"/>
              </a:spcBef>
            </a:pPr>
            <a:r>
              <a:rPr lang="fa-IR" altLang="en-US" sz="2400" b="1" dirty="0" smtClean="0">
                <a:solidFill>
                  <a:srgbClr val="0070C0"/>
                </a:solidFill>
                <a:cs typeface="B Traffic" pitchFamily="2" charset="-78"/>
              </a:rPr>
              <a:t> با حداکثر نتیجه مهیا می کند .</a:t>
            </a:r>
          </a:p>
        </p:txBody>
      </p:sp>
      <p:sp>
        <p:nvSpPr>
          <p:cNvPr id="6" name="Rectangle 5"/>
          <p:cNvSpPr/>
          <p:nvPr/>
        </p:nvSpPr>
        <p:spPr>
          <a:xfrm>
            <a:off x="609600" y="2971800"/>
            <a:ext cx="8534400" cy="904863"/>
          </a:xfrm>
          <a:prstGeom prst="rect">
            <a:avLst/>
          </a:prstGeom>
        </p:spPr>
        <p:txBody>
          <a:bodyPr wrap="square">
            <a:spAutoFit/>
          </a:bodyPr>
          <a:lstStyle/>
          <a:p>
            <a:pPr marL="342900" indent="-342900" algn="ctr" rtl="1">
              <a:spcBef>
                <a:spcPct val="20000"/>
              </a:spcBef>
              <a:buFontTx/>
              <a:buChar char="-"/>
            </a:pPr>
            <a:r>
              <a:rPr lang="fa-IR" altLang="en-US" sz="2400" b="1" dirty="0" smtClean="0">
                <a:solidFill>
                  <a:srgbClr val="0070C0"/>
                </a:solidFill>
                <a:cs typeface="B Traffic" pitchFamily="2" charset="-78"/>
              </a:rPr>
              <a:t>با رشد سریع تکنولوژی در چارچوب برنامه می توان </a:t>
            </a:r>
          </a:p>
          <a:p>
            <a:pPr marL="342900" indent="-342900" algn="ctr" rtl="1">
              <a:spcBef>
                <a:spcPct val="20000"/>
              </a:spcBef>
            </a:pPr>
            <a:r>
              <a:rPr lang="fa-IR" altLang="en-US" sz="2400" b="1" dirty="0" smtClean="0">
                <a:solidFill>
                  <a:srgbClr val="0070C0"/>
                </a:solidFill>
                <a:cs typeface="B Traffic" pitchFamily="2" charset="-78"/>
              </a:rPr>
              <a:t>خود را با رشد مورد نظر تطبیق داد .</a:t>
            </a:r>
          </a:p>
        </p:txBody>
      </p:sp>
      <p:sp>
        <p:nvSpPr>
          <p:cNvPr id="7" name="Rectangle 6"/>
          <p:cNvSpPr/>
          <p:nvPr/>
        </p:nvSpPr>
        <p:spPr>
          <a:xfrm>
            <a:off x="1219200" y="3810000"/>
            <a:ext cx="7924800" cy="830997"/>
          </a:xfrm>
          <a:prstGeom prst="rect">
            <a:avLst/>
          </a:prstGeom>
        </p:spPr>
        <p:txBody>
          <a:bodyPr wrap="square">
            <a:spAutoFit/>
          </a:bodyPr>
          <a:lstStyle/>
          <a:p>
            <a:pPr marL="342900" indent="-342900" algn="ctr" rtl="1">
              <a:spcBef>
                <a:spcPct val="20000"/>
              </a:spcBef>
              <a:buFontTx/>
              <a:buChar char="-"/>
            </a:pPr>
            <a:r>
              <a:rPr lang="fa-IR" altLang="en-US" sz="2400" b="1" dirty="0" smtClean="0">
                <a:solidFill>
                  <a:srgbClr val="0070C0"/>
                </a:solidFill>
                <a:cs typeface="B Traffic" pitchFamily="2" charset="-78"/>
              </a:rPr>
              <a:t>برنامه ریزی موجب بودجه بندی  می گردد و در نتیجه ابزار کنترل را بدست میدهد .</a:t>
            </a:r>
          </a:p>
        </p:txBody>
      </p:sp>
      <p:sp>
        <p:nvSpPr>
          <p:cNvPr id="8" name="Rectangle 7"/>
          <p:cNvSpPr/>
          <p:nvPr/>
        </p:nvSpPr>
        <p:spPr>
          <a:xfrm>
            <a:off x="990600" y="4648200"/>
            <a:ext cx="8153400" cy="830997"/>
          </a:xfrm>
          <a:prstGeom prst="rect">
            <a:avLst/>
          </a:prstGeom>
        </p:spPr>
        <p:txBody>
          <a:bodyPr wrap="square">
            <a:spAutoFit/>
          </a:bodyPr>
          <a:lstStyle/>
          <a:p>
            <a:pPr marL="342900" indent="-342900" algn="r" rtl="1">
              <a:spcBef>
                <a:spcPct val="20000"/>
              </a:spcBef>
              <a:buFontTx/>
              <a:buChar char="-"/>
            </a:pPr>
            <a:r>
              <a:rPr lang="fa-IR" altLang="en-US" sz="2400" b="1" dirty="0" smtClean="0">
                <a:solidFill>
                  <a:srgbClr val="0070C0"/>
                </a:solidFill>
                <a:cs typeface="B Traffic" pitchFamily="2" charset="-78"/>
              </a:rPr>
              <a:t>برنامه ریزی بطور مستقیم مارا به سوی رشد اقتصادی کلان         می برد و از هدر رفتن عوامل تولید جلوگیری می کند . </a:t>
            </a:r>
          </a:p>
        </p:txBody>
      </p:sp>
      <p:sp>
        <p:nvSpPr>
          <p:cNvPr id="10" name="Rectangle 9"/>
          <p:cNvSpPr/>
          <p:nvPr/>
        </p:nvSpPr>
        <p:spPr>
          <a:xfrm>
            <a:off x="1219200" y="5562600"/>
            <a:ext cx="7924800" cy="830997"/>
          </a:xfrm>
          <a:prstGeom prst="rect">
            <a:avLst/>
          </a:prstGeom>
        </p:spPr>
        <p:txBody>
          <a:bodyPr wrap="square">
            <a:spAutoFit/>
          </a:bodyPr>
          <a:lstStyle/>
          <a:p>
            <a:pPr marL="342900" indent="-342900" algn="r" rtl="1">
              <a:spcBef>
                <a:spcPct val="20000"/>
              </a:spcBef>
              <a:buFontTx/>
              <a:buChar char="-"/>
            </a:pPr>
            <a:r>
              <a:rPr lang="fa-IR" altLang="en-US" sz="2400" b="1" dirty="0" smtClean="0">
                <a:solidFill>
                  <a:srgbClr val="0070C0"/>
                </a:solidFill>
                <a:cs typeface="B Traffic" pitchFamily="2" charset="-78"/>
              </a:rPr>
              <a:t>برنامه ریزی روحیه کار گروهی را افزایش میدهد                                    در نتیجه کارایی سازمان افزایش می یابد  </a:t>
            </a:r>
            <a:endParaRPr lang="en-US" altLang="en-US" sz="2400" b="1" dirty="0">
              <a:solidFill>
                <a:srgbClr val="0070C0"/>
              </a:solidFill>
              <a:cs typeface="B Traffic" pitchFamily="2" charset="-78"/>
            </a:endParaRPr>
          </a:p>
        </p:txBody>
      </p:sp>
      <p:sp>
        <p:nvSpPr>
          <p:cNvPr id="11" name="Left Arrow 10"/>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12" name="Rectangle 11"/>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 calcmode="lin" valueType="num">
                                      <p:cBhvr additive="base">
                                        <p:cTn id="4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anim calcmode="lin" valueType="num">
                                      <p:cBhvr additive="base">
                                        <p:cTn id="4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xEl>
                                              <p:pRg st="0" end="0"/>
                                            </p:txEl>
                                          </p:spTgt>
                                        </p:tgtEl>
                                        <p:attrNameLst>
                                          <p:attrName>style.visibility</p:attrName>
                                        </p:attrNameLst>
                                      </p:cBhvr>
                                      <p:to>
                                        <p:strVal val="visible"/>
                                      </p:to>
                                    </p:set>
                                    <p:anim calcmode="lin" valueType="num">
                                      <p:cBhvr additive="base">
                                        <p:cTn id="5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0">
                                            <p:txEl>
                                              <p:pRg st="0" end="0"/>
                                            </p:txEl>
                                          </p:spTgt>
                                        </p:tgtEl>
                                        <p:attrNameLst>
                                          <p:attrName>style.visibility</p:attrName>
                                        </p:attrNameLst>
                                      </p:cBhvr>
                                      <p:to>
                                        <p:strVal val="visible"/>
                                      </p:to>
                                    </p:set>
                                    <p:anim calcmode="lin" valueType="num">
                                      <p:cBhvr additive="base">
                                        <p:cTn id="6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build="p"/>
      <p:bldP spid="5" grpId="0" build="p"/>
      <p:bldP spid="6" grpId="0" build="p"/>
      <p:bldP spid="7" grpId="0" build="p"/>
      <p:bldP spid="8" grpId="0" build="p"/>
      <p:bldP spid="1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0487"/>
            <a:ext cx="8077200" cy="6767513"/>
          </a:xfrm>
        </p:spPr>
        <p:txBody>
          <a:bodyPr>
            <a:normAutofit/>
          </a:bodyPr>
          <a:lstStyle/>
          <a:p>
            <a:pPr marL="365760" indent="-256032" algn="r" eaLnBrk="1" fontAlgn="auto" hangingPunct="1">
              <a:spcAft>
                <a:spcPts val="0"/>
              </a:spcAft>
              <a:buFont typeface="Wingdings 3"/>
              <a:buNone/>
              <a:defRPr/>
            </a:pPr>
            <a:endParaRPr lang="en-US" sz="3200" dirty="0" smtClean="0">
              <a:solidFill>
                <a:schemeClr val="accent1"/>
              </a:solidFill>
              <a:cs typeface="B Nazanin" pitchFamily="2" charset="-78"/>
            </a:endParaRPr>
          </a:p>
          <a:p>
            <a:pPr marL="365760" indent="-256032" algn="r" eaLnBrk="1" fontAlgn="auto" hangingPunct="1">
              <a:spcAft>
                <a:spcPts val="0"/>
              </a:spcAft>
              <a:buFont typeface="Wingdings 3"/>
              <a:buNone/>
              <a:defRPr/>
            </a:pPr>
            <a:r>
              <a:rPr lang="fa-IR" sz="2800" b="1" dirty="0" smtClean="0">
                <a:solidFill>
                  <a:srgbClr val="7030A0"/>
                </a:solidFill>
              </a:rPr>
              <a:t>حیات </a:t>
            </a:r>
            <a:r>
              <a:rPr lang="fa-IR" sz="2800" b="1" dirty="0">
                <a:solidFill>
                  <a:srgbClr val="7030A0"/>
                </a:solidFill>
              </a:rPr>
              <a:t>، افتخار وغرور یک کشوربه توسعه موارد زير بستگی </a:t>
            </a:r>
            <a:r>
              <a:rPr lang="fa-IR" sz="2800" b="1" dirty="0" smtClean="0">
                <a:solidFill>
                  <a:srgbClr val="7030A0"/>
                </a:solidFill>
              </a:rPr>
              <a:t>دارد: </a:t>
            </a:r>
          </a:p>
          <a:p>
            <a:pPr marL="365760" indent="-256032" algn="r" eaLnBrk="1" fontAlgn="auto" hangingPunct="1">
              <a:spcAft>
                <a:spcPts val="0"/>
              </a:spcAft>
              <a:buFont typeface="Wingdings 3"/>
              <a:buNone/>
              <a:defRPr/>
            </a:pPr>
            <a:r>
              <a:rPr lang="fa-IR" sz="2800" b="1" dirty="0" smtClean="0">
                <a:solidFill>
                  <a:srgbClr val="7030A0"/>
                </a:solidFill>
              </a:rPr>
              <a:t> </a:t>
            </a:r>
            <a:r>
              <a:rPr lang="fa-IR" sz="2300" b="1" dirty="0" smtClean="0"/>
              <a:t>1- </a:t>
            </a:r>
            <a:r>
              <a:rPr lang="fa-IR" sz="2300" b="1" dirty="0" smtClean="0">
                <a:effectLst>
                  <a:outerShdw blurRad="38100" dist="38100" dir="2700000" algn="tl">
                    <a:srgbClr val="000000">
                      <a:alpha val="43137"/>
                    </a:srgbClr>
                  </a:outerShdw>
                </a:effectLst>
              </a:rPr>
              <a:t>فرهنگی  2- اجتماعی   </a:t>
            </a:r>
            <a:r>
              <a:rPr lang="en-US" sz="2300" b="1" dirty="0" smtClean="0">
                <a:effectLst>
                  <a:outerShdw blurRad="38100" dist="38100" dir="2700000" algn="tl">
                    <a:srgbClr val="000000">
                      <a:alpha val="43137"/>
                    </a:srgbClr>
                  </a:outerShdw>
                </a:effectLst>
              </a:rPr>
              <a:t> </a:t>
            </a:r>
            <a:r>
              <a:rPr lang="fa-IR" sz="2300" b="1" dirty="0" smtClean="0">
                <a:effectLst>
                  <a:outerShdw blurRad="38100" dist="38100" dir="2700000" algn="tl">
                    <a:srgbClr val="000000">
                      <a:alpha val="43137"/>
                    </a:srgbClr>
                  </a:outerShdw>
                </a:effectLst>
              </a:rPr>
              <a:t>3- سیاسی  </a:t>
            </a:r>
            <a:r>
              <a:rPr lang="en-US" sz="2300" b="1" dirty="0" smtClean="0">
                <a:effectLst>
                  <a:outerShdw blurRad="38100" dist="38100" dir="2700000" algn="tl">
                    <a:srgbClr val="000000">
                      <a:alpha val="43137"/>
                    </a:srgbClr>
                  </a:outerShdw>
                </a:effectLst>
              </a:rPr>
              <a:t> </a:t>
            </a:r>
            <a:r>
              <a:rPr lang="fa-IR" sz="2300" b="1" dirty="0" smtClean="0">
                <a:effectLst>
                  <a:outerShdw blurRad="38100" dist="38100" dir="2700000" algn="tl">
                    <a:srgbClr val="000000">
                      <a:alpha val="43137"/>
                    </a:srgbClr>
                  </a:outerShdw>
                </a:effectLst>
              </a:rPr>
              <a:t>4- نظامی    </a:t>
            </a:r>
            <a:r>
              <a:rPr lang="en-US" sz="2300" b="1" dirty="0" smtClean="0">
                <a:effectLst>
                  <a:outerShdw blurRad="38100" dist="38100" dir="2700000" algn="tl">
                    <a:srgbClr val="000000">
                      <a:alpha val="43137"/>
                    </a:srgbClr>
                  </a:outerShdw>
                </a:effectLst>
              </a:rPr>
              <a:t> </a:t>
            </a:r>
            <a:r>
              <a:rPr lang="fa-IR" sz="2300" b="1" dirty="0" smtClean="0">
                <a:effectLst>
                  <a:outerShdw blurRad="38100" dist="38100" dir="2700000" algn="tl">
                    <a:srgbClr val="000000">
                      <a:alpha val="43137"/>
                    </a:srgbClr>
                  </a:outerShdw>
                </a:effectLst>
              </a:rPr>
              <a:t>5- اقتصادی</a:t>
            </a:r>
          </a:p>
          <a:p>
            <a:pPr marL="859536" lvl="2" algn="ctr" eaLnBrk="1" fontAlgn="auto" hangingPunct="1">
              <a:spcAft>
                <a:spcPts val="0"/>
              </a:spcAft>
              <a:buFont typeface="Wingdings 2"/>
              <a:buNone/>
              <a:defRPr/>
            </a:pPr>
            <a:r>
              <a:rPr lang="fa-IR" sz="3000" b="1" dirty="0" smtClean="0"/>
              <a:t>که </a:t>
            </a:r>
            <a:r>
              <a:rPr lang="fa-IR" sz="3000" b="1" dirty="0"/>
              <a:t>مهمترین آنها </a:t>
            </a:r>
            <a:r>
              <a:rPr lang="fa-IR" sz="3000" b="1" dirty="0" smtClean="0"/>
              <a:t>    </a:t>
            </a:r>
            <a:r>
              <a:rPr lang="fa-IR" sz="4000" b="1" u="sng" dirty="0" smtClean="0">
                <a:solidFill>
                  <a:srgbClr val="FF0000"/>
                </a:solidFill>
              </a:rPr>
              <a:t>اقتصادی</a:t>
            </a:r>
            <a:r>
              <a:rPr lang="fa-IR" sz="3000" b="1" dirty="0" smtClean="0"/>
              <a:t>      است </a:t>
            </a:r>
            <a:r>
              <a:rPr lang="fa-IR" sz="3000" dirty="0">
                <a:solidFill>
                  <a:srgbClr val="002060"/>
                </a:solidFill>
              </a:rPr>
              <a:t>.</a:t>
            </a:r>
            <a:endParaRPr lang="en-US" sz="3000" dirty="0">
              <a:solidFill>
                <a:srgbClr val="002060"/>
              </a:solidFill>
            </a:endParaRPr>
          </a:p>
          <a:p>
            <a:pPr marL="365760" indent="-256032" algn="r" eaLnBrk="1" fontAlgn="auto" hangingPunct="1">
              <a:spcAft>
                <a:spcPts val="0"/>
              </a:spcAft>
              <a:buFont typeface="Wingdings 3"/>
              <a:buNone/>
              <a:defRPr/>
            </a:pPr>
            <a:r>
              <a:rPr lang="fa-IR" sz="3200" b="1" dirty="0">
                <a:solidFill>
                  <a:srgbClr val="7030A0"/>
                </a:solidFill>
              </a:rPr>
              <a:t>عواملی </a:t>
            </a:r>
            <a:r>
              <a:rPr lang="fa-IR" sz="3200" b="1" dirty="0" smtClean="0">
                <a:solidFill>
                  <a:srgbClr val="7030A0"/>
                </a:solidFill>
              </a:rPr>
              <a:t>كه در </a:t>
            </a:r>
            <a:r>
              <a:rPr lang="fa-IR" sz="3200" b="1" dirty="0">
                <a:solidFill>
                  <a:srgbClr val="7030A0"/>
                </a:solidFill>
              </a:rPr>
              <a:t>توسعه اقتصادی یک کشور موثر است </a:t>
            </a:r>
            <a:r>
              <a:rPr lang="fa-IR" sz="3200" b="1" dirty="0" smtClean="0">
                <a:solidFill>
                  <a:srgbClr val="7030A0"/>
                </a:solidFill>
              </a:rPr>
              <a:t>:</a:t>
            </a:r>
            <a:endParaRPr lang="en-US" sz="3200" b="1" dirty="0">
              <a:solidFill>
                <a:srgbClr val="7030A0"/>
              </a:solidFill>
            </a:endParaRPr>
          </a:p>
          <a:p>
            <a:pPr marL="365760" indent="-256032" algn="ctr" eaLnBrk="1" fontAlgn="auto" hangingPunct="1">
              <a:spcAft>
                <a:spcPts val="0"/>
              </a:spcAft>
              <a:buFont typeface="Wingdings 3"/>
              <a:buNone/>
              <a:defRPr/>
            </a:pPr>
            <a:r>
              <a:rPr lang="fa-IR" b="1" dirty="0" smtClean="0">
                <a:effectLst>
                  <a:outerShdw blurRad="38100" dist="38100" dir="2700000" algn="tl">
                    <a:srgbClr val="000000">
                      <a:alpha val="43137"/>
                    </a:srgbClr>
                  </a:outerShdw>
                </a:effectLst>
              </a:rPr>
              <a:t>1</a:t>
            </a:r>
            <a:r>
              <a:rPr lang="fa-IR" sz="2400" b="1" dirty="0" smtClean="0">
                <a:effectLst>
                  <a:outerShdw blurRad="38100" dist="38100" dir="2700000" algn="tl">
                    <a:srgbClr val="000000">
                      <a:alpha val="43137"/>
                    </a:srgbClr>
                  </a:outerShdw>
                </a:effectLst>
              </a:rPr>
              <a:t>- مدیریت   </a:t>
            </a:r>
            <a:r>
              <a:rPr lang="en-US" sz="2400" b="1" dirty="0" smtClean="0">
                <a:effectLst>
                  <a:outerShdw blurRad="38100" dist="38100" dir="2700000" algn="tl">
                    <a:srgbClr val="000000">
                      <a:alpha val="43137"/>
                    </a:srgbClr>
                  </a:outerShdw>
                </a:effectLst>
              </a:rPr>
              <a:t>    </a:t>
            </a:r>
            <a:r>
              <a:rPr lang="fa-IR" sz="2400" b="1" dirty="0" smtClean="0">
                <a:effectLst>
                  <a:outerShdw blurRad="38100" dist="38100" dir="2700000" algn="tl">
                    <a:srgbClr val="000000">
                      <a:alpha val="43137"/>
                    </a:srgbClr>
                  </a:outerShdw>
                </a:effectLst>
              </a:rPr>
              <a:t>2- منابع طبیعی </a:t>
            </a:r>
            <a:r>
              <a:rPr lang="en-US" sz="2400" b="1" dirty="0" smtClean="0">
                <a:effectLst>
                  <a:outerShdw blurRad="38100" dist="38100" dir="2700000" algn="tl">
                    <a:srgbClr val="000000">
                      <a:alpha val="43137"/>
                    </a:srgbClr>
                  </a:outerShdw>
                </a:effectLst>
              </a:rPr>
              <a:t>         </a:t>
            </a:r>
            <a:r>
              <a:rPr lang="fa-IR" sz="2400" b="1" dirty="0" smtClean="0">
                <a:effectLst>
                  <a:outerShdw blurRad="38100" dist="38100" dir="2700000" algn="tl">
                    <a:srgbClr val="000000">
                      <a:alpha val="43137"/>
                    </a:srgbClr>
                  </a:outerShdw>
                </a:effectLst>
              </a:rPr>
              <a:t>3- </a:t>
            </a:r>
            <a:r>
              <a:rPr lang="fa-IR" sz="2400" b="1" dirty="0">
                <a:effectLst>
                  <a:outerShdw blurRad="38100" dist="38100" dir="2700000" algn="tl">
                    <a:srgbClr val="000000">
                      <a:alpha val="43137"/>
                    </a:srgbClr>
                  </a:outerShdw>
                </a:effectLst>
              </a:rPr>
              <a:t>دستیابی به بازار </a:t>
            </a:r>
            <a:r>
              <a:rPr lang="fa-IR" sz="2400" b="1" dirty="0" smtClean="0">
                <a:effectLst>
                  <a:outerShdw blurRad="38100" dist="38100" dir="2700000" algn="tl">
                    <a:srgbClr val="000000">
                      <a:alpha val="43137"/>
                    </a:srgbClr>
                  </a:outerShdw>
                </a:effectLst>
              </a:rPr>
              <a:t>جهانی</a:t>
            </a:r>
            <a:r>
              <a:rPr lang="en-US" sz="2400" b="1" dirty="0" smtClean="0">
                <a:effectLst>
                  <a:outerShdw blurRad="38100" dist="38100" dir="2700000" algn="tl">
                    <a:srgbClr val="000000">
                      <a:alpha val="43137"/>
                    </a:srgbClr>
                  </a:outerShdw>
                </a:effectLst>
              </a:rPr>
              <a:t>                    </a:t>
            </a:r>
            <a:r>
              <a:rPr lang="fa-IR" sz="2400" b="1" dirty="0" smtClean="0"/>
              <a:t> </a:t>
            </a:r>
            <a:r>
              <a:rPr lang="en-US" sz="2400" b="1" dirty="0" smtClean="0"/>
              <a:t>  </a:t>
            </a:r>
            <a:endParaRPr lang="en-US" sz="2400" b="1" dirty="0"/>
          </a:p>
        </p:txBody>
      </p:sp>
      <p:sp>
        <p:nvSpPr>
          <p:cNvPr id="4" name="Rectangle 3"/>
          <p:cNvSpPr/>
          <p:nvPr/>
        </p:nvSpPr>
        <p:spPr>
          <a:xfrm>
            <a:off x="2743200" y="4343400"/>
            <a:ext cx="5715000" cy="2062103"/>
          </a:xfrm>
          <a:prstGeom prst="rect">
            <a:avLst/>
          </a:prstGeom>
        </p:spPr>
        <p:txBody>
          <a:bodyPr wrap="square">
            <a:spAutoFit/>
          </a:bodyPr>
          <a:lstStyle/>
          <a:p>
            <a:pPr marL="365760" indent="-256032" algn="r" rtl="1">
              <a:defRPr/>
            </a:pPr>
            <a:r>
              <a:rPr lang="fa-IR" sz="3200" b="1" dirty="0" smtClean="0">
                <a:solidFill>
                  <a:srgbClr val="7030A0"/>
                </a:solidFill>
                <a:cs typeface="B Traffic" pitchFamily="2" charset="-78"/>
              </a:rPr>
              <a:t>منابع طبیعی</a:t>
            </a:r>
            <a:endParaRPr lang="en-US" sz="3200" b="1" dirty="0" smtClean="0">
              <a:solidFill>
                <a:srgbClr val="7030A0"/>
              </a:solidFill>
              <a:cs typeface="B Traffic" pitchFamily="2" charset="-78"/>
            </a:endParaRPr>
          </a:p>
          <a:p>
            <a:pPr marL="365760" indent="-256032" algn="r" rtl="1">
              <a:defRPr/>
            </a:pPr>
            <a:endParaRPr lang="en-US" sz="2400" b="1" dirty="0" smtClean="0">
              <a:solidFill>
                <a:srgbClr val="7030A0"/>
              </a:solidFill>
              <a:cs typeface="B Traffic" pitchFamily="2" charset="-78"/>
            </a:endParaRPr>
          </a:p>
          <a:p>
            <a:pPr marL="365760" indent="-256032" algn="ctr" rtl="1">
              <a:defRPr/>
            </a:pPr>
            <a:r>
              <a:rPr lang="fa-IR" sz="2400" b="1" dirty="0" smtClean="0">
                <a:cs typeface="B Traffic" pitchFamily="2" charset="-78"/>
              </a:rPr>
              <a:t>1</a:t>
            </a:r>
            <a:r>
              <a:rPr lang="en-US" sz="2400" b="1" dirty="0" smtClean="0">
                <a:cs typeface="B Traffic" pitchFamily="2" charset="-78"/>
              </a:rPr>
              <a:t>-</a:t>
            </a:r>
            <a:r>
              <a:rPr lang="fa-IR" sz="2400" b="1" dirty="0" smtClean="0">
                <a:cs typeface="B Traffic" pitchFamily="2" charset="-78"/>
              </a:rPr>
              <a:t>نیروی کار موثر که کارآمد وموثر باشد</a:t>
            </a:r>
            <a:r>
              <a:rPr lang="en-US" sz="2400" b="1" dirty="0" smtClean="0">
                <a:cs typeface="B Traffic" pitchFamily="2" charset="-78"/>
              </a:rPr>
              <a:t>  </a:t>
            </a:r>
            <a:endParaRPr lang="fa-IR" sz="2400" b="1" dirty="0" smtClean="0">
              <a:cs typeface="B Traffic" pitchFamily="2" charset="-78"/>
            </a:endParaRPr>
          </a:p>
          <a:p>
            <a:pPr marL="365760" indent="-256032" algn="ctr" rtl="1">
              <a:defRPr/>
            </a:pPr>
            <a:r>
              <a:rPr lang="fa-IR" sz="2400" b="1" dirty="0" smtClean="0">
                <a:cs typeface="B Traffic" pitchFamily="2" charset="-78"/>
              </a:rPr>
              <a:t>2</a:t>
            </a:r>
            <a:r>
              <a:rPr lang="en-US" sz="2400" b="1" dirty="0" smtClean="0">
                <a:cs typeface="B Traffic" pitchFamily="2" charset="-78"/>
              </a:rPr>
              <a:t>-</a:t>
            </a:r>
            <a:r>
              <a:rPr lang="fa-IR" sz="2400" b="1" dirty="0" smtClean="0">
                <a:cs typeface="B Traffic" pitchFamily="2" charset="-78"/>
              </a:rPr>
              <a:t>معادن : ماده اولیه برای هر تولید </a:t>
            </a:r>
            <a:r>
              <a:rPr lang="en-US" sz="2400" b="1" dirty="0" smtClean="0">
                <a:cs typeface="B Traffic" pitchFamily="2" charset="-78"/>
              </a:rPr>
              <a:t>       </a:t>
            </a:r>
            <a:endParaRPr lang="fa-IR" sz="2400" b="1" dirty="0" smtClean="0">
              <a:cs typeface="B Traffic" pitchFamily="2" charset="-78"/>
            </a:endParaRPr>
          </a:p>
          <a:p>
            <a:pPr marL="365760" indent="-256032" algn="ctr" rtl="1">
              <a:defRPr/>
            </a:pPr>
            <a:r>
              <a:rPr lang="fa-IR" sz="2400" b="1" dirty="0" smtClean="0">
                <a:cs typeface="B Traffic" pitchFamily="2" charset="-78"/>
              </a:rPr>
              <a:t>3</a:t>
            </a:r>
            <a:r>
              <a:rPr lang="en-US" sz="2400" b="1" dirty="0" smtClean="0">
                <a:cs typeface="B Traffic" pitchFamily="2" charset="-78"/>
              </a:rPr>
              <a:t>-</a:t>
            </a:r>
            <a:r>
              <a:rPr lang="fa-IR" sz="2400" b="1" dirty="0" smtClean="0">
                <a:cs typeface="B Traffic" pitchFamily="2" charset="-78"/>
              </a:rPr>
              <a:t>انرژی : فسیلی ، هسته ای</a:t>
            </a:r>
            <a:r>
              <a:rPr lang="en-US" sz="2400" b="1" dirty="0" smtClean="0">
                <a:cs typeface="B Traffic" pitchFamily="2" charset="-78"/>
              </a:rPr>
              <a:t>               </a:t>
            </a: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7" name="Rectangle 6"/>
          <p:cNvSpPr/>
          <p:nvPr/>
        </p:nvSpPr>
        <p:spPr>
          <a:xfrm rot="16200000">
            <a:off x="-1772331" y="3563032"/>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anim calcmode="lin" valueType="num">
                                      <p:cBhvr additive="base">
                                        <p:cTn id="3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 calcmode="lin" valueType="num">
                                      <p:cBhvr additive="base">
                                        <p:cTn id="4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anim calcmode="lin" valueType="num">
                                      <p:cBhvr additive="base">
                                        <p:cTn id="4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4">
                                            <p:txEl>
                                              <p:pRg st="4" end="4"/>
                                            </p:txEl>
                                          </p:spTgt>
                                        </p:tgtEl>
                                        <p:attrNameLst>
                                          <p:attrName>style.visibility</p:attrName>
                                        </p:attrNameLst>
                                      </p:cBhvr>
                                      <p:to>
                                        <p:strVal val="visible"/>
                                      </p:to>
                                    </p:set>
                                    <p:anim calcmode="lin" valueType="num">
                                      <p:cBhvr additive="base">
                                        <p:cTn id="5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990600" y="0"/>
            <a:ext cx="70104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400" b="1"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محدوديتهاي برنامه ريزي : </a:t>
            </a:r>
            <a:endParaRPr kumimoji="0" lang="en-US" sz="4400" b="0" i="0" u="none" strike="noStrike" cap="none" normalizeH="0" baseline="0" dirty="0" smtClean="0">
              <a:ln>
                <a:noFill/>
              </a:ln>
              <a:solidFill>
                <a:srgbClr val="C00000"/>
              </a:solidFill>
              <a:effectLst/>
              <a:latin typeface="Arial" pitchFamily="34" charset="0"/>
              <a:cs typeface="Arial" pitchFamily="34" charset="0"/>
            </a:endParaRPr>
          </a:p>
        </p:txBody>
      </p:sp>
      <p:sp>
        <p:nvSpPr>
          <p:cNvPr id="3" name="Rectangle 2"/>
          <p:cNvSpPr/>
          <p:nvPr/>
        </p:nvSpPr>
        <p:spPr>
          <a:xfrm>
            <a:off x="990600" y="1143000"/>
            <a:ext cx="7772400" cy="400110"/>
          </a:xfrm>
          <a:prstGeom prst="rect">
            <a:avLst/>
          </a:prstGeom>
        </p:spPr>
        <p:txBody>
          <a:bodyPr wrap="square">
            <a:spAutoFit/>
          </a:bodyPr>
          <a:lstStyle/>
          <a:p>
            <a:pPr algn="r"/>
            <a:r>
              <a:rPr lang="fa-IR" sz="2000" b="1" dirty="0" smtClean="0">
                <a:latin typeface="Calibri" pitchFamily="34" charset="0"/>
                <a:ea typeface="Calibri" pitchFamily="34" charset="0"/>
                <a:cs typeface="B Traffic" pitchFamily="2" charset="-78"/>
              </a:rPr>
              <a:t>1-با توجه به صرف هزينه و وقت ، تعهدي براي تحقق اهداف بدست نمي دهد</a:t>
            </a:r>
            <a:endParaRPr lang="fa-IR" sz="2000" b="1" dirty="0"/>
          </a:p>
        </p:txBody>
      </p:sp>
      <p:sp>
        <p:nvSpPr>
          <p:cNvPr id="4" name="Rectangle 3"/>
          <p:cNvSpPr/>
          <p:nvPr/>
        </p:nvSpPr>
        <p:spPr>
          <a:xfrm>
            <a:off x="2438400" y="2362200"/>
            <a:ext cx="6400800" cy="707886"/>
          </a:xfrm>
          <a:prstGeom prst="rect">
            <a:avLst/>
          </a:prstGeom>
        </p:spPr>
        <p:txBody>
          <a:bodyPr wrap="square">
            <a:spAutoFit/>
          </a:bodyPr>
          <a:lstStyle/>
          <a:p>
            <a:pPr lvl="0" algn="ctr" rtl="1" eaLnBrk="0" fontAlgn="base" hangingPunct="0">
              <a:spcBef>
                <a:spcPct val="0"/>
              </a:spcBef>
              <a:spcAft>
                <a:spcPct val="0"/>
              </a:spcAft>
            </a:pPr>
            <a:r>
              <a:rPr lang="fa-IR" sz="2000" b="1" dirty="0" smtClean="0">
                <a:latin typeface="Calibri" pitchFamily="34" charset="0"/>
                <a:ea typeface="Calibri" pitchFamily="34" charset="0"/>
                <a:cs typeface="B Traffic" pitchFamily="2" charset="-78"/>
              </a:rPr>
              <a:t>2- به علت صرف هزينه و وقت، سازمان هاي كوچك از انجام </a:t>
            </a:r>
          </a:p>
          <a:p>
            <a:pPr lvl="0" algn="ctr" rtl="1" eaLnBrk="0" fontAlgn="base" hangingPunct="0">
              <a:spcBef>
                <a:spcPct val="0"/>
              </a:spcBef>
              <a:spcAft>
                <a:spcPct val="0"/>
              </a:spcAft>
            </a:pPr>
            <a:r>
              <a:rPr lang="fa-IR" sz="2000" b="1" dirty="0" smtClean="0">
                <a:latin typeface="Calibri" pitchFamily="34" charset="0"/>
                <a:ea typeface="Calibri" pitchFamily="34" charset="0"/>
                <a:cs typeface="B Traffic" pitchFamily="2" charset="-78"/>
              </a:rPr>
              <a:t>عمل برنامه ريزي خودداري مي كنند. </a:t>
            </a:r>
            <a:endParaRPr lang="en-US" sz="2000" b="1" dirty="0" smtClean="0">
              <a:latin typeface="Arial" pitchFamily="34" charset="0"/>
              <a:cs typeface="Arial" pitchFamily="34" charset="0"/>
            </a:endParaRPr>
          </a:p>
        </p:txBody>
      </p:sp>
      <p:sp>
        <p:nvSpPr>
          <p:cNvPr id="5" name="Rectangle 4"/>
          <p:cNvSpPr/>
          <p:nvPr/>
        </p:nvSpPr>
        <p:spPr>
          <a:xfrm>
            <a:off x="990600" y="3810000"/>
            <a:ext cx="8153400" cy="430887"/>
          </a:xfrm>
          <a:prstGeom prst="rect">
            <a:avLst/>
          </a:prstGeom>
        </p:spPr>
        <p:txBody>
          <a:bodyPr wrap="square">
            <a:spAutoFit/>
          </a:bodyPr>
          <a:lstStyle/>
          <a:p>
            <a:pPr lvl="0" algn="justLow" rtl="1" eaLnBrk="0" fontAlgn="base" hangingPunct="0">
              <a:spcBef>
                <a:spcPct val="0"/>
              </a:spcBef>
              <a:spcAft>
                <a:spcPct val="0"/>
              </a:spcAft>
            </a:pPr>
            <a:r>
              <a:rPr lang="fa-IR" sz="2200" b="1" dirty="0" smtClean="0">
                <a:latin typeface="Calibri" pitchFamily="34" charset="0"/>
                <a:ea typeface="Calibri" pitchFamily="34" charset="0"/>
                <a:cs typeface="B Traffic" pitchFamily="2" charset="-78"/>
              </a:rPr>
              <a:t>3- حركت را در تمام سطوح سازمان در كوتاه مدت</a:t>
            </a:r>
            <a:r>
              <a:rPr lang="fa-IR" sz="2200" b="1" dirty="0" smtClean="0">
                <a:solidFill>
                  <a:srgbClr val="00B050"/>
                </a:solidFill>
                <a:latin typeface="Calibri" pitchFamily="34" charset="0"/>
                <a:ea typeface="Calibri" pitchFamily="34" charset="0"/>
                <a:cs typeface="B Traffic" pitchFamily="2" charset="-78"/>
              </a:rPr>
              <a:t> مشكل </a:t>
            </a:r>
            <a:r>
              <a:rPr lang="fa-IR" sz="2200" b="1" dirty="0" smtClean="0">
                <a:latin typeface="Calibri" pitchFamily="34" charset="0"/>
                <a:ea typeface="Calibri" pitchFamily="34" charset="0"/>
                <a:cs typeface="B Traffic" pitchFamily="2" charset="-78"/>
              </a:rPr>
              <a:t>يا</a:t>
            </a:r>
            <a:r>
              <a:rPr lang="fa-IR" sz="2200" b="1" dirty="0" smtClean="0">
                <a:solidFill>
                  <a:srgbClr val="00B050"/>
                </a:solidFill>
                <a:latin typeface="Calibri" pitchFamily="34" charset="0"/>
                <a:ea typeface="Calibri" pitchFamily="34" charset="0"/>
                <a:cs typeface="B Traffic" pitchFamily="2" charset="-78"/>
              </a:rPr>
              <a:t> كند </a:t>
            </a:r>
            <a:r>
              <a:rPr lang="fa-IR" sz="2200" b="1" dirty="0" smtClean="0">
                <a:latin typeface="Calibri" pitchFamily="34" charset="0"/>
                <a:ea typeface="Calibri" pitchFamily="34" charset="0"/>
                <a:cs typeface="B Traffic" pitchFamily="2" charset="-78"/>
              </a:rPr>
              <a:t>مي كند. </a:t>
            </a:r>
            <a:endParaRPr lang="en-US" sz="2200" b="1" dirty="0" smtClean="0">
              <a:latin typeface="Arial" pitchFamily="34" charset="0"/>
              <a:cs typeface="Arial" pitchFamily="34" charset="0"/>
            </a:endParaRPr>
          </a:p>
        </p:txBody>
      </p:sp>
      <p:sp>
        <p:nvSpPr>
          <p:cNvPr id="6" name="Rectangle 5"/>
          <p:cNvSpPr/>
          <p:nvPr/>
        </p:nvSpPr>
        <p:spPr>
          <a:xfrm>
            <a:off x="1066800" y="4953000"/>
            <a:ext cx="8077200" cy="461665"/>
          </a:xfrm>
          <a:prstGeom prst="rect">
            <a:avLst/>
          </a:prstGeom>
        </p:spPr>
        <p:txBody>
          <a:bodyPr wrap="square">
            <a:spAutoFit/>
          </a:bodyPr>
          <a:lstStyle/>
          <a:p>
            <a:pPr lvl="0" algn="justLow" rtl="1" eaLnBrk="0" fontAlgn="base" hangingPunct="0">
              <a:spcBef>
                <a:spcPct val="0"/>
              </a:spcBef>
              <a:spcAft>
                <a:spcPct val="0"/>
              </a:spcAft>
            </a:pPr>
            <a:r>
              <a:rPr lang="fa-IR" sz="2400" b="1" dirty="0" smtClean="0">
                <a:latin typeface="Calibri" pitchFamily="34" charset="0"/>
                <a:ea typeface="Calibri" pitchFamily="34" charset="0"/>
                <a:cs typeface="B Traffic" pitchFamily="2" charset="-78"/>
              </a:rPr>
              <a:t>4- برنامه ريزي بيشتر براساس احتمالات و حدس است تا بر يقين. </a:t>
            </a:r>
            <a:endParaRPr lang="fa-IR" sz="2400" b="1" dirty="0" smtClean="0">
              <a:latin typeface="Arial" pitchFamily="34" charset="0"/>
              <a:cs typeface="Arial" pitchFamily="34" charset="0"/>
            </a:endParaRPr>
          </a:p>
        </p:txBody>
      </p:sp>
      <p:sp>
        <p:nvSpPr>
          <p:cNvPr id="8" name="Rectangle 7"/>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3352800" y="304800"/>
            <a:ext cx="249619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3600" b="1"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سازماندهی</a:t>
            </a:r>
            <a:endParaRPr kumimoji="0" lang="fa-IR" sz="3600" b="0" i="0" u="none" strike="noStrike" cap="none" normalizeH="0" baseline="0" dirty="0" smtClean="0">
              <a:ln>
                <a:noFill/>
              </a:ln>
              <a:solidFill>
                <a:srgbClr val="C00000"/>
              </a:solidFill>
              <a:effectLst/>
              <a:latin typeface="Arial" pitchFamily="34" charset="0"/>
              <a:cs typeface="Arial" pitchFamily="34" charset="0"/>
            </a:endParaRPr>
          </a:p>
        </p:txBody>
      </p:sp>
      <p:sp>
        <p:nvSpPr>
          <p:cNvPr id="3" name="Rectangle 2"/>
          <p:cNvSpPr/>
          <p:nvPr/>
        </p:nvSpPr>
        <p:spPr>
          <a:xfrm>
            <a:off x="1066800" y="1066800"/>
            <a:ext cx="8077200" cy="830997"/>
          </a:xfrm>
          <a:prstGeom prst="rect">
            <a:avLst/>
          </a:prstGeom>
        </p:spPr>
        <p:txBody>
          <a:bodyPr wrap="square">
            <a:spAutoFit/>
          </a:bodyPr>
          <a:lstStyle/>
          <a:p>
            <a:pPr algn="ctr"/>
            <a:r>
              <a:rPr lang="fa-IR" sz="2400" b="1" dirty="0" smtClean="0">
                <a:solidFill>
                  <a:srgbClr val="0070C0"/>
                </a:solidFill>
              </a:rPr>
              <a:t>. عده ای سازمان را تشریک مساعی و همکاری گروهی از افراد </a:t>
            </a:r>
          </a:p>
          <a:p>
            <a:pPr algn="ctr"/>
            <a:r>
              <a:rPr lang="fa-IR" sz="2400" b="1" dirty="0" smtClean="0">
                <a:solidFill>
                  <a:srgbClr val="0070C0"/>
                </a:solidFill>
              </a:rPr>
              <a:t>برای رسیدن به هدف یا هدفهای تعیین شده ، می دانند . </a:t>
            </a:r>
            <a:endParaRPr lang="fa-IR" sz="2400" b="1" dirty="0">
              <a:solidFill>
                <a:srgbClr val="0070C0"/>
              </a:solidFill>
            </a:endParaRPr>
          </a:p>
        </p:txBody>
      </p:sp>
      <p:sp>
        <p:nvSpPr>
          <p:cNvPr id="4" name="Rectangle 3"/>
          <p:cNvSpPr/>
          <p:nvPr/>
        </p:nvSpPr>
        <p:spPr>
          <a:xfrm>
            <a:off x="1066800" y="2438400"/>
            <a:ext cx="8077200" cy="830997"/>
          </a:xfrm>
          <a:prstGeom prst="rect">
            <a:avLst/>
          </a:prstGeom>
        </p:spPr>
        <p:txBody>
          <a:bodyPr wrap="square">
            <a:spAutoFit/>
          </a:bodyPr>
          <a:lstStyle/>
          <a:p>
            <a:pPr algn="ctr"/>
            <a:r>
              <a:rPr lang="fa-IR" sz="2400" b="1" dirty="0" smtClean="0"/>
              <a:t>اندیشمند دیگری آن را روابط منظم افرادی که دارای وظایف مختلف ، ولی هدف مشترک هستند ، توصیف می کند .</a:t>
            </a:r>
            <a:endParaRPr lang="fa-IR" sz="2400" b="1" dirty="0"/>
          </a:p>
        </p:txBody>
      </p:sp>
      <p:sp>
        <p:nvSpPr>
          <p:cNvPr id="5" name="Rectangle 4"/>
          <p:cNvSpPr/>
          <p:nvPr/>
        </p:nvSpPr>
        <p:spPr>
          <a:xfrm>
            <a:off x="1066800" y="3962400"/>
            <a:ext cx="8077200" cy="2246769"/>
          </a:xfrm>
          <a:prstGeom prst="rect">
            <a:avLst/>
          </a:prstGeom>
        </p:spPr>
        <p:txBody>
          <a:bodyPr wrap="square">
            <a:spAutoFit/>
          </a:bodyPr>
          <a:lstStyle/>
          <a:p>
            <a:pPr algn="ctr"/>
            <a:r>
              <a:rPr lang="fa-IR" sz="2800" b="1" dirty="0" smtClean="0"/>
              <a:t>بعضی از صاحبنظران « سازمان را مجموعه ای از روابط منظم و عقلایی می دانند که بین گروهی از افراد که وظایف پیچیده  و متعددی را انجام میدهند و کثرت تعداد آنان به قدری است که نمی توانند با هم در تماس نزدیک باشند ، برای تامین هدفهای مشترک خاصی برقرار می شود ». </a:t>
            </a:r>
            <a:endParaRPr lang="fa-IR" sz="2800" b="1" dirty="0"/>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7" name="Rectangle 6"/>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352800" y="381000"/>
            <a:ext cx="249619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3600" b="1"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سازماندهی</a:t>
            </a:r>
            <a:endParaRPr kumimoji="0" lang="fa-IR" sz="3600" b="0" i="0" u="none" strike="noStrike" cap="none" normalizeH="0" baseline="0" dirty="0" smtClean="0">
              <a:ln>
                <a:noFill/>
              </a:ln>
              <a:solidFill>
                <a:srgbClr val="C00000"/>
              </a:solidFill>
              <a:effectLst/>
              <a:latin typeface="Arial" pitchFamily="34" charset="0"/>
              <a:cs typeface="Arial" pitchFamily="34" charset="0"/>
            </a:endParaRPr>
          </a:p>
        </p:txBody>
      </p:sp>
      <p:sp>
        <p:nvSpPr>
          <p:cNvPr id="54273" name="Rectangle 1"/>
          <p:cNvSpPr>
            <a:spLocks noChangeArrowheads="1"/>
          </p:cNvSpPr>
          <p:nvPr/>
        </p:nvSpPr>
        <p:spPr bwMode="auto">
          <a:xfrm>
            <a:off x="990600" y="1580106"/>
            <a:ext cx="76962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3600" b="0"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 </a:t>
            </a:r>
            <a:r>
              <a:rPr kumimoji="0" lang="fa-IR" sz="3600" b="0" i="0" u="none" strike="noStrike" cap="none" normalizeH="0" baseline="0" dirty="0" smtClean="0">
                <a:ln>
                  <a:noFill/>
                </a:ln>
                <a:effectLst/>
                <a:latin typeface="Calibri" pitchFamily="34" charset="0"/>
                <a:ea typeface="Calibri" pitchFamily="34" charset="0"/>
                <a:cs typeface="B Traffic" pitchFamily="2" charset="-78"/>
              </a:rPr>
              <a:t>سازمان</a:t>
            </a:r>
            <a:r>
              <a:rPr kumimoji="0" lang="fa-IR" sz="3600" b="0"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 عبارتست از ؛ </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3600" b="0"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مجموعه ی همکاری گروهی از افراد ،  </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3600" b="0"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برای رسیدن  به هدفی مشخص و معین ،</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3600" b="0"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 با استفاده از  تواناییها ،  لوازم ، ابزار ، مواد ، </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3600" b="0"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و روشهای انجام دادن کار ، </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3600" b="0"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 تحت هدایت و هماهنگی نظامی ویژه و معین ».  </a:t>
            </a:r>
            <a:endParaRPr kumimoji="0" lang="fa-IR" sz="3600" b="0" i="0" u="none" strike="noStrike" cap="none" normalizeH="0" baseline="0" dirty="0" smtClean="0">
              <a:ln>
                <a:noFill/>
              </a:ln>
              <a:solidFill>
                <a:srgbClr val="0070C0"/>
              </a:solidFill>
              <a:effectLst/>
              <a:latin typeface="Arial" pitchFamily="34" charset="0"/>
              <a:cs typeface="Arial" pitchFamily="34" charset="0"/>
            </a:endParaRPr>
          </a:p>
        </p:txBody>
      </p:sp>
      <p:sp>
        <p:nvSpPr>
          <p:cNvPr id="4" name="Left Arrow 3"/>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5" name="Rectangle 4"/>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4273">
                                            <p:txEl>
                                              <p:pRg st="0" end="0"/>
                                            </p:txEl>
                                          </p:spTgt>
                                        </p:tgtEl>
                                        <p:attrNameLst>
                                          <p:attrName>style.visibility</p:attrName>
                                        </p:attrNameLst>
                                      </p:cBhvr>
                                      <p:to>
                                        <p:strVal val="visible"/>
                                      </p:to>
                                    </p:set>
                                    <p:anim calcmode="lin" valueType="num">
                                      <p:cBhvr additive="base">
                                        <p:cTn id="7" dur="500" fill="hold"/>
                                        <p:tgtEl>
                                          <p:spTgt spid="5427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27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273">
                                            <p:txEl>
                                              <p:pRg st="1" end="1"/>
                                            </p:txEl>
                                          </p:spTgt>
                                        </p:tgtEl>
                                        <p:attrNameLst>
                                          <p:attrName>style.visibility</p:attrName>
                                        </p:attrNameLst>
                                      </p:cBhvr>
                                      <p:to>
                                        <p:strVal val="visible"/>
                                      </p:to>
                                    </p:set>
                                    <p:anim calcmode="lin" valueType="num">
                                      <p:cBhvr additive="base">
                                        <p:cTn id="13" dur="500" fill="hold"/>
                                        <p:tgtEl>
                                          <p:spTgt spid="5427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27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4273">
                                            <p:txEl>
                                              <p:pRg st="2" end="2"/>
                                            </p:txEl>
                                          </p:spTgt>
                                        </p:tgtEl>
                                        <p:attrNameLst>
                                          <p:attrName>style.visibility</p:attrName>
                                        </p:attrNameLst>
                                      </p:cBhvr>
                                      <p:to>
                                        <p:strVal val="visible"/>
                                      </p:to>
                                    </p:set>
                                    <p:anim calcmode="lin" valueType="num">
                                      <p:cBhvr additive="base">
                                        <p:cTn id="19" dur="500" fill="hold"/>
                                        <p:tgtEl>
                                          <p:spTgt spid="5427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27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4273">
                                            <p:txEl>
                                              <p:pRg st="3" end="3"/>
                                            </p:txEl>
                                          </p:spTgt>
                                        </p:tgtEl>
                                        <p:attrNameLst>
                                          <p:attrName>style.visibility</p:attrName>
                                        </p:attrNameLst>
                                      </p:cBhvr>
                                      <p:to>
                                        <p:strVal val="visible"/>
                                      </p:to>
                                    </p:set>
                                    <p:anim calcmode="lin" valueType="num">
                                      <p:cBhvr additive="base">
                                        <p:cTn id="25" dur="500" fill="hold"/>
                                        <p:tgtEl>
                                          <p:spTgt spid="5427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27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4273">
                                            <p:txEl>
                                              <p:pRg st="4" end="4"/>
                                            </p:txEl>
                                          </p:spTgt>
                                        </p:tgtEl>
                                        <p:attrNameLst>
                                          <p:attrName>style.visibility</p:attrName>
                                        </p:attrNameLst>
                                      </p:cBhvr>
                                      <p:to>
                                        <p:strVal val="visible"/>
                                      </p:to>
                                    </p:set>
                                    <p:anim calcmode="lin" valueType="num">
                                      <p:cBhvr additive="base">
                                        <p:cTn id="31" dur="500" fill="hold"/>
                                        <p:tgtEl>
                                          <p:spTgt spid="5427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27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4273">
                                            <p:txEl>
                                              <p:pRg st="5" end="5"/>
                                            </p:txEl>
                                          </p:spTgt>
                                        </p:tgtEl>
                                        <p:attrNameLst>
                                          <p:attrName>style.visibility</p:attrName>
                                        </p:attrNameLst>
                                      </p:cBhvr>
                                      <p:to>
                                        <p:strVal val="visible"/>
                                      </p:to>
                                    </p:set>
                                    <p:anim calcmode="lin" valueType="num">
                                      <p:cBhvr additive="base">
                                        <p:cTn id="37" dur="500" fill="hold"/>
                                        <p:tgtEl>
                                          <p:spTgt spid="5427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27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1600200" y="0"/>
            <a:ext cx="5864106"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0"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   اجزای تشکیل دهنده سازمان : </a:t>
            </a:r>
            <a:endParaRPr kumimoji="0" lang="fa-IR" sz="4000" b="0" i="0" u="none" strike="noStrike" cap="none" normalizeH="0" baseline="0" dirty="0" smtClean="0">
              <a:ln>
                <a:noFill/>
              </a:ln>
              <a:solidFill>
                <a:srgbClr val="C00000"/>
              </a:solidFill>
              <a:effectLst/>
              <a:latin typeface="Arial" pitchFamily="34" charset="0"/>
              <a:cs typeface="Arial" pitchFamily="34" charset="0"/>
            </a:endParaRPr>
          </a:p>
        </p:txBody>
      </p:sp>
      <p:sp>
        <p:nvSpPr>
          <p:cNvPr id="3" name="Rectangle 2"/>
          <p:cNvSpPr/>
          <p:nvPr/>
        </p:nvSpPr>
        <p:spPr>
          <a:xfrm>
            <a:off x="6096000" y="685800"/>
            <a:ext cx="2706190" cy="584775"/>
          </a:xfrm>
          <a:prstGeom prst="rect">
            <a:avLst/>
          </a:prstGeom>
        </p:spPr>
        <p:txBody>
          <a:bodyPr wrap="none">
            <a:spAutoFit/>
          </a:bodyPr>
          <a:lstStyle/>
          <a:p>
            <a:r>
              <a:rPr lang="fa-IR" sz="3200" dirty="0" smtClean="0">
                <a:solidFill>
                  <a:srgbClr val="0070C0"/>
                </a:solidFill>
              </a:rPr>
              <a:t>1-نیروی انسانی : </a:t>
            </a:r>
            <a:endParaRPr lang="fa-IR" sz="3200" dirty="0">
              <a:solidFill>
                <a:srgbClr val="0070C0"/>
              </a:solidFill>
            </a:endParaRPr>
          </a:p>
        </p:txBody>
      </p:sp>
      <p:sp>
        <p:nvSpPr>
          <p:cNvPr id="4" name="Rectangle 3"/>
          <p:cNvSpPr/>
          <p:nvPr/>
        </p:nvSpPr>
        <p:spPr>
          <a:xfrm>
            <a:off x="914400" y="1295400"/>
            <a:ext cx="7330853" cy="523220"/>
          </a:xfrm>
          <a:prstGeom prst="rect">
            <a:avLst/>
          </a:prstGeom>
        </p:spPr>
        <p:txBody>
          <a:bodyPr wrap="none">
            <a:spAutoFit/>
          </a:bodyPr>
          <a:lstStyle/>
          <a:p>
            <a:r>
              <a:rPr lang="fa-IR" sz="2800" b="1" dirty="0" smtClean="0"/>
              <a:t>نیروی انسانی علاوه بر آنکه نقش اصلی و حیاتی دارد </a:t>
            </a:r>
            <a:endParaRPr lang="fa-IR" sz="2800" b="1" dirty="0"/>
          </a:p>
        </p:txBody>
      </p:sp>
      <p:sp>
        <p:nvSpPr>
          <p:cNvPr id="5" name="Rectangle 4"/>
          <p:cNvSpPr/>
          <p:nvPr/>
        </p:nvSpPr>
        <p:spPr>
          <a:xfrm>
            <a:off x="2438400" y="2133601"/>
            <a:ext cx="4889483" cy="461665"/>
          </a:xfrm>
          <a:prstGeom prst="rect">
            <a:avLst/>
          </a:prstGeom>
        </p:spPr>
        <p:txBody>
          <a:bodyPr wrap="square">
            <a:spAutoFit/>
          </a:bodyPr>
          <a:lstStyle/>
          <a:p>
            <a:r>
              <a:rPr lang="fa-IR" sz="2400" b="1" dirty="0" smtClean="0">
                <a:solidFill>
                  <a:srgbClr val="FF0000"/>
                </a:solidFill>
              </a:rPr>
              <a:t>خلاق ، سازنده و پویا    </a:t>
            </a:r>
            <a:r>
              <a:rPr lang="fa-IR" sz="2400" b="1" dirty="0" smtClean="0"/>
              <a:t>نیز هست </a:t>
            </a:r>
            <a:endParaRPr lang="fa-IR" sz="2400" b="1" dirty="0"/>
          </a:p>
        </p:txBody>
      </p:sp>
      <p:sp>
        <p:nvSpPr>
          <p:cNvPr id="6" name="Rectangle 5"/>
          <p:cNvSpPr/>
          <p:nvPr/>
        </p:nvSpPr>
        <p:spPr>
          <a:xfrm>
            <a:off x="1143000" y="2743200"/>
            <a:ext cx="8001000" cy="830997"/>
          </a:xfrm>
          <a:prstGeom prst="rect">
            <a:avLst/>
          </a:prstGeom>
        </p:spPr>
        <p:txBody>
          <a:bodyPr wrap="square">
            <a:spAutoFit/>
          </a:bodyPr>
          <a:lstStyle/>
          <a:p>
            <a:pPr algn="ctr"/>
            <a:r>
              <a:rPr lang="fa-IR" sz="2400" b="1" dirty="0" smtClean="0"/>
              <a:t>نیروی انسانی با تلاش و کوشش و ایجاد هماهنگی در </a:t>
            </a:r>
          </a:p>
          <a:p>
            <a:pPr algn="ctr"/>
            <a:r>
              <a:rPr lang="fa-IR" sz="2400" b="1" dirty="0" smtClean="0"/>
              <a:t>بکارگیری اجزای دیگر ، سازمان را تحقق می بخشد </a:t>
            </a:r>
            <a:endParaRPr lang="fa-IR" sz="2400" b="1" dirty="0"/>
          </a:p>
        </p:txBody>
      </p:sp>
      <p:sp>
        <p:nvSpPr>
          <p:cNvPr id="7" name="Rectangle 6"/>
          <p:cNvSpPr/>
          <p:nvPr/>
        </p:nvSpPr>
        <p:spPr>
          <a:xfrm>
            <a:off x="1219200" y="3581400"/>
            <a:ext cx="7620000" cy="1569660"/>
          </a:xfrm>
          <a:prstGeom prst="rect">
            <a:avLst/>
          </a:prstGeom>
        </p:spPr>
        <p:txBody>
          <a:bodyPr wrap="square">
            <a:spAutoFit/>
          </a:bodyPr>
          <a:lstStyle/>
          <a:p>
            <a:pPr algn="ctr"/>
            <a:r>
              <a:rPr lang="fa-IR" sz="2400" b="1" dirty="0" smtClean="0">
                <a:solidFill>
                  <a:srgbClr val="0070C0"/>
                </a:solidFill>
              </a:rPr>
              <a:t>در بعضی جوامع ، نیروی انسانی را مساوی و در ردیف سایر اجزای تشکیل دهنده سازمان دانسته اند و حتی دامنه ی سقوط فکری خود را تا آنجا ادامه داده اند ، که آن را نوعی لوازم و ابزار کار تلقی می کنند . </a:t>
            </a:r>
            <a:endParaRPr lang="fa-IR" sz="2400" b="1" dirty="0">
              <a:solidFill>
                <a:srgbClr val="0070C0"/>
              </a:solidFill>
            </a:endParaRPr>
          </a:p>
        </p:txBody>
      </p:sp>
      <p:sp>
        <p:nvSpPr>
          <p:cNvPr id="8" name="Rectangle 7"/>
          <p:cNvSpPr/>
          <p:nvPr/>
        </p:nvSpPr>
        <p:spPr>
          <a:xfrm>
            <a:off x="304800" y="5257800"/>
            <a:ext cx="8534400" cy="1077218"/>
          </a:xfrm>
          <a:prstGeom prst="rect">
            <a:avLst/>
          </a:prstGeom>
        </p:spPr>
        <p:txBody>
          <a:bodyPr wrap="square">
            <a:spAutoFit/>
          </a:bodyPr>
          <a:lstStyle/>
          <a:p>
            <a:pPr algn="ctr"/>
            <a:r>
              <a:rPr lang="fa-IR" sz="3200" dirty="0" smtClean="0">
                <a:solidFill>
                  <a:srgbClr val="FF0000"/>
                </a:solidFill>
              </a:rPr>
              <a:t>بدون وجود نیروی انسانی ؛ سازمان به هیچ وجه </a:t>
            </a:r>
          </a:p>
          <a:p>
            <a:pPr algn="ctr"/>
            <a:r>
              <a:rPr lang="fa-IR" sz="3200" dirty="0" smtClean="0">
                <a:solidFill>
                  <a:srgbClr val="FF0000"/>
                </a:solidFill>
              </a:rPr>
              <a:t>نمی تواند مصداق پیدا کند . </a:t>
            </a:r>
            <a:endParaRPr lang="fa-IR" sz="3200" dirty="0">
              <a:solidFill>
                <a:srgbClr val="FF0000"/>
              </a:solidFill>
            </a:endParaRPr>
          </a:p>
        </p:txBody>
      </p:sp>
      <p:sp>
        <p:nvSpPr>
          <p:cNvPr id="9" name="Left Arrow 8"/>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10" name="Rectangle 9"/>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 calcmode="lin" valueType="num">
                                      <p:cBhvr additive="base">
                                        <p:cTn id="3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 calcmode="lin" valueType="num">
                                      <p:cBhvr additive="base">
                                        <p:cTn id="3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0" end="0"/>
                                            </p:txEl>
                                          </p:spTgt>
                                        </p:tgtEl>
                                        <p:attrNameLst>
                                          <p:attrName>style.visibility</p:attrName>
                                        </p:attrNameLst>
                                      </p:cBhvr>
                                      <p:to>
                                        <p:strVal val="visible"/>
                                      </p:to>
                                    </p:set>
                                    <p:anim calcmode="lin" valueType="num">
                                      <p:cBhvr additive="base">
                                        <p:cTn id="4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xEl>
                                              <p:pRg st="1" end="1"/>
                                            </p:txEl>
                                          </p:spTgt>
                                        </p:tgtEl>
                                        <p:attrNameLst>
                                          <p:attrName>style.visibility</p:attrName>
                                        </p:attrNameLst>
                                      </p:cBhvr>
                                      <p:to>
                                        <p:strVal val="visible"/>
                                      </p:to>
                                    </p:set>
                                    <p:anim calcmode="lin" valueType="num">
                                      <p:cBhvr additive="base">
                                        <p:cTn id="4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7" grpId="0" build="p"/>
      <p:bldP spid="8"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676400" y="0"/>
            <a:ext cx="5864106"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0"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   اجزای تشکیل دهنده سازمان : </a:t>
            </a:r>
            <a:endParaRPr kumimoji="0" lang="fa-IR" sz="4000" b="0" i="0" u="none" strike="noStrike" cap="none" normalizeH="0" baseline="0" dirty="0" smtClean="0">
              <a:ln>
                <a:noFill/>
              </a:ln>
              <a:solidFill>
                <a:srgbClr val="C00000"/>
              </a:solidFill>
              <a:effectLst/>
              <a:latin typeface="Arial" pitchFamily="34" charset="0"/>
              <a:cs typeface="Arial" pitchFamily="34" charset="0"/>
            </a:endParaRPr>
          </a:p>
        </p:txBody>
      </p:sp>
      <p:sp>
        <p:nvSpPr>
          <p:cNvPr id="3" name="Rectangle 2"/>
          <p:cNvSpPr/>
          <p:nvPr/>
        </p:nvSpPr>
        <p:spPr>
          <a:xfrm>
            <a:off x="5715000" y="762000"/>
            <a:ext cx="2778325" cy="584775"/>
          </a:xfrm>
          <a:prstGeom prst="rect">
            <a:avLst/>
          </a:prstGeom>
        </p:spPr>
        <p:txBody>
          <a:bodyPr wrap="none">
            <a:spAutoFit/>
          </a:bodyPr>
          <a:lstStyle/>
          <a:p>
            <a:r>
              <a:rPr lang="fa-IR" sz="3200" dirty="0" smtClean="0">
                <a:solidFill>
                  <a:srgbClr val="0070C0"/>
                </a:solidFill>
              </a:rPr>
              <a:t>2-کار و همکاری : </a:t>
            </a:r>
            <a:endParaRPr lang="fa-IR" sz="3200" dirty="0">
              <a:solidFill>
                <a:srgbClr val="0070C0"/>
              </a:solidFill>
            </a:endParaRPr>
          </a:p>
        </p:txBody>
      </p:sp>
      <p:sp>
        <p:nvSpPr>
          <p:cNvPr id="4" name="Rectangle 3"/>
          <p:cNvSpPr/>
          <p:nvPr/>
        </p:nvSpPr>
        <p:spPr>
          <a:xfrm>
            <a:off x="990600" y="1295400"/>
            <a:ext cx="8153400" cy="830997"/>
          </a:xfrm>
          <a:prstGeom prst="rect">
            <a:avLst/>
          </a:prstGeom>
        </p:spPr>
        <p:txBody>
          <a:bodyPr wrap="square">
            <a:spAutoFit/>
          </a:bodyPr>
          <a:lstStyle/>
          <a:p>
            <a:pPr algn="ctr"/>
            <a:r>
              <a:rPr lang="fa-IR" sz="2400" dirty="0" smtClean="0"/>
              <a:t>حاصل تلاش نیروی انسانی در استفاده از مواد و ابزار و روشهای مورد</a:t>
            </a:r>
          </a:p>
          <a:p>
            <a:pPr algn="ctr"/>
            <a:r>
              <a:rPr lang="fa-IR" sz="2400" dirty="0" smtClean="0"/>
              <a:t> استفاده برای رسیدن  به هدف سازمان به شکل کار ارائه می شود </a:t>
            </a:r>
            <a:endParaRPr lang="fa-IR" sz="2400" dirty="0"/>
          </a:p>
        </p:txBody>
      </p:sp>
      <p:sp>
        <p:nvSpPr>
          <p:cNvPr id="5" name="Rectangle 4"/>
          <p:cNvSpPr/>
          <p:nvPr/>
        </p:nvSpPr>
        <p:spPr>
          <a:xfrm>
            <a:off x="3124200" y="2286000"/>
            <a:ext cx="1981200" cy="646331"/>
          </a:xfrm>
          <a:prstGeom prst="rect">
            <a:avLst/>
          </a:prstGeom>
        </p:spPr>
        <p:txBody>
          <a:bodyPr wrap="square">
            <a:spAutoFit/>
          </a:bodyPr>
          <a:lstStyle/>
          <a:p>
            <a:r>
              <a:rPr lang="fa-IR" sz="3600" dirty="0" smtClean="0"/>
              <a:t>بنابراین</a:t>
            </a:r>
            <a:endParaRPr lang="fa-IR" sz="3600" dirty="0"/>
          </a:p>
        </p:txBody>
      </p:sp>
      <p:sp>
        <p:nvSpPr>
          <p:cNvPr id="6" name="Rectangle 5"/>
          <p:cNvSpPr/>
          <p:nvPr/>
        </p:nvSpPr>
        <p:spPr>
          <a:xfrm>
            <a:off x="990600" y="3048000"/>
            <a:ext cx="7924800" cy="830997"/>
          </a:xfrm>
          <a:prstGeom prst="rect">
            <a:avLst/>
          </a:prstGeom>
        </p:spPr>
        <p:txBody>
          <a:bodyPr wrap="square">
            <a:spAutoFit/>
          </a:bodyPr>
          <a:lstStyle/>
          <a:p>
            <a:r>
              <a:rPr lang="fa-IR" sz="2400" dirty="0" smtClean="0">
                <a:solidFill>
                  <a:srgbClr val="0070C0"/>
                </a:solidFill>
              </a:rPr>
              <a:t>هر قدر نیروی انسانی از نظر دانش ، کمال ، توانایی و تخصص ورزیده تر باشد ، موفقیت سازمان در رسیدن به اهدافش نیز قطعی تر خواهد بود</a:t>
            </a:r>
            <a:endParaRPr lang="fa-IR" sz="2400" dirty="0">
              <a:solidFill>
                <a:srgbClr val="0070C0"/>
              </a:solidFill>
            </a:endParaRPr>
          </a:p>
        </p:txBody>
      </p:sp>
      <p:sp>
        <p:nvSpPr>
          <p:cNvPr id="52225" name="Rectangle 1"/>
          <p:cNvSpPr>
            <a:spLocks noChangeArrowheads="1"/>
          </p:cNvSpPr>
          <p:nvPr/>
        </p:nvSpPr>
        <p:spPr bwMode="auto">
          <a:xfrm>
            <a:off x="3810000" y="4038600"/>
            <a:ext cx="3171060"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شاید این سوال پیش آید که:</a:t>
            </a:r>
            <a:endParaRPr kumimoji="0" lang="fa-I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9" name="Rectangle 8"/>
          <p:cNvSpPr/>
          <p:nvPr/>
        </p:nvSpPr>
        <p:spPr>
          <a:xfrm>
            <a:off x="2590800" y="4724400"/>
            <a:ext cx="6239209" cy="584775"/>
          </a:xfrm>
          <a:prstGeom prst="rect">
            <a:avLst/>
          </a:prstGeom>
        </p:spPr>
        <p:txBody>
          <a:bodyPr wrap="none">
            <a:spAutoFit/>
          </a:bodyPr>
          <a:lstStyle/>
          <a:p>
            <a:r>
              <a:rPr lang="fa-IR" sz="3200" dirty="0" smtClean="0">
                <a:latin typeface="Calibri" pitchFamily="34" charset="0"/>
                <a:ea typeface="Calibri" pitchFamily="34" charset="0"/>
                <a:cs typeface="B Traffic" pitchFamily="2" charset="-78"/>
              </a:rPr>
              <a:t>کدام بخش نیروی انسانی باید قوی باشد ؟ </a:t>
            </a:r>
            <a:endParaRPr lang="fa-IR" sz="3200" dirty="0"/>
          </a:p>
        </p:txBody>
      </p:sp>
      <p:sp>
        <p:nvSpPr>
          <p:cNvPr id="10" name="Rectangle 9"/>
          <p:cNvSpPr/>
          <p:nvPr/>
        </p:nvSpPr>
        <p:spPr>
          <a:xfrm>
            <a:off x="2209800" y="5562600"/>
            <a:ext cx="6240811" cy="523220"/>
          </a:xfrm>
          <a:prstGeom prst="rect">
            <a:avLst/>
          </a:prstGeom>
        </p:spPr>
        <p:txBody>
          <a:bodyPr wrap="none">
            <a:spAutoFit/>
          </a:bodyPr>
          <a:lstStyle/>
          <a:p>
            <a:pPr lvl="0" algn="justLow" rtl="1" fontAlgn="base">
              <a:spcBef>
                <a:spcPct val="0"/>
              </a:spcBef>
              <a:spcAft>
                <a:spcPct val="0"/>
              </a:spcAft>
            </a:pPr>
            <a:r>
              <a:rPr lang="fa-IR" sz="2800" dirty="0" smtClean="0">
                <a:latin typeface="Calibri" pitchFamily="34" charset="0"/>
                <a:ea typeface="Calibri" pitchFamily="34" charset="0"/>
                <a:cs typeface="B Traffic" pitchFamily="2" charset="-78"/>
              </a:rPr>
              <a:t>در سطوح بالا ، سطوح میانی ، ویا سطوح پایینی ؟ </a:t>
            </a:r>
            <a:endParaRPr lang="fa-IR" sz="2800" dirty="0" smtClean="0">
              <a:latin typeface="Arial" pitchFamily="34" charset="0"/>
              <a:cs typeface="Arial" pitchFamily="34" charset="0"/>
            </a:endParaRPr>
          </a:p>
        </p:txBody>
      </p:sp>
      <p:sp>
        <p:nvSpPr>
          <p:cNvPr id="11" name="Left Arrow 10"/>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12" name="Rectangle 11"/>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2225">
                                            <p:txEl>
                                              <p:pRg st="0" end="0"/>
                                            </p:txEl>
                                          </p:spTgt>
                                        </p:tgtEl>
                                        <p:attrNameLst>
                                          <p:attrName>style.visibility</p:attrName>
                                        </p:attrNameLst>
                                      </p:cBhvr>
                                      <p:to>
                                        <p:strVal val="visible"/>
                                      </p:to>
                                    </p:set>
                                    <p:anim calcmode="lin" valueType="num">
                                      <p:cBhvr additive="base">
                                        <p:cTn id="37" dur="500" fill="hold"/>
                                        <p:tgtEl>
                                          <p:spTgt spid="5222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2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anim calcmode="lin" valueType="num">
                                      <p:cBhvr additive="base">
                                        <p:cTn id="4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xEl>
                                              <p:pRg st="0" end="0"/>
                                            </p:txEl>
                                          </p:spTgt>
                                        </p:tgtEl>
                                        <p:attrNameLst>
                                          <p:attrName>style.visibility</p:attrName>
                                        </p:attrNameLst>
                                      </p:cBhvr>
                                      <p:to>
                                        <p:strVal val="visible"/>
                                      </p:to>
                                    </p:set>
                                    <p:anim calcmode="lin" valueType="num">
                                      <p:cBhvr additive="base">
                                        <p:cTn id="49"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52225" grpId="0" build="p"/>
      <p:bldP spid="9" grpId="0" build="p"/>
      <p:bldP spid="10"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676400" y="304800"/>
            <a:ext cx="5864106"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0"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   اجزای تشکیل دهنده سازمان : </a:t>
            </a:r>
            <a:endParaRPr kumimoji="0" lang="fa-IR" sz="4000" b="0" i="0" u="none" strike="noStrike" cap="none" normalizeH="0" baseline="0" dirty="0" smtClean="0">
              <a:ln>
                <a:noFill/>
              </a:ln>
              <a:solidFill>
                <a:srgbClr val="C00000"/>
              </a:solidFill>
              <a:effectLst/>
              <a:latin typeface="Arial" pitchFamily="34" charset="0"/>
              <a:cs typeface="Arial" pitchFamily="34" charset="0"/>
            </a:endParaRPr>
          </a:p>
        </p:txBody>
      </p:sp>
      <p:sp>
        <p:nvSpPr>
          <p:cNvPr id="3" name="Rectangle 2"/>
          <p:cNvSpPr/>
          <p:nvPr/>
        </p:nvSpPr>
        <p:spPr>
          <a:xfrm>
            <a:off x="4267200" y="914400"/>
            <a:ext cx="4572000" cy="584775"/>
          </a:xfrm>
          <a:prstGeom prst="rect">
            <a:avLst/>
          </a:prstGeom>
        </p:spPr>
        <p:txBody>
          <a:bodyPr>
            <a:spAutoFit/>
          </a:bodyPr>
          <a:lstStyle/>
          <a:p>
            <a:r>
              <a:rPr lang="fa-IR" sz="3200" dirty="0" smtClean="0">
                <a:solidFill>
                  <a:srgbClr val="FF0000"/>
                </a:solidFill>
              </a:rPr>
              <a:t>جواب روشن است :</a:t>
            </a:r>
            <a:endParaRPr lang="fa-IR" sz="3200" dirty="0">
              <a:solidFill>
                <a:srgbClr val="FF0000"/>
              </a:solidFill>
            </a:endParaRPr>
          </a:p>
        </p:txBody>
      </p:sp>
      <p:sp>
        <p:nvSpPr>
          <p:cNvPr id="4" name="Rectangle 3"/>
          <p:cNvSpPr/>
          <p:nvPr/>
        </p:nvSpPr>
        <p:spPr>
          <a:xfrm>
            <a:off x="762000" y="1600200"/>
            <a:ext cx="8382000" cy="4524315"/>
          </a:xfrm>
          <a:prstGeom prst="rect">
            <a:avLst/>
          </a:prstGeom>
        </p:spPr>
        <p:txBody>
          <a:bodyPr wrap="square">
            <a:spAutoFit/>
          </a:bodyPr>
          <a:lstStyle/>
          <a:p>
            <a:pPr algn="ctr"/>
            <a:r>
              <a:rPr lang="fa-IR" sz="3200" b="1" dirty="0" smtClean="0"/>
              <a:t>کارایی و تخصص نیروی انسانی درتمام سطوح سازمان حائز اهمیت است و هر کدام از نیروهای </a:t>
            </a:r>
            <a:endParaRPr lang="en-US" sz="3200" b="1" dirty="0" smtClean="0"/>
          </a:p>
          <a:p>
            <a:pPr algn="ctr"/>
            <a:r>
              <a:rPr lang="fa-IR" sz="3200" b="1" dirty="0" smtClean="0"/>
              <a:t>سازمان در جای خود مهم و موثرند ؛</a:t>
            </a:r>
          </a:p>
          <a:p>
            <a:pPr algn="ctr"/>
            <a:r>
              <a:rPr lang="fa-IR" sz="3200" b="1" dirty="0" smtClean="0"/>
              <a:t> </a:t>
            </a:r>
          </a:p>
          <a:p>
            <a:pPr algn="ctr"/>
            <a:r>
              <a:rPr lang="fa-IR" sz="3200" b="1" dirty="0" smtClean="0"/>
              <a:t>مدیران خوب و کارآمد می توانند با رهبری علمی و خردمندانه ، کارکنان را برای رسیدن به اهداف سازمان هدایت کنند و کارکنان فعال و متعهد و دلسوز می توانند در بالا بردن  کمیت و کیفیت بازده سازمان تاثیر مستقیم داشته باشند . </a:t>
            </a:r>
            <a:endParaRPr lang="fa-IR" sz="3200" b="1" dirty="0"/>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6" name="Rectangle 5"/>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676400" y="0"/>
            <a:ext cx="5864106"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0"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   اجزای تشکیل دهنده سازمان : </a:t>
            </a:r>
            <a:endParaRPr kumimoji="0" lang="fa-IR" sz="4000" b="0" i="0" u="none" strike="noStrike" cap="none" normalizeH="0" baseline="0" dirty="0" smtClean="0">
              <a:ln>
                <a:noFill/>
              </a:ln>
              <a:solidFill>
                <a:srgbClr val="C00000"/>
              </a:solidFill>
              <a:effectLst/>
              <a:latin typeface="Arial" pitchFamily="34" charset="0"/>
              <a:cs typeface="Arial" pitchFamily="34" charset="0"/>
            </a:endParaRPr>
          </a:p>
        </p:txBody>
      </p:sp>
      <p:sp>
        <p:nvSpPr>
          <p:cNvPr id="3" name="Rectangle 2"/>
          <p:cNvSpPr/>
          <p:nvPr/>
        </p:nvSpPr>
        <p:spPr>
          <a:xfrm>
            <a:off x="5486400" y="762000"/>
            <a:ext cx="3119765" cy="584775"/>
          </a:xfrm>
          <a:prstGeom prst="rect">
            <a:avLst/>
          </a:prstGeom>
        </p:spPr>
        <p:txBody>
          <a:bodyPr wrap="none">
            <a:spAutoFit/>
          </a:bodyPr>
          <a:lstStyle/>
          <a:p>
            <a:r>
              <a:rPr lang="fa-IR" sz="3200" dirty="0" smtClean="0">
                <a:solidFill>
                  <a:srgbClr val="FF0000"/>
                </a:solidFill>
              </a:rPr>
              <a:t>3-وسایل و ابزار کار </a:t>
            </a:r>
            <a:endParaRPr lang="fa-IR" sz="3200" dirty="0">
              <a:solidFill>
                <a:srgbClr val="FF0000"/>
              </a:solidFill>
            </a:endParaRPr>
          </a:p>
        </p:txBody>
      </p:sp>
      <p:sp>
        <p:nvSpPr>
          <p:cNvPr id="4" name="Rectangle 3"/>
          <p:cNvSpPr/>
          <p:nvPr/>
        </p:nvSpPr>
        <p:spPr>
          <a:xfrm>
            <a:off x="1219200" y="1295400"/>
            <a:ext cx="7391400" cy="830997"/>
          </a:xfrm>
          <a:prstGeom prst="rect">
            <a:avLst/>
          </a:prstGeom>
        </p:spPr>
        <p:txBody>
          <a:bodyPr wrap="square">
            <a:spAutoFit/>
          </a:bodyPr>
          <a:lstStyle/>
          <a:p>
            <a:pPr algn="ctr"/>
            <a:r>
              <a:rPr lang="fa-IR" sz="2400" b="1" dirty="0" smtClean="0"/>
              <a:t>قدر مسلم تحقق سازمان بدون لوازم و ابزار کار و آنچه </a:t>
            </a:r>
          </a:p>
          <a:p>
            <a:pPr algn="ctr"/>
            <a:r>
              <a:rPr lang="fa-IR" sz="2400" b="1" dirty="0" smtClean="0"/>
              <a:t>مورد نیاز است مشکل و در برخی موارد غیر ممکن است . </a:t>
            </a:r>
            <a:endParaRPr lang="fa-IR" sz="2400" b="1" dirty="0"/>
          </a:p>
        </p:txBody>
      </p:sp>
      <p:sp>
        <p:nvSpPr>
          <p:cNvPr id="5" name="Rectangle 4"/>
          <p:cNvSpPr/>
          <p:nvPr/>
        </p:nvSpPr>
        <p:spPr>
          <a:xfrm>
            <a:off x="2730065" y="2209800"/>
            <a:ext cx="6413935" cy="461665"/>
          </a:xfrm>
          <a:prstGeom prst="rect">
            <a:avLst/>
          </a:prstGeom>
        </p:spPr>
        <p:txBody>
          <a:bodyPr wrap="none">
            <a:spAutoFit/>
          </a:bodyPr>
          <a:lstStyle/>
          <a:p>
            <a:r>
              <a:rPr lang="fa-IR" sz="2400" b="1" dirty="0" smtClean="0">
                <a:solidFill>
                  <a:srgbClr val="00B0F0"/>
                </a:solidFill>
              </a:rPr>
              <a:t>وسایل و ابزار کار را می توان به دو گروه تقسیم کرد : </a:t>
            </a:r>
            <a:endParaRPr lang="fa-IR" sz="2400" b="1" dirty="0">
              <a:solidFill>
                <a:srgbClr val="00B0F0"/>
              </a:solidFill>
            </a:endParaRPr>
          </a:p>
        </p:txBody>
      </p:sp>
      <p:sp>
        <p:nvSpPr>
          <p:cNvPr id="6" name="Rectangle 5"/>
          <p:cNvSpPr/>
          <p:nvPr/>
        </p:nvSpPr>
        <p:spPr>
          <a:xfrm>
            <a:off x="1219200" y="2743200"/>
            <a:ext cx="7467600" cy="830997"/>
          </a:xfrm>
          <a:prstGeom prst="rect">
            <a:avLst/>
          </a:prstGeom>
        </p:spPr>
        <p:txBody>
          <a:bodyPr wrap="square">
            <a:spAutoFit/>
          </a:bodyPr>
          <a:lstStyle/>
          <a:p>
            <a:pPr algn="ctr"/>
            <a:r>
              <a:rPr lang="fa-IR" sz="2400" b="1" dirty="0" smtClean="0"/>
              <a:t>گروه اول : وسایل و ابزاری است که تشکل و تحقق سازمان</a:t>
            </a:r>
          </a:p>
          <a:p>
            <a:pPr algn="ctr"/>
            <a:r>
              <a:rPr lang="fa-IR" sz="2400" b="1" dirty="0" smtClean="0"/>
              <a:t> در آغاز امر بدان بستگی دارد ؛ مانند ، </a:t>
            </a:r>
            <a:r>
              <a:rPr lang="fa-IR" sz="2400" b="1" dirty="0" smtClean="0">
                <a:solidFill>
                  <a:srgbClr val="92D050"/>
                </a:solidFill>
              </a:rPr>
              <a:t>مکان </a:t>
            </a:r>
            <a:r>
              <a:rPr lang="fa-IR" sz="2400" b="1" dirty="0" smtClean="0"/>
              <a:t>و</a:t>
            </a:r>
            <a:r>
              <a:rPr lang="fa-IR" sz="2400" b="1" dirty="0" smtClean="0">
                <a:solidFill>
                  <a:srgbClr val="92D050"/>
                </a:solidFill>
              </a:rPr>
              <a:t> بودجه </a:t>
            </a:r>
            <a:r>
              <a:rPr lang="fa-IR" sz="2400" b="1" dirty="0" smtClean="0"/>
              <a:t>.</a:t>
            </a:r>
            <a:endParaRPr lang="fa-IR" sz="2400" b="1" dirty="0"/>
          </a:p>
        </p:txBody>
      </p:sp>
      <p:sp>
        <p:nvSpPr>
          <p:cNvPr id="105473" name="Rectangle 1"/>
          <p:cNvSpPr>
            <a:spLocks noChangeArrowheads="1"/>
          </p:cNvSpPr>
          <p:nvPr/>
        </p:nvSpPr>
        <p:spPr bwMode="auto">
          <a:xfrm>
            <a:off x="1127429" y="3740750"/>
            <a:ext cx="7484741"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گروه دوم : وسایل کاری که با استفاده از  آن می توان در جهت </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اهداف سازمان خدمات لازم را ارائه کرد . </a:t>
            </a:r>
          </a:p>
        </p:txBody>
      </p:sp>
      <p:sp>
        <p:nvSpPr>
          <p:cNvPr id="8" name="Rectangle 7"/>
          <p:cNvSpPr/>
          <p:nvPr/>
        </p:nvSpPr>
        <p:spPr>
          <a:xfrm>
            <a:off x="1066800" y="4648200"/>
            <a:ext cx="7848600" cy="1815882"/>
          </a:xfrm>
          <a:prstGeom prst="rect">
            <a:avLst/>
          </a:prstGeom>
        </p:spPr>
        <p:txBody>
          <a:bodyPr wrap="square">
            <a:spAutoFit/>
          </a:bodyPr>
          <a:lstStyle/>
          <a:p>
            <a:pPr lvl="0" algn="ctr" rtl="1" fontAlgn="base">
              <a:spcBef>
                <a:spcPct val="0"/>
              </a:spcBef>
              <a:spcAft>
                <a:spcPct val="0"/>
              </a:spcAft>
            </a:pPr>
            <a:r>
              <a:rPr lang="fa-IR" sz="2800" b="1" dirty="0" smtClean="0">
                <a:latin typeface="Calibri" pitchFamily="34" charset="0"/>
                <a:ea typeface="Calibri" pitchFamily="34" charset="0"/>
                <a:cs typeface="B Traffic" pitchFamily="2" charset="-78"/>
              </a:rPr>
              <a:t>مناسب و کارا بودن هر دو گروه از وسایل در </a:t>
            </a:r>
          </a:p>
          <a:p>
            <a:pPr lvl="0" algn="ctr" rtl="1" fontAlgn="base">
              <a:spcBef>
                <a:spcPct val="0"/>
              </a:spcBef>
              <a:spcAft>
                <a:spcPct val="0"/>
              </a:spcAft>
            </a:pPr>
            <a:r>
              <a:rPr lang="fa-IR" sz="2800" b="1" dirty="0" smtClean="0">
                <a:solidFill>
                  <a:srgbClr val="FFC000"/>
                </a:solidFill>
                <a:latin typeface="Calibri" pitchFamily="34" charset="0"/>
                <a:ea typeface="Calibri" pitchFamily="34" charset="0"/>
                <a:cs typeface="B Traffic" pitchFamily="2" charset="-78"/>
              </a:rPr>
              <a:t>کارایی</a:t>
            </a:r>
            <a:r>
              <a:rPr lang="fa-IR" sz="2800" b="1" dirty="0" smtClean="0">
                <a:latin typeface="Calibri" pitchFamily="34" charset="0"/>
                <a:ea typeface="Calibri" pitchFamily="34" charset="0"/>
                <a:cs typeface="B Traffic" pitchFamily="2" charset="-78"/>
              </a:rPr>
              <a:t> و </a:t>
            </a:r>
            <a:r>
              <a:rPr lang="fa-IR" sz="2800" b="1" dirty="0" smtClean="0">
                <a:solidFill>
                  <a:srgbClr val="FFC000"/>
                </a:solidFill>
                <a:latin typeface="Calibri" pitchFamily="34" charset="0"/>
                <a:ea typeface="Calibri" pitchFamily="34" charset="0"/>
                <a:cs typeface="B Traffic" pitchFamily="2" charset="-78"/>
              </a:rPr>
              <a:t>موفقیت</a:t>
            </a:r>
            <a:r>
              <a:rPr lang="fa-IR" sz="2800" b="1" dirty="0" smtClean="0">
                <a:latin typeface="Calibri" pitchFamily="34" charset="0"/>
                <a:ea typeface="Calibri" pitchFamily="34" charset="0"/>
                <a:cs typeface="B Traffic" pitchFamily="2" charset="-78"/>
              </a:rPr>
              <a:t> سازمان نقش ارزنده ای دارند . </a:t>
            </a:r>
          </a:p>
          <a:p>
            <a:pPr lvl="0" algn="ctr" rtl="1" fontAlgn="base">
              <a:spcBef>
                <a:spcPct val="0"/>
              </a:spcBef>
              <a:spcAft>
                <a:spcPct val="0"/>
              </a:spcAft>
            </a:pPr>
            <a:r>
              <a:rPr lang="fa-IR" sz="2800" b="1" dirty="0" smtClean="0">
                <a:latin typeface="Calibri" pitchFamily="34" charset="0"/>
                <a:ea typeface="Calibri" pitchFamily="34" charset="0"/>
                <a:cs typeface="B Traffic" pitchFamily="2" charset="-78"/>
              </a:rPr>
              <a:t> از جمله فناوری و وسایل ارتباطی پیشرفته از </a:t>
            </a:r>
          </a:p>
          <a:p>
            <a:pPr lvl="0" algn="ctr" rtl="1" fontAlgn="base">
              <a:spcBef>
                <a:spcPct val="0"/>
              </a:spcBef>
              <a:spcAft>
                <a:spcPct val="0"/>
              </a:spcAft>
            </a:pPr>
            <a:r>
              <a:rPr lang="fa-IR" sz="2800" b="1" dirty="0" smtClean="0">
                <a:latin typeface="Calibri" pitchFamily="34" charset="0"/>
                <a:ea typeface="Calibri" pitchFamily="34" charset="0"/>
                <a:cs typeface="B Traffic" pitchFamily="2" charset="-78"/>
              </a:rPr>
              <a:t>لوازم اساسی و ضروری هر سازمان است .</a:t>
            </a:r>
            <a:endParaRPr lang="fa-IR" sz="2800" b="1" dirty="0" smtClean="0">
              <a:latin typeface="Arial" pitchFamily="34" charset="0"/>
              <a:cs typeface="Arial" pitchFamily="34" charset="0"/>
            </a:endParaRPr>
          </a:p>
        </p:txBody>
      </p:sp>
      <p:sp>
        <p:nvSpPr>
          <p:cNvPr id="9" name="Left Arrow 8"/>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10" name="Rectangle 9"/>
          <p:cNvSpPr/>
          <p:nvPr/>
        </p:nvSpPr>
        <p:spPr>
          <a:xfrm rot="16200000">
            <a:off x="-1619931" y="2801033"/>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 calcmode="lin" valueType="num">
                                      <p:cBhvr additive="base">
                                        <p:cTn id="3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5473">
                                            <p:txEl>
                                              <p:pRg st="0" end="0"/>
                                            </p:txEl>
                                          </p:spTgt>
                                        </p:tgtEl>
                                        <p:attrNameLst>
                                          <p:attrName>style.visibility</p:attrName>
                                        </p:attrNameLst>
                                      </p:cBhvr>
                                      <p:to>
                                        <p:strVal val="visible"/>
                                      </p:to>
                                    </p:set>
                                    <p:anim calcmode="lin" valueType="num">
                                      <p:cBhvr additive="base">
                                        <p:cTn id="43" dur="500" fill="hold"/>
                                        <p:tgtEl>
                                          <p:spTgt spid="105473">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547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5473">
                                            <p:txEl>
                                              <p:pRg st="1" end="1"/>
                                            </p:txEl>
                                          </p:spTgt>
                                        </p:tgtEl>
                                        <p:attrNameLst>
                                          <p:attrName>style.visibility</p:attrName>
                                        </p:attrNameLst>
                                      </p:cBhvr>
                                      <p:to>
                                        <p:strVal val="visible"/>
                                      </p:to>
                                    </p:set>
                                    <p:anim calcmode="lin" valueType="num">
                                      <p:cBhvr additive="base">
                                        <p:cTn id="49" dur="500" fill="hold"/>
                                        <p:tgtEl>
                                          <p:spTgt spid="105473">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547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xEl>
                                              <p:pRg st="0" end="0"/>
                                            </p:txEl>
                                          </p:spTgt>
                                        </p:tgtEl>
                                        <p:attrNameLst>
                                          <p:attrName>style.visibility</p:attrName>
                                        </p:attrNameLst>
                                      </p:cBhvr>
                                      <p:to>
                                        <p:strVal val="visible"/>
                                      </p:to>
                                    </p:set>
                                    <p:anim calcmode="lin" valueType="num">
                                      <p:cBhvr additive="base">
                                        <p:cTn id="5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
                                            <p:txEl>
                                              <p:pRg st="1" end="1"/>
                                            </p:txEl>
                                          </p:spTgt>
                                        </p:tgtEl>
                                        <p:attrNameLst>
                                          <p:attrName>style.visibility</p:attrName>
                                        </p:attrNameLst>
                                      </p:cBhvr>
                                      <p:to>
                                        <p:strVal val="visible"/>
                                      </p:to>
                                    </p:set>
                                    <p:anim calcmode="lin" valueType="num">
                                      <p:cBhvr additive="base">
                                        <p:cTn id="6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8">
                                            <p:txEl>
                                              <p:pRg st="2" end="2"/>
                                            </p:txEl>
                                          </p:spTgt>
                                        </p:tgtEl>
                                        <p:attrNameLst>
                                          <p:attrName>style.visibility</p:attrName>
                                        </p:attrNameLst>
                                      </p:cBhvr>
                                      <p:to>
                                        <p:strVal val="visible"/>
                                      </p:to>
                                    </p:set>
                                    <p:anim calcmode="lin" valueType="num">
                                      <p:cBhvr additive="base">
                                        <p:cTn id="6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8">
                                            <p:txEl>
                                              <p:pRg st="3" end="3"/>
                                            </p:txEl>
                                          </p:spTgt>
                                        </p:tgtEl>
                                        <p:attrNameLst>
                                          <p:attrName>style.visibility</p:attrName>
                                        </p:attrNameLst>
                                      </p:cBhvr>
                                      <p:to>
                                        <p:strVal val="visible"/>
                                      </p:to>
                                    </p:set>
                                    <p:anim calcmode="lin" valueType="num">
                                      <p:cBhvr additive="base">
                                        <p:cTn id="7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105473" grpId="0" build="p"/>
      <p:bldP spid="8"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228600"/>
            <a:ext cx="5434501" cy="646331"/>
          </a:xfrm>
          <a:prstGeom prst="rect">
            <a:avLst/>
          </a:prstGeom>
        </p:spPr>
        <p:txBody>
          <a:bodyPr wrap="none">
            <a:spAutoFit/>
          </a:bodyPr>
          <a:lstStyle/>
          <a:p>
            <a:r>
              <a:rPr lang="fa-IR" sz="3600" dirty="0" smtClean="0">
                <a:solidFill>
                  <a:srgbClr val="C00000"/>
                </a:solidFill>
              </a:rPr>
              <a:t>اصول اساسی در تشکیل سازمان : </a:t>
            </a:r>
            <a:endParaRPr lang="fa-IR" sz="3600" dirty="0">
              <a:solidFill>
                <a:srgbClr val="C00000"/>
              </a:solidFill>
            </a:endParaRPr>
          </a:p>
        </p:txBody>
      </p:sp>
      <p:sp>
        <p:nvSpPr>
          <p:cNvPr id="3" name="Rectangle 2"/>
          <p:cNvSpPr/>
          <p:nvPr/>
        </p:nvSpPr>
        <p:spPr>
          <a:xfrm>
            <a:off x="6383308" y="838200"/>
            <a:ext cx="2760692" cy="584775"/>
          </a:xfrm>
          <a:prstGeom prst="rect">
            <a:avLst/>
          </a:prstGeom>
        </p:spPr>
        <p:txBody>
          <a:bodyPr wrap="none">
            <a:spAutoFit/>
          </a:bodyPr>
          <a:lstStyle/>
          <a:p>
            <a:r>
              <a:rPr lang="fa-IR" sz="3200" dirty="0" smtClean="0">
                <a:solidFill>
                  <a:srgbClr val="C00000"/>
                </a:solidFill>
              </a:rPr>
              <a:t>1-اصل تقسیم کار </a:t>
            </a:r>
            <a:endParaRPr lang="fa-IR" sz="3200" dirty="0">
              <a:solidFill>
                <a:srgbClr val="C00000"/>
              </a:solidFill>
            </a:endParaRPr>
          </a:p>
        </p:txBody>
      </p:sp>
      <p:sp>
        <p:nvSpPr>
          <p:cNvPr id="4" name="Rectangle 3"/>
          <p:cNvSpPr/>
          <p:nvPr/>
        </p:nvSpPr>
        <p:spPr>
          <a:xfrm>
            <a:off x="1219200" y="1371600"/>
            <a:ext cx="7696200" cy="830997"/>
          </a:xfrm>
          <a:prstGeom prst="rect">
            <a:avLst/>
          </a:prstGeom>
        </p:spPr>
        <p:txBody>
          <a:bodyPr wrap="square">
            <a:spAutoFit/>
          </a:bodyPr>
          <a:lstStyle/>
          <a:p>
            <a:pPr algn="ctr"/>
            <a:r>
              <a:rPr lang="fa-IR" sz="2400" b="1" dirty="0" smtClean="0"/>
              <a:t>پس از اینکه چند نفر برای رسیدن به هدف خاصی شروع به همکاری می کنند ، تقسیم کارها بین آنان ضرورت پیدا می کند </a:t>
            </a:r>
            <a:endParaRPr lang="fa-IR" sz="2400" b="1" dirty="0"/>
          </a:p>
        </p:txBody>
      </p:sp>
      <p:sp>
        <p:nvSpPr>
          <p:cNvPr id="5" name="Rectangle 4"/>
          <p:cNvSpPr/>
          <p:nvPr/>
        </p:nvSpPr>
        <p:spPr>
          <a:xfrm>
            <a:off x="914400" y="2438400"/>
            <a:ext cx="8229600" cy="830997"/>
          </a:xfrm>
          <a:prstGeom prst="rect">
            <a:avLst/>
          </a:prstGeom>
        </p:spPr>
        <p:txBody>
          <a:bodyPr wrap="square">
            <a:spAutoFit/>
          </a:bodyPr>
          <a:lstStyle/>
          <a:p>
            <a:pPr algn="ctr"/>
            <a:r>
              <a:rPr lang="fa-IR" sz="2400" b="1" dirty="0" smtClean="0">
                <a:solidFill>
                  <a:srgbClr val="C00000"/>
                </a:solidFill>
              </a:rPr>
              <a:t>برای جلوگیری از تداخل و تکرار وظایفی که اجرای آنها برای رسیدن به اهداف سازمان لازم است</a:t>
            </a:r>
            <a:endParaRPr lang="fa-IR" sz="2400" b="1" dirty="0">
              <a:solidFill>
                <a:srgbClr val="C00000"/>
              </a:solidFill>
            </a:endParaRPr>
          </a:p>
        </p:txBody>
      </p:sp>
      <p:sp>
        <p:nvSpPr>
          <p:cNvPr id="6" name="Rectangle 5"/>
          <p:cNvSpPr/>
          <p:nvPr/>
        </p:nvSpPr>
        <p:spPr>
          <a:xfrm>
            <a:off x="3108298" y="3244334"/>
            <a:ext cx="4188967" cy="461665"/>
          </a:xfrm>
          <a:prstGeom prst="rect">
            <a:avLst/>
          </a:prstGeom>
        </p:spPr>
        <p:txBody>
          <a:bodyPr wrap="none">
            <a:spAutoFit/>
          </a:bodyPr>
          <a:lstStyle/>
          <a:p>
            <a:r>
              <a:rPr lang="fa-IR" sz="2400" b="1" dirty="0" smtClean="0"/>
              <a:t>اول بین واحد های مختلف سازمان،</a:t>
            </a:r>
            <a:endParaRPr lang="fa-IR" sz="2400" b="1" dirty="0"/>
          </a:p>
        </p:txBody>
      </p:sp>
      <p:sp>
        <p:nvSpPr>
          <p:cNvPr id="7" name="Rectangle 6"/>
          <p:cNvSpPr/>
          <p:nvPr/>
        </p:nvSpPr>
        <p:spPr>
          <a:xfrm>
            <a:off x="1143000" y="3886200"/>
            <a:ext cx="6790642" cy="523220"/>
          </a:xfrm>
          <a:prstGeom prst="rect">
            <a:avLst/>
          </a:prstGeom>
        </p:spPr>
        <p:txBody>
          <a:bodyPr wrap="none">
            <a:spAutoFit/>
          </a:bodyPr>
          <a:lstStyle/>
          <a:p>
            <a:r>
              <a:rPr lang="fa-IR" sz="2800" dirty="0" smtClean="0">
                <a:solidFill>
                  <a:srgbClr val="00B0F0"/>
                </a:solidFill>
              </a:rPr>
              <a:t>سپس بین کارکنان آن واحدها تقسیم کار صورت گیرد</a:t>
            </a:r>
            <a:endParaRPr lang="fa-IR" sz="2800" dirty="0">
              <a:solidFill>
                <a:srgbClr val="00B0F0"/>
              </a:solidFill>
            </a:endParaRPr>
          </a:p>
        </p:txBody>
      </p:sp>
      <p:sp>
        <p:nvSpPr>
          <p:cNvPr id="8" name="Rectangle 7"/>
          <p:cNvSpPr/>
          <p:nvPr/>
        </p:nvSpPr>
        <p:spPr>
          <a:xfrm>
            <a:off x="1828800" y="4572000"/>
            <a:ext cx="7037504" cy="523220"/>
          </a:xfrm>
          <a:prstGeom prst="rect">
            <a:avLst/>
          </a:prstGeom>
        </p:spPr>
        <p:txBody>
          <a:bodyPr wrap="none">
            <a:spAutoFit/>
          </a:bodyPr>
          <a:lstStyle/>
          <a:p>
            <a:r>
              <a:rPr lang="fa-IR" sz="2800" b="1" dirty="0" smtClean="0">
                <a:solidFill>
                  <a:srgbClr val="002060"/>
                </a:solidFill>
              </a:rPr>
              <a:t>در تقسیم کار ؛  ابتدا کارها توصیف و تعریف شوند </a:t>
            </a:r>
            <a:endParaRPr lang="fa-IR" sz="2800" b="1" dirty="0">
              <a:solidFill>
                <a:srgbClr val="002060"/>
              </a:solidFill>
            </a:endParaRPr>
          </a:p>
        </p:txBody>
      </p:sp>
      <p:sp>
        <p:nvSpPr>
          <p:cNvPr id="104449" name="Rectangle 1"/>
          <p:cNvSpPr>
            <a:spLocks noChangeArrowheads="1"/>
          </p:cNvSpPr>
          <p:nvPr/>
        </p:nvSpPr>
        <p:spPr bwMode="auto">
          <a:xfrm>
            <a:off x="1219199" y="5237947"/>
            <a:ext cx="7223411"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002060"/>
                </a:solidFill>
                <a:effectLst/>
                <a:latin typeface="Calibri" pitchFamily="34" charset="0"/>
                <a:ea typeface="Calibri" pitchFamily="34" charset="0"/>
                <a:cs typeface="B Traffic" pitchFamily="2" charset="-78"/>
              </a:rPr>
              <a:t>سپس بر اساس تعداد و تنوع ، وظایف طبقه بندی شوند تا انجام دادن آنها برای کارکنان ممکن شود . </a:t>
            </a:r>
            <a:endParaRPr kumimoji="0" lang="fa-IR" sz="2800" b="1" i="0" u="none" strike="noStrike" cap="none" normalizeH="0" baseline="0" dirty="0" smtClean="0">
              <a:ln>
                <a:noFill/>
              </a:ln>
              <a:solidFill>
                <a:srgbClr val="002060"/>
              </a:solidFill>
              <a:effectLst/>
              <a:latin typeface="Arial" pitchFamily="34" charset="0"/>
              <a:cs typeface="Arial" pitchFamily="34" charset="0"/>
            </a:endParaRPr>
          </a:p>
        </p:txBody>
      </p:sp>
      <p:sp>
        <p:nvSpPr>
          <p:cNvPr id="10" name="Left Arrow 9"/>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11" name="Rectangle 10"/>
          <p:cNvSpPr/>
          <p:nvPr/>
        </p:nvSpPr>
        <p:spPr>
          <a:xfrm rot="16200000">
            <a:off x="-2762932" y="2877232"/>
            <a:ext cx="6400797" cy="646331"/>
          </a:xfrm>
          <a:prstGeom prst="rect">
            <a:avLst/>
          </a:prstGeom>
        </p:spPr>
        <p:txBody>
          <a:bodyPr wrap="square">
            <a:spAutoFit/>
          </a:bodyPr>
          <a:lstStyle/>
          <a:p>
            <a:r>
              <a:rPr lang="fa-IR" sz="3600" dirty="0" smtClean="0">
                <a:solidFill>
                  <a:srgbClr val="C00000"/>
                </a:solidFill>
                <a:cs typeface="2  Kaj" pitchFamily="2" charset="-78"/>
              </a:rPr>
              <a:t>اصول اساسی در تشکیل سازمان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4449">
                                            <p:txEl>
                                              <p:pRg st="0" end="0"/>
                                            </p:txEl>
                                          </p:spTgt>
                                        </p:tgtEl>
                                        <p:attrNameLst>
                                          <p:attrName>style.visibility</p:attrName>
                                        </p:attrNameLst>
                                      </p:cBhvr>
                                      <p:to>
                                        <p:strVal val="visible"/>
                                      </p:to>
                                    </p:set>
                                    <p:anim calcmode="lin" valueType="num">
                                      <p:cBhvr additive="base">
                                        <p:cTn id="43" dur="500" fill="hold"/>
                                        <p:tgtEl>
                                          <p:spTgt spid="104449">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444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7" grpId="0" build="p"/>
      <p:bldP spid="8" grpId="0" build="p"/>
      <p:bldP spid="104449"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0"/>
            <a:ext cx="5434501" cy="646331"/>
          </a:xfrm>
          <a:prstGeom prst="rect">
            <a:avLst/>
          </a:prstGeom>
        </p:spPr>
        <p:txBody>
          <a:bodyPr wrap="none">
            <a:spAutoFit/>
          </a:bodyPr>
          <a:lstStyle/>
          <a:p>
            <a:r>
              <a:rPr lang="fa-IR" sz="3600" dirty="0" smtClean="0">
                <a:solidFill>
                  <a:srgbClr val="0070C0"/>
                </a:solidFill>
              </a:rPr>
              <a:t>اصول اساسی در تشکیل سازمان : </a:t>
            </a:r>
            <a:endParaRPr lang="fa-IR" sz="3600" dirty="0">
              <a:solidFill>
                <a:srgbClr val="0070C0"/>
              </a:solidFill>
            </a:endParaRPr>
          </a:p>
        </p:txBody>
      </p:sp>
      <p:sp>
        <p:nvSpPr>
          <p:cNvPr id="3" name="Rectangle 2"/>
          <p:cNvSpPr/>
          <p:nvPr/>
        </p:nvSpPr>
        <p:spPr>
          <a:xfrm>
            <a:off x="3416150" y="838200"/>
            <a:ext cx="5727850" cy="461665"/>
          </a:xfrm>
          <a:prstGeom prst="rect">
            <a:avLst/>
          </a:prstGeom>
        </p:spPr>
        <p:txBody>
          <a:bodyPr wrap="none">
            <a:spAutoFit/>
          </a:bodyPr>
          <a:lstStyle/>
          <a:p>
            <a:r>
              <a:rPr lang="fa-IR" sz="2400" b="1" dirty="0" smtClean="0">
                <a:solidFill>
                  <a:srgbClr val="002060"/>
                </a:solidFill>
              </a:rPr>
              <a:t>در تقسیم کار دو اصل کلی باید مراعات شوند : </a:t>
            </a:r>
            <a:endParaRPr lang="fa-IR" sz="2400" b="1" dirty="0">
              <a:solidFill>
                <a:srgbClr val="002060"/>
              </a:solidFill>
            </a:endParaRPr>
          </a:p>
        </p:txBody>
      </p:sp>
      <p:sp>
        <p:nvSpPr>
          <p:cNvPr id="103425" name="Rectangle 1"/>
          <p:cNvSpPr>
            <a:spLocks noChangeArrowheads="1"/>
          </p:cNvSpPr>
          <p:nvPr/>
        </p:nvSpPr>
        <p:spPr bwMode="auto">
          <a:xfrm>
            <a:off x="990600" y="1600200"/>
            <a:ext cx="787593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اصل تشابه : </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کلیه وظایف و اموری که در یک سازمان با یکدیگر مشابه هستند و یا ماهیت آنها طوری است که برای انجام آنها نوع تخصص  مورد نیاز است ،  در یک جا متمرکز می شوند .</a:t>
            </a:r>
            <a:endParaRPr kumimoji="0" lang="fa-I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3426" name="Rectangle 2"/>
          <p:cNvSpPr>
            <a:spLocks noChangeArrowheads="1"/>
          </p:cNvSpPr>
          <p:nvPr/>
        </p:nvSpPr>
        <p:spPr bwMode="auto">
          <a:xfrm>
            <a:off x="990600" y="3962400"/>
            <a:ext cx="7777976"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اصل جدایی :</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a:t>
            </a: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امور و وظایفی که ماهیت آنها جدا از یکدیگر است و برای انجام دادن آنها تخصصهای گوناگون مورد نیاز است باید از یکدیگر جدا شوند </a:t>
            </a: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a:t>
            </a:r>
            <a:endParaRPr kumimoji="0" lang="fa-I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7" name="Rectangle 6"/>
          <p:cNvSpPr/>
          <p:nvPr/>
        </p:nvSpPr>
        <p:spPr>
          <a:xfrm rot="16200000">
            <a:off x="-2762932" y="2877232"/>
            <a:ext cx="6400797" cy="646331"/>
          </a:xfrm>
          <a:prstGeom prst="rect">
            <a:avLst/>
          </a:prstGeom>
        </p:spPr>
        <p:txBody>
          <a:bodyPr wrap="square">
            <a:spAutoFit/>
          </a:bodyPr>
          <a:lstStyle/>
          <a:p>
            <a:r>
              <a:rPr lang="fa-IR" sz="3600" dirty="0" smtClean="0">
                <a:solidFill>
                  <a:srgbClr val="C00000"/>
                </a:solidFill>
                <a:cs typeface="2  Kaj" pitchFamily="2" charset="-78"/>
              </a:rPr>
              <a:t>اصول اساسی در تشکیل سازمان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3425">
                                            <p:txEl>
                                              <p:pRg st="0" end="0"/>
                                            </p:txEl>
                                          </p:spTgt>
                                        </p:tgtEl>
                                        <p:attrNameLst>
                                          <p:attrName>style.visibility</p:attrName>
                                        </p:attrNameLst>
                                      </p:cBhvr>
                                      <p:to>
                                        <p:strVal val="visible"/>
                                      </p:to>
                                    </p:set>
                                    <p:anim calcmode="lin" valueType="num">
                                      <p:cBhvr additive="base">
                                        <p:cTn id="13" dur="500" fill="hold"/>
                                        <p:tgtEl>
                                          <p:spTgt spid="10342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34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3425">
                                            <p:txEl>
                                              <p:pRg st="1" end="1"/>
                                            </p:txEl>
                                          </p:spTgt>
                                        </p:tgtEl>
                                        <p:attrNameLst>
                                          <p:attrName>style.visibility</p:attrName>
                                        </p:attrNameLst>
                                      </p:cBhvr>
                                      <p:to>
                                        <p:strVal val="visible"/>
                                      </p:to>
                                    </p:set>
                                    <p:anim calcmode="lin" valueType="num">
                                      <p:cBhvr additive="base">
                                        <p:cTn id="19" dur="500" fill="hold"/>
                                        <p:tgtEl>
                                          <p:spTgt spid="10342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342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3426">
                                            <p:txEl>
                                              <p:pRg st="0" end="0"/>
                                            </p:txEl>
                                          </p:spTgt>
                                        </p:tgtEl>
                                        <p:attrNameLst>
                                          <p:attrName>style.visibility</p:attrName>
                                        </p:attrNameLst>
                                      </p:cBhvr>
                                      <p:to>
                                        <p:strVal val="visible"/>
                                      </p:to>
                                    </p:set>
                                    <p:anim calcmode="lin" valueType="num">
                                      <p:cBhvr additive="base">
                                        <p:cTn id="25" dur="500" fill="hold"/>
                                        <p:tgtEl>
                                          <p:spTgt spid="10342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34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3426">
                                            <p:txEl>
                                              <p:pRg st="1" end="1"/>
                                            </p:txEl>
                                          </p:spTgt>
                                        </p:tgtEl>
                                        <p:attrNameLst>
                                          <p:attrName>style.visibility</p:attrName>
                                        </p:attrNameLst>
                                      </p:cBhvr>
                                      <p:to>
                                        <p:strVal val="visible"/>
                                      </p:to>
                                    </p:set>
                                    <p:anim calcmode="lin" valueType="num">
                                      <p:cBhvr additive="base">
                                        <p:cTn id="31" dur="500" fill="hold"/>
                                        <p:tgtEl>
                                          <p:spTgt spid="103426">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342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3425" grpId="0" build="p"/>
      <p:bldP spid="10342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0"/>
            <a:ext cx="5434501" cy="646331"/>
          </a:xfrm>
          <a:prstGeom prst="rect">
            <a:avLst/>
          </a:prstGeom>
        </p:spPr>
        <p:txBody>
          <a:bodyPr wrap="none">
            <a:spAutoFit/>
          </a:bodyPr>
          <a:lstStyle/>
          <a:p>
            <a:r>
              <a:rPr lang="fa-IR" sz="3600" dirty="0" smtClean="0">
                <a:solidFill>
                  <a:srgbClr val="0070C0"/>
                </a:solidFill>
              </a:rPr>
              <a:t>اصول اساسی در تشکیل سازمان : </a:t>
            </a:r>
            <a:endParaRPr lang="fa-IR" sz="3600" dirty="0">
              <a:solidFill>
                <a:srgbClr val="0070C0"/>
              </a:solidFill>
            </a:endParaRPr>
          </a:p>
        </p:txBody>
      </p:sp>
      <p:sp>
        <p:nvSpPr>
          <p:cNvPr id="3" name="Rectangle 2"/>
          <p:cNvSpPr/>
          <p:nvPr/>
        </p:nvSpPr>
        <p:spPr>
          <a:xfrm>
            <a:off x="5105400" y="685800"/>
            <a:ext cx="4113627" cy="461665"/>
          </a:xfrm>
          <a:prstGeom prst="rect">
            <a:avLst/>
          </a:prstGeom>
        </p:spPr>
        <p:txBody>
          <a:bodyPr wrap="none">
            <a:spAutoFit/>
          </a:bodyPr>
          <a:lstStyle/>
          <a:p>
            <a:r>
              <a:rPr lang="fa-IR" sz="2400" b="1" dirty="0" smtClean="0">
                <a:solidFill>
                  <a:srgbClr val="FF0000"/>
                </a:solidFill>
              </a:rPr>
              <a:t>2-اصل تفویض اختیار و مسئولیت </a:t>
            </a:r>
            <a:endParaRPr lang="fa-IR" sz="2400" b="1" dirty="0">
              <a:solidFill>
                <a:srgbClr val="FF0000"/>
              </a:solidFill>
            </a:endParaRPr>
          </a:p>
        </p:txBody>
      </p:sp>
      <p:sp>
        <p:nvSpPr>
          <p:cNvPr id="4" name="Rectangle 3"/>
          <p:cNvSpPr/>
          <p:nvPr/>
        </p:nvSpPr>
        <p:spPr>
          <a:xfrm>
            <a:off x="1295400" y="1143000"/>
            <a:ext cx="7543800" cy="400110"/>
          </a:xfrm>
          <a:prstGeom prst="rect">
            <a:avLst/>
          </a:prstGeom>
        </p:spPr>
        <p:txBody>
          <a:bodyPr wrap="square">
            <a:spAutoFit/>
          </a:bodyPr>
          <a:lstStyle/>
          <a:p>
            <a:r>
              <a:rPr lang="fa-IR" sz="2000" b="1" dirty="0" smtClean="0"/>
              <a:t>همکاری افراد برای رسیدن به هدف مشترک نمی تواند خودسرانه باشد </a:t>
            </a:r>
            <a:endParaRPr lang="fa-IR" sz="2000" b="1" dirty="0"/>
          </a:p>
        </p:txBody>
      </p:sp>
      <p:sp>
        <p:nvSpPr>
          <p:cNvPr id="5" name="Rectangle 4"/>
          <p:cNvSpPr/>
          <p:nvPr/>
        </p:nvSpPr>
        <p:spPr>
          <a:xfrm>
            <a:off x="4097426" y="1752600"/>
            <a:ext cx="5046574" cy="461665"/>
          </a:xfrm>
          <a:prstGeom prst="rect">
            <a:avLst/>
          </a:prstGeom>
        </p:spPr>
        <p:txBody>
          <a:bodyPr wrap="none">
            <a:spAutoFit/>
          </a:bodyPr>
          <a:lstStyle/>
          <a:p>
            <a:r>
              <a:rPr lang="fa-IR" sz="2400" b="1" dirty="0" smtClean="0">
                <a:solidFill>
                  <a:srgbClr val="00B0F0"/>
                </a:solidFill>
              </a:rPr>
              <a:t>اختیار و مسئولیت لازم و ملزوم یکدیگرند </a:t>
            </a:r>
            <a:endParaRPr lang="fa-IR" sz="2400" b="1" dirty="0">
              <a:solidFill>
                <a:srgbClr val="00B0F0"/>
              </a:solidFill>
            </a:endParaRPr>
          </a:p>
        </p:txBody>
      </p:sp>
      <p:sp>
        <p:nvSpPr>
          <p:cNvPr id="6" name="Rectangle 5"/>
          <p:cNvSpPr/>
          <p:nvPr/>
        </p:nvSpPr>
        <p:spPr>
          <a:xfrm>
            <a:off x="1066800" y="2286000"/>
            <a:ext cx="8077200" cy="1200329"/>
          </a:xfrm>
          <a:prstGeom prst="rect">
            <a:avLst/>
          </a:prstGeom>
        </p:spPr>
        <p:txBody>
          <a:bodyPr wrap="square">
            <a:spAutoFit/>
          </a:bodyPr>
          <a:lstStyle/>
          <a:p>
            <a:pPr algn="ctr"/>
            <a:r>
              <a:rPr lang="fa-IR" sz="2400" b="1" dirty="0" smtClean="0"/>
              <a:t>اگر مسئولیتی به کسی داده شود و او اختیار کافی برای انجام دادن آن کار نداشته باشد ، هر گونه باز خواستی در مورد عدم انجام گرفتن وظایف او غیر منطقی و نامعقول است </a:t>
            </a:r>
            <a:endParaRPr lang="fa-IR" sz="2400" b="1" dirty="0"/>
          </a:p>
        </p:txBody>
      </p:sp>
      <p:sp>
        <p:nvSpPr>
          <p:cNvPr id="112641" name="Rectangle 1"/>
          <p:cNvSpPr>
            <a:spLocks noChangeArrowheads="1"/>
          </p:cNvSpPr>
          <p:nvPr/>
        </p:nvSpPr>
        <p:spPr bwMode="auto">
          <a:xfrm>
            <a:off x="1066800" y="3505200"/>
            <a:ext cx="80772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چنانچه اختیار بسیاری به فرد تفویض شود و مسئولیتی از او خواسته نشود ، </a:t>
            </a:r>
            <a:r>
              <a:rPr kumimoji="0" lang="fa-IR" sz="2400" b="1" i="0" u="none" strike="noStrike" cap="none" normalizeH="0" baseline="0" dirty="0" smtClean="0">
                <a:ln>
                  <a:noFill/>
                </a:ln>
                <a:solidFill>
                  <a:srgbClr val="FFC000"/>
                </a:solidFill>
                <a:effectLst/>
                <a:latin typeface="Calibri" pitchFamily="34" charset="0"/>
                <a:ea typeface="Calibri" pitchFamily="34" charset="0"/>
                <a:cs typeface="B Traffic" pitchFamily="2" charset="-78"/>
              </a:rPr>
              <a:t>نارسایی ، فساد ، و کجروی </a:t>
            </a: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بوجود خواهد آمد . </a:t>
            </a:r>
            <a:endParaRPr kumimoji="0" lang="fa-I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1219200" y="4724400"/>
            <a:ext cx="7924800" cy="457200"/>
          </a:xfrm>
          <a:prstGeom prst="rect">
            <a:avLst/>
          </a:prstGeom>
        </p:spPr>
        <p:txBody>
          <a:bodyPr wrap="square">
            <a:spAutoFit/>
          </a:bodyPr>
          <a:lstStyle/>
          <a:p>
            <a:r>
              <a:rPr lang="fa-IR" sz="2400" b="1" dirty="0" smtClean="0">
                <a:solidFill>
                  <a:srgbClr val="FF0000"/>
                </a:solidFill>
              </a:rPr>
              <a:t>میزان اختیارات قابل تفویض بستگی به نوع کارها و مشاغل دارد </a:t>
            </a:r>
            <a:endParaRPr lang="fa-IR" sz="2400" b="1" dirty="0">
              <a:solidFill>
                <a:srgbClr val="FF0000"/>
              </a:solidFill>
            </a:endParaRPr>
          </a:p>
        </p:txBody>
      </p:sp>
      <p:sp>
        <p:nvSpPr>
          <p:cNvPr id="9" name="Rectangle 8"/>
          <p:cNvSpPr/>
          <p:nvPr/>
        </p:nvSpPr>
        <p:spPr>
          <a:xfrm>
            <a:off x="2771743" y="5257800"/>
            <a:ext cx="6372257" cy="461665"/>
          </a:xfrm>
          <a:prstGeom prst="rect">
            <a:avLst/>
          </a:prstGeom>
        </p:spPr>
        <p:txBody>
          <a:bodyPr wrap="none">
            <a:spAutoFit/>
          </a:bodyPr>
          <a:lstStyle/>
          <a:p>
            <a:r>
              <a:rPr lang="fa-IR" sz="2400" b="1" dirty="0" smtClean="0">
                <a:solidFill>
                  <a:srgbClr val="7030A0"/>
                </a:solidFill>
              </a:rPr>
              <a:t>بر حسب نوع اهداف و وسعت سازمان متفاوت است </a:t>
            </a:r>
            <a:endParaRPr lang="fa-IR" sz="2400" b="1" dirty="0">
              <a:solidFill>
                <a:srgbClr val="7030A0"/>
              </a:solidFill>
            </a:endParaRPr>
          </a:p>
        </p:txBody>
      </p:sp>
      <p:sp>
        <p:nvSpPr>
          <p:cNvPr id="10" name="Left Arrow 9"/>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11" name="Rectangle 10"/>
          <p:cNvSpPr/>
          <p:nvPr/>
        </p:nvSpPr>
        <p:spPr>
          <a:xfrm rot="16200000">
            <a:off x="-2762932" y="2877232"/>
            <a:ext cx="6400797" cy="646331"/>
          </a:xfrm>
          <a:prstGeom prst="rect">
            <a:avLst/>
          </a:prstGeom>
        </p:spPr>
        <p:txBody>
          <a:bodyPr wrap="square">
            <a:spAutoFit/>
          </a:bodyPr>
          <a:lstStyle/>
          <a:p>
            <a:r>
              <a:rPr lang="fa-IR" sz="3600" dirty="0" smtClean="0">
                <a:solidFill>
                  <a:srgbClr val="C00000"/>
                </a:solidFill>
                <a:cs typeface="2  Kaj" pitchFamily="2" charset="-78"/>
              </a:rPr>
              <a:t>اصول اساسی در تشکیل سازمان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2641">
                                            <p:txEl>
                                              <p:pRg st="0" end="0"/>
                                            </p:txEl>
                                          </p:spTgt>
                                        </p:tgtEl>
                                        <p:attrNameLst>
                                          <p:attrName>style.visibility</p:attrName>
                                        </p:attrNameLst>
                                      </p:cBhvr>
                                      <p:to>
                                        <p:strVal val="visible"/>
                                      </p:to>
                                    </p:set>
                                    <p:anim calcmode="lin" valueType="num">
                                      <p:cBhvr additive="base">
                                        <p:cTn id="31" dur="500" fill="hold"/>
                                        <p:tgtEl>
                                          <p:spTgt spid="112641">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4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anim calcmode="lin" valueType="num">
                                      <p:cBhvr additive="base">
                                        <p:cTn id="4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112641" grpId="0" build="p"/>
      <p:bldP spid="8" grpId="0" build="p"/>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228600"/>
            <a:ext cx="8229600" cy="584775"/>
          </a:xfrm>
          <a:prstGeom prst="rect">
            <a:avLst/>
          </a:prstGeom>
        </p:spPr>
        <p:txBody>
          <a:bodyPr wrap="square">
            <a:spAutoFit/>
          </a:bodyPr>
          <a:lstStyle/>
          <a:p>
            <a:r>
              <a:rPr lang="fa-IR" sz="3200" b="1" dirty="0" smtClean="0"/>
              <a:t>مدیریت</a:t>
            </a:r>
            <a:r>
              <a:rPr lang="fa-IR" sz="2800" dirty="0" smtClean="0"/>
              <a:t> در لغت به معنی " </a:t>
            </a:r>
            <a:r>
              <a:rPr lang="fa-IR" sz="2800" dirty="0" smtClean="0">
                <a:solidFill>
                  <a:srgbClr val="C00000"/>
                </a:solidFill>
              </a:rPr>
              <a:t>اداره</a:t>
            </a:r>
            <a:r>
              <a:rPr lang="fa-IR" sz="2800" dirty="0" smtClean="0"/>
              <a:t> " کردن « </a:t>
            </a:r>
            <a:r>
              <a:rPr lang="fa-IR" sz="2800" dirty="0" smtClean="0">
                <a:solidFill>
                  <a:srgbClr val="C00000"/>
                </a:solidFill>
              </a:rPr>
              <a:t>یک سازمان </a:t>
            </a:r>
            <a:r>
              <a:rPr lang="fa-IR" sz="2800" dirty="0" smtClean="0"/>
              <a:t>» است </a:t>
            </a:r>
            <a:endParaRPr lang="fa-IR" sz="2800" dirty="0"/>
          </a:p>
        </p:txBody>
      </p:sp>
      <p:sp>
        <p:nvSpPr>
          <p:cNvPr id="7169" name="Rectangle 1"/>
          <p:cNvSpPr>
            <a:spLocks noChangeArrowheads="1"/>
          </p:cNvSpPr>
          <p:nvPr/>
        </p:nvSpPr>
        <p:spPr bwMode="auto">
          <a:xfrm>
            <a:off x="1066800" y="1143000"/>
            <a:ext cx="80772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مدیریت</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 در مفهوم هدایت کردن ، یا به کارگیری مجموعه ای از آگاهیهای شکل یافته که بوسیله آنها فرد با ایجاد هماهنگی در سازمان ، بازدهی آن را افزایش میدهد ، به کار می رود .</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990600" y="2743200"/>
            <a:ext cx="7772400" cy="3108543"/>
          </a:xfrm>
          <a:prstGeom prst="rect">
            <a:avLst/>
          </a:prstGeom>
        </p:spPr>
        <p:txBody>
          <a:bodyPr wrap="square">
            <a:spAutoFit/>
          </a:bodyPr>
          <a:lstStyle/>
          <a:p>
            <a:pPr algn="r"/>
            <a:r>
              <a:rPr lang="fa-IR" sz="2800" dirty="0" smtClean="0">
                <a:solidFill>
                  <a:srgbClr val="0070C0"/>
                </a:solidFill>
              </a:rPr>
              <a:t>مدیریت</a:t>
            </a:r>
            <a:r>
              <a:rPr lang="fa-IR" sz="2800" dirty="0" smtClean="0"/>
              <a:t> در مفهوم « </a:t>
            </a:r>
            <a:r>
              <a:rPr lang="fa-IR" sz="2800" dirty="0" smtClean="0">
                <a:solidFill>
                  <a:srgbClr val="FF0000"/>
                </a:solidFill>
              </a:rPr>
              <a:t>هدایت کردن </a:t>
            </a:r>
            <a:r>
              <a:rPr lang="fa-IR" sz="2800" dirty="0" smtClean="0"/>
              <a:t>» امروزه به صورت یک تجصص جلوه گر شده و دارای هدف ، روش و فن خاصی است ؛ به طوری که اعمال آن ، مستلزم آمادگیهای قبلی مدیر است ، پس ازآن تکمیل دائم معلومات فرد مدیر ، برای منطبق کردن آنچه برای هدایت سازمان آموخته است ، با محیطی که در سایه ی پیشرفتهای انسانی و تکنولوژی پیوسته در حال تغییر است ، آنرا بهبود می بخشد </a:t>
            </a:r>
            <a:endParaRPr lang="fa-IR" sz="2800" dirty="0"/>
          </a:p>
        </p:txBody>
      </p:sp>
      <p:sp>
        <p:nvSpPr>
          <p:cNvPr id="7" name="Rectangle 6"/>
          <p:cNvSpPr/>
          <p:nvPr/>
        </p:nvSpPr>
        <p:spPr>
          <a:xfrm>
            <a:off x="1219200" y="5715000"/>
            <a:ext cx="7391400" cy="954107"/>
          </a:xfrm>
          <a:prstGeom prst="rect">
            <a:avLst/>
          </a:prstGeom>
        </p:spPr>
        <p:txBody>
          <a:bodyPr wrap="square">
            <a:spAutoFit/>
          </a:bodyPr>
          <a:lstStyle/>
          <a:p>
            <a:pPr algn="r"/>
            <a:r>
              <a:rPr lang="fa-IR" sz="2800" dirty="0" smtClean="0">
                <a:solidFill>
                  <a:srgbClr val="0070C0"/>
                </a:solidFill>
              </a:rPr>
              <a:t>مدیریت</a:t>
            </a:r>
            <a:r>
              <a:rPr lang="fa-IR" sz="2800" dirty="0" smtClean="0"/>
              <a:t> در مفهوم دیگر ،ایجاد توازن بین منابع و فعالیتهای مختلف حالوآینده در یک سازمان است </a:t>
            </a:r>
            <a:endParaRPr lang="fa-IR" sz="2800" dirty="0"/>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8" name="Rectangle 7"/>
          <p:cNvSpPr/>
          <p:nvPr/>
        </p:nvSpPr>
        <p:spPr>
          <a:xfrm rot="16200000">
            <a:off x="-1772331" y="3563032"/>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69">
                                            <p:txEl>
                                              <p:pRg st="0" end="0"/>
                                            </p:txEl>
                                          </p:spTgt>
                                        </p:tgtEl>
                                        <p:attrNameLst>
                                          <p:attrName>style.visibility</p:attrName>
                                        </p:attrNameLst>
                                      </p:cBhvr>
                                      <p:to>
                                        <p:strVal val="visible"/>
                                      </p:to>
                                    </p:set>
                                    <p:anim calcmode="lin" valueType="num">
                                      <p:cBhvr additive="base">
                                        <p:cTn id="13" dur="500" fill="hold"/>
                                        <p:tgtEl>
                                          <p:spTgt spid="716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6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169" grpId="0" build="p"/>
      <p:bldP spid="5" grpId="0" build="p"/>
      <p:bldP spid="7"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0"/>
            <a:ext cx="5434501" cy="646331"/>
          </a:xfrm>
          <a:prstGeom prst="rect">
            <a:avLst/>
          </a:prstGeom>
        </p:spPr>
        <p:txBody>
          <a:bodyPr wrap="none">
            <a:spAutoFit/>
          </a:bodyPr>
          <a:lstStyle/>
          <a:p>
            <a:r>
              <a:rPr lang="fa-IR" sz="3600" dirty="0" smtClean="0">
                <a:solidFill>
                  <a:srgbClr val="0070C0"/>
                </a:solidFill>
              </a:rPr>
              <a:t>اصول اساسی در تشکیل سازمان : </a:t>
            </a:r>
            <a:endParaRPr lang="fa-IR" sz="3600" dirty="0">
              <a:solidFill>
                <a:srgbClr val="0070C0"/>
              </a:solidFill>
            </a:endParaRPr>
          </a:p>
        </p:txBody>
      </p:sp>
      <p:sp>
        <p:nvSpPr>
          <p:cNvPr id="3" name="Rectangle 2"/>
          <p:cNvSpPr/>
          <p:nvPr/>
        </p:nvSpPr>
        <p:spPr>
          <a:xfrm>
            <a:off x="1295400" y="1371600"/>
            <a:ext cx="6729727" cy="523220"/>
          </a:xfrm>
          <a:prstGeom prst="rect">
            <a:avLst/>
          </a:prstGeom>
        </p:spPr>
        <p:txBody>
          <a:bodyPr wrap="none">
            <a:spAutoFit/>
          </a:bodyPr>
          <a:lstStyle/>
          <a:p>
            <a:r>
              <a:rPr lang="fa-IR" sz="2800" dirty="0" smtClean="0"/>
              <a:t>تفویض اختیار و مسئولیت معمولا دارای مراحلی است </a:t>
            </a:r>
            <a:endParaRPr lang="fa-IR" sz="2800" dirty="0"/>
          </a:p>
        </p:txBody>
      </p:sp>
      <p:sp>
        <p:nvSpPr>
          <p:cNvPr id="4" name="Rectangle 3"/>
          <p:cNvSpPr/>
          <p:nvPr/>
        </p:nvSpPr>
        <p:spPr>
          <a:xfrm>
            <a:off x="5030373" y="838200"/>
            <a:ext cx="4113627" cy="461665"/>
          </a:xfrm>
          <a:prstGeom prst="rect">
            <a:avLst/>
          </a:prstGeom>
        </p:spPr>
        <p:txBody>
          <a:bodyPr wrap="none">
            <a:spAutoFit/>
          </a:bodyPr>
          <a:lstStyle/>
          <a:p>
            <a:r>
              <a:rPr lang="fa-IR" sz="2400" b="1" dirty="0" smtClean="0">
                <a:solidFill>
                  <a:srgbClr val="FF0000"/>
                </a:solidFill>
              </a:rPr>
              <a:t>2-اصل تفویض اختیار و مسئولیت </a:t>
            </a:r>
            <a:endParaRPr lang="fa-IR" sz="2400" b="1" dirty="0">
              <a:solidFill>
                <a:srgbClr val="FF0000"/>
              </a:solidFill>
            </a:endParaRPr>
          </a:p>
        </p:txBody>
      </p:sp>
      <p:sp>
        <p:nvSpPr>
          <p:cNvPr id="102401" name="Rectangle 1"/>
          <p:cNvSpPr>
            <a:spLocks noChangeArrowheads="1"/>
          </p:cNvSpPr>
          <p:nvPr/>
        </p:nvSpPr>
        <p:spPr bwMode="auto">
          <a:xfrm>
            <a:off x="990600" y="1981200"/>
            <a:ext cx="78486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200" b="0"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مرحله اول </a:t>
            </a:r>
            <a:r>
              <a:rPr kumimoji="0" lang="fa-IR" sz="2200" b="0" i="0" u="none" strike="noStrike" cap="none" normalizeH="0" baseline="0" dirty="0" smtClean="0">
                <a:ln>
                  <a:noFill/>
                </a:ln>
                <a:solidFill>
                  <a:srgbClr val="7030A0"/>
                </a:solidFill>
                <a:effectLst/>
                <a:latin typeface="Calibri" pitchFamily="34" charset="0"/>
                <a:ea typeface="Calibri" pitchFamily="34" charset="0"/>
                <a:cs typeface="B Traffic" pitchFamily="2" charset="-78"/>
              </a:rPr>
              <a:t>: </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200" b="0" i="0" u="none" strike="noStrike" cap="none" normalizeH="0" baseline="0" dirty="0" smtClean="0">
                <a:ln>
                  <a:noFill/>
                </a:ln>
                <a:solidFill>
                  <a:srgbClr val="7030A0"/>
                </a:solidFill>
                <a:effectLst/>
                <a:latin typeface="Calibri" pitchFamily="34" charset="0"/>
                <a:ea typeface="Calibri" pitchFamily="34" charset="0"/>
                <a:cs typeface="B Traffic" pitchFamily="2" charset="-78"/>
              </a:rPr>
              <a:t>تعیین وظیفه و واگذاری مقداری از کارها  از طرف مقام بالاتر به مقام پایین تر .</a:t>
            </a:r>
            <a:endParaRPr kumimoji="0" lang="fa-IR" sz="2200" b="0" i="0" u="none" strike="noStrike" cap="none" normalizeH="0" baseline="0" dirty="0" smtClean="0">
              <a:ln>
                <a:noFill/>
              </a:ln>
              <a:solidFill>
                <a:srgbClr val="7030A0"/>
              </a:solidFill>
              <a:effectLst/>
              <a:latin typeface="Arial" pitchFamily="34" charset="0"/>
              <a:cs typeface="Arial" pitchFamily="34" charset="0"/>
            </a:endParaRPr>
          </a:p>
        </p:txBody>
      </p:sp>
      <p:sp>
        <p:nvSpPr>
          <p:cNvPr id="102402" name="Rectangle 2"/>
          <p:cNvSpPr>
            <a:spLocks noChangeArrowheads="1"/>
          </p:cNvSpPr>
          <p:nvPr/>
        </p:nvSpPr>
        <p:spPr bwMode="auto">
          <a:xfrm>
            <a:off x="990600" y="3276600"/>
            <a:ext cx="7646644"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مرحله دوم </a:t>
            </a:r>
            <a:r>
              <a:rPr kumimoji="0" lang="fa-IR" sz="2200" b="1" i="0" u="none" strike="noStrike" cap="none" normalizeH="0" baseline="0" dirty="0" smtClean="0">
                <a:ln>
                  <a:noFill/>
                </a:ln>
                <a:solidFill>
                  <a:srgbClr val="7030A0"/>
                </a:solidFill>
                <a:effectLst/>
                <a:latin typeface="Calibri" pitchFamily="34" charset="0"/>
                <a:ea typeface="Calibri" pitchFamily="34" charset="0"/>
                <a:cs typeface="B Traffic" pitchFamily="2" charset="-78"/>
              </a:rPr>
              <a:t>: </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7030A0"/>
                </a:solidFill>
                <a:effectLst/>
                <a:latin typeface="Calibri" pitchFamily="34" charset="0"/>
                <a:ea typeface="Calibri" pitchFamily="34" charset="0"/>
                <a:cs typeface="B Traffic" pitchFamily="2" charset="-78"/>
              </a:rPr>
              <a:t>باید برای انجام دادن وظایف از طرف مقام بالاتر به  مقام پایین تر اجازه و  حق اخذ تفویض تصمیم تفویض شد ، تا او نتواند از آن دسته منابع مالی و انسانی که برای انجام دادن و اجرای وظایف لازم  و ضروری است ، استفاده کند .</a:t>
            </a:r>
            <a:endParaRPr kumimoji="0" lang="fa-IR" sz="2200" b="1" i="0" u="none" strike="noStrike" cap="none" normalizeH="0" baseline="0" dirty="0" smtClean="0">
              <a:ln>
                <a:noFill/>
              </a:ln>
              <a:solidFill>
                <a:srgbClr val="7030A0"/>
              </a:solidFill>
              <a:effectLst/>
              <a:latin typeface="Arial" pitchFamily="34" charset="0"/>
              <a:cs typeface="Arial" pitchFamily="34" charset="0"/>
            </a:endParaRPr>
          </a:p>
        </p:txBody>
      </p:sp>
      <p:sp>
        <p:nvSpPr>
          <p:cNvPr id="102403" name="Rectangle 3"/>
          <p:cNvSpPr>
            <a:spLocks noChangeArrowheads="1"/>
          </p:cNvSpPr>
          <p:nvPr/>
        </p:nvSpPr>
        <p:spPr bwMode="auto">
          <a:xfrm>
            <a:off x="990600" y="5334000"/>
            <a:ext cx="7726565"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مرحله سوم </a:t>
            </a:r>
            <a:r>
              <a:rPr kumimoji="0" lang="fa-IR" sz="2200" b="1" i="0" u="none" strike="noStrike" cap="none" normalizeH="0" baseline="0" dirty="0" smtClean="0">
                <a:ln>
                  <a:noFill/>
                </a:ln>
                <a:solidFill>
                  <a:srgbClr val="7030A0"/>
                </a:solidFill>
                <a:effectLst/>
                <a:latin typeface="Calibri" pitchFamily="34" charset="0"/>
                <a:ea typeface="Calibri" pitchFamily="34" charset="0"/>
                <a:cs typeface="B Traffic" pitchFamily="2" charset="-78"/>
              </a:rPr>
              <a:t>: </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7030A0"/>
                </a:solidFill>
                <a:effectLst/>
                <a:latin typeface="Calibri" pitchFamily="34" charset="0"/>
                <a:ea typeface="Calibri" pitchFamily="34" charset="0"/>
                <a:cs typeface="B Traffic" pitchFamily="2" charset="-78"/>
              </a:rPr>
              <a:t>برای درست انجام شدن وظایف ، لازم است که میزان  مسئولیت مرئوس  در مقابل مقامات بالاتر و روسای  بلاواسطه  مشخص و معین شده باشد .</a:t>
            </a:r>
            <a:endParaRPr kumimoji="0" lang="fa-IR" sz="2200" b="1" i="0" u="none" strike="noStrike" cap="none" normalizeH="0" baseline="0" dirty="0" smtClean="0">
              <a:ln>
                <a:noFill/>
              </a:ln>
              <a:solidFill>
                <a:srgbClr val="7030A0"/>
              </a:solidFill>
              <a:effectLst/>
              <a:latin typeface="Arial" pitchFamily="34" charset="0"/>
              <a:cs typeface="Arial" pitchFamily="34" charset="0"/>
            </a:endParaRPr>
          </a:p>
        </p:txBody>
      </p:sp>
      <p:sp>
        <p:nvSpPr>
          <p:cNvPr id="8" name="Left Arrow 7"/>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9" name="Rectangle 8"/>
          <p:cNvSpPr/>
          <p:nvPr/>
        </p:nvSpPr>
        <p:spPr>
          <a:xfrm rot="16200000">
            <a:off x="-2496231" y="2839133"/>
            <a:ext cx="5867396" cy="646331"/>
          </a:xfrm>
          <a:prstGeom prst="rect">
            <a:avLst/>
          </a:prstGeom>
        </p:spPr>
        <p:txBody>
          <a:bodyPr wrap="square">
            <a:spAutoFit/>
          </a:bodyPr>
          <a:lstStyle/>
          <a:p>
            <a:r>
              <a:rPr lang="fa-IR" sz="3600" dirty="0" smtClean="0">
                <a:solidFill>
                  <a:srgbClr val="C00000"/>
                </a:solidFill>
                <a:cs typeface="2  Kaj" pitchFamily="2" charset="-78"/>
              </a:rPr>
              <a:t>اصول اساسی در تشکیل سازمان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401">
                                            <p:txEl>
                                              <p:pRg st="0" end="0"/>
                                            </p:txEl>
                                          </p:spTgt>
                                        </p:tgtEl>
                                        <p:attrNameLst>
                                          <p:attrName>style.visibility</p:attrName>
                                        </p:attrNameLst>
                                      </p:cBhvr>
                                      <p:to>
                                        <p:strVal val="visible"/>
                                      </p:to>
                                    </p:set>
                                    <p:anim calcmode="lin" valueType="num">
                                      <p:cBhvr additive="base">
                                        <p:cTn id="19" dur="500" fill="hold"/>
                                        <p:tgtEl>
                                          <p:spTgt spid="102401">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0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2401">
                                            <p:txEl>
                                              <p:pRg st="1" end="1"/>
                                            </p:txEl>
                                          </p:spTgt>
                                        </p:tgtEl>
                                        <p:attrNameLst>
                                          <p:attrName>style.visibility</p:attrName>
                                        </p:attrNameLst>
                                      </p:cBhvr>
                                      <p:to>
                                        <p:strVal val="visible"/>
                                      </p:to>
                                    </p:set>
                                    <p:anim calcmode="lin" valueType="num">
                                      <p:cBhvr additive="base">
                                        <p:cTn id="25" dur="500" fill="hold"/>
                                        <p:tgtEl>
                                          <p:spTgt spid="102401">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0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2402">
                                            <p:txEl>
                                              <p:pRg st="0" end="0"/>
                                            </p:txEl>
                                          </p:spTgt>
                                        </p:tgtEl>
                                        <p:attrNameLst>
                                          <p:attrName>style.visibility</p:attrName>
                                        </p:attrNameLst>
                                      </p:cBhvr>
                                      <p:to>
                                        <p:strVal val="visible"/>
                                      </p:to>
                                    </p:set>
                                    <p:anim calcmode="lin" valueType="num">
                                      <p:cBhvr additive="base">
                                        <p:cTn id="31" dur="500" fill="hold"/>
                                        <p:tgtEl>
                                          <p:spTgt spid="102402">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40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2402">
                                            <p:txEl>
                                              <p:pRg st="1" end="1"/>
                                            </p:txEl>
                                          </p:spTgt>
                                        </p:tgtEl>
                                        <p:attrNameLst>
                                          <p:attrName>style.visibility</p:attrName>
                                        </p:attrNameLst>
                                      </p:cBhvr>
                                      <p:to>
                                        <p:strVal val="visible"/>
                                      </p:to>
                                    </p:set>
                                    <p:anim calcmode="lin" valueType="num">
                                      <p:cBhvr additive="base">
                                        <p:cTn id="37" dur="500" fill="hold"/>
                                        <p:tgtEl>
                                          <p:spTgt spid="102402">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240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2403">
                                            <p:txEl>
                                              <p:pRg st="0" end="0"/>
                                            </p:txEl>
                                          </p:spTgt>
                                        </p:tgtEl>
                                        <p:attrNameLst>
                                          <p:attrName>style.visibility</p:attrName>
                                        </p:attrNameLst>
                                      </p:cBhvr>
                                      <p:to>
                                        <p:strVal val="visible"/>
                                      </p:to>
                                    </p:set>
                                    <p:anim calcmode="lin" valueType="num">
                                      <p:cBhvr additive="base">
                                        <p:cTn id="43" dur="500" fill="hold"/>
                                        <p:tgtEl>
                                          <p:spTgt spid="102403">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24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2403">
                                            <p:txEl>
                                              <p:pRg st="1" end="1"/>
                                            </p:txEl>
                                          </p:spTgt>
                                        </p:tgtEl>
                                        <p:attrNameLst>
                                          <p:attrName>style.visibility</p:attrName>
                                        </p:attrNameLst>
                                      </p:cBhvr>
                                      <p:to>
                                        <p:strVal val="visible"/>
                                      </p:to>
                                    </p:set>
                                    <p:anim calcmode="lin" valueType="num">
                                      <p:cBhvr additive="base">
                                        <p:cTn id="49" dur="500" fill="hold"/>
                                        <p:tgtEl>
                                          <p:spTgt spid="102403">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240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102401" grpId="0" build="p"/>
      <p:bldP spid="102402" grpId="0" build="p"/>
      <p:bldP spid="10240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0"/>
            <a:ext cx="5434501" cy="646331"/>
          </a:xfrm>
          <a:prstGeom prst="rect">
            <a:avLst/>
          </a:prstGeom>
        </p:spPr>
        <p:txBody>
          <a:bodyPr wrap="none">
            <a:spAutoFit/>
          </a:bodyPr>
          <a:lstStyle/>
          <a:p>
            <a:r>
              <a:rPr lang="fa-IR" sz="3600" dirty="0" smtClean="0">
                <a:solidFill>
                  <a:srgbClr val="0070C0"/>
                </a:solidFill>
              </a:rPr>
              <a:t>اصول اساسی در تشکیل سازمان : </a:t>
            </a:r>
            <a:endParaRPr lang="fa-IR" sz="3600" dirty="0">
              <a:solidFill>
                <a:srgbClr val="0070C0"/>
              </a:solidFill>
            </a:endParaRPr>
          </a:p>
        </p:txBody>
      </p:sp>
      <p:sp>
        <p:nvSpPr>
          <p:cNvPr id="3" name="Rectangle 2"/>
          <p:cNvSpPr/>
          <p:nvPr/>
        </p:nvSpPr>
        <p:spPr>
          <a:xfrm>
            <a:off x="4802747" y="685800"/>
            <a:ext cx="4341253" cy="584775"/>
          </a:xfrm>
          <a:prstGeom prst="rect">
            <a:avLst/>
          </a:prstGeom>
        </p:spPr>
        <p:txBody>
          <a:bodyPr wrap="none">
            <a:spAutoFit/>
          </a:bodyPr>
          <a:lstStyle/>
          <a:p>
            <a:r>
              <a:rPr lang="fa-IR" sz="3200" b="1" dirty="0" smtClean="0">
                <a:solidFill>
                  <a:srgbClr val="FF0000"/>
                </a:solidFill>
              </a:rPr>
              <a:t>3-اصل وحدت فرماندهی </a:t>
            </a:r>
            <a:endParaRPr lang="fa-IR" sz="3200" b="1" dirty="0">
              <a:solidFill>
                <a:srgbClr val="FF0000"/>
              </a:solidFill>
            </a:endParaRPr>
          </a:p>
        </p:txBody>
      </p:sp>
      <p:sp>
        <p:nvSpPr>
          <p:cNvPr id="4" name="Rectangle 3"/>
          <p:cNvSpPr/>
          <p:nvPr/>
        </p:nvSpPr>
        <p:spPr>
          <a:xfrm>
            <a:off x="990600" y="1219200"/>
            <a:ext cx="7543800" cy="400110"/>
          </a:xfrm>
          <a:prstGeom prst="rect">
            <a:avLst/>
          </a:prstGeom>
        </p:spPr>
        <p:txBody>
          <a:bodyPr wrap="square">
            <a:spAutoFit/>
          </a:bodyPr>
          <a:lstStyle/>
          <a:p>
            <a:r>
              <a:rPr lang="fa-IR" sz="2000" b="1" dirty="0" smtClean="0"/>
              <a:t>ایجاد هماهنگی و جلوگیری از اختلاط مسئولیت ، مورد استفاده قرار می گیرد </a:t>
            </a:r>
            <a:endParaRPr lang="fa-IR" sz="2000" b="1" dirty="0"/>
          </a:p>
        </p:txBody>
      </p:sp>
      <p:sp>
        <p:nvSpPr>
          <p:cNvPr id="5" name="Rectangle 4"/>
          <p:cNvSpPr/>
          <p:nvPr/>
        </p:nvSpPr>
        <p:spPr>
          <a:xfrm>
            <a:off x="1752600" y="1828800"/>
            <a:ext cx="6934200" cy="461665"/>
          </a:xfrm>
          <a:prstGeom prst="rect">
            <a:avLst/>
          </a:prstGeom>
        </p:spPr>
        <p:txBody>
          <a:bodyPr wrap="square">
            <a:spAutoFit/>
          </a:bodyPr>
          <a:lstStyle/>
          <a:p>
            <a:r>
              <a:rPr lang="fa-IR" sz="2400" b="1" dirty="0" smtClean="0"/>
              <a:t>اختيار دستور دادن به كارمند بايد مختص يك مدير باشد</a:t>
            </a:r>
            <a:endParaRPr lang="fa-IR" sz="2400" b="1" dirty="0"/>
          </a:p>
        </p:txBody>
      </p:sp>
      <p:sp>
        <p:nvSpPr>
          <p:cNvPr id="6" name="Rectangle 5"/>
          <p:cNvSpPr/>
          <p:nvPr/>
        </p:nvSpPr>
        <p:spPr>
          <a:xfrm>
            <a:off x="1066800" y="2286000"/>
            <a:ext cx="7281160" cy="461665"/>
          </a:xfrm>
          <a:prstGeom prst="rect">
            <a:avLst/>
          </a:prstGeom>
        </p:spPr>
        <p:txBody>
          <a:bodyPr wrap="none">
            <a:spAutoFit/>
          </a:bodyPr>
          <a:lstStyle/>
          <a:p>
            <a:r>
              <a:rPr lang="fa-IR" sz="2400" b="1" dirty="0" smtClean="0">
                <a:solidFill>
                  <a:srgbClr val="FFC000"/>
                </a:solidFill>
              </a:rPr>
              <a:t>زیر دست بداند مسئول پاسخگويي در برابر چه كسي است ؟ </a:t>
            </a:r>
            <a:endParaRPr lang="fa-IR" sz="2400" b="1" dirty="0">
              <a:solidFill>
                <a:srgbClr val="FFC000"/>
              </a:solidFill>
            </a:endParaRPr>
          </a:p>
        </p:txBody>
      </p:sp>
      <p:sp>
        <p:nvSpPr>
          <p:cNvPr id="7" name="Rectangle 6"/>
          <p:cNvSpPr/>
          <p:nvPr/>
        </p:nvSpPr>
        <p:spPr>
          <a:xfrm>
            <a:off x="5554556" y="2819400"/>
            <a:ext cx="3589444" cy="584775"/>
          </a:xfrm>
          <a:prstGeom prst="rect">
            <a:avLst/>
          </a:prstGeom>
        </p:spPr>
        <p:txBody>
          <a:bodyPr wrap="none">
            <a:spAutoFit/>
          </a:bodyPr>
          <a:lstStyle/>
          <a:p>
            <a:r>
              <a:rPr lang="fa-IR" sz="3200" b="1" dirty="0" smtClean="0">
                <a:solidFill>
                  <a:srgbClr val="FF0000"/>
                </a:solidFill>
              </a:rPr>
              <a:t>4- اصل حیطه نظارت </a:t>
            </a:r>
            <a:endParaRPr lang="fa-IR" sz="3200" b="1" dirty="0">
              <a:solidFill>
                <a:srgbClr val="FF0000"/>
              </a:solidFill>
            </a:endParaRPr>
          </a:p>
        </p:txBody>
      </p:sp>
      <p:sp>
        <p:nvSpPr>
          <p:cNvPr id="8" name="Rectangle 7"/>
          <p:cNvSpPr/>
          <p:nvPr/>
        </p:nvSpPr>
        <p:spPr>
          <a:xfrm>
            <a:off x="914400" y="3276600"/>
            <a:ext cx="7848600" cy="523220"/>
          </a:xfrm>
          <a:prstGeom prst="rect">
            <a:avLst/>
          </a:prstGeom>
        </p:spPr>
        <p:txBody>
          <a:bodyPr wrap="square">
            <a:spAutoFit/>
          </a:bodyPr>
          <a:lstStyle/>
          <a:p>
            <a:r>
              <a:rPr lang="fa-IR" sz="2800" b="1" dirty="0" smtClean="0">
                <a:solidFill>
                  <a:srgbClr val="002060"/>
                </a:solidFill>
              </a:rPr>
              <a:t>وسعت حیطه نظارت در سطوح بالای سازمان کمتر است </a:t>
            </a:r>
            <a:endParaRPr lang="fa-IR" sz="2800" b="1" dirty="0">
              <a:solidFill>
                <a:srgbClr val="002060"/>
              </a:solidFill>
            </a:endParaRPr>
          </a:p>
        </p:txBody>
      </p:sp>
      <p:sp>
        <p:nvSpPr>
          <p:cNvPr id="9" name="Rectangle 8"/>
          <p:cNvSpPr/>
          <p:nvPr/>
        </p:nvSpPr>
        <p:spPr>
          <a:xfrm>
            <a:off x="1600200" y="3733800"/>
            <a:ext cx="7086600" cy="400110"/>
          </a:xfrm>
          <a:prstGeom prst="rect">
            <a:avLst/>
          </a:prstGeom>
        </p:spPr>
        <p:txBody>
          <a:bodyPr wrap="square">
            <a:spAutoFit/>
          </a:bodyPr>
          <a:lstStyle/>
          <a:p>
            <a:r>
              <a:rPr lang="fa-IR" sz="2000" b="1" dirty="0" smtClean="0">
                <a:solidFill>
                  <a:srgbClr val="002060"/>
                </a:solidFill>
              </a:rPr>
              <a:t>وهر چه به طرف پایین سازمان بیاییم به وسعت آن افزوده می شود .</a:t>
            </a:r>
            <a:endParaRPr lang="fa-IR" sz="2000" b="1" dirty="0">
              <a:solidFill>
                <a:srgbClr val="002060"/>
              </a:solidFill>
            </a:endParaRPr>
          </a:p>
        </p:txBody>
      </p:sp>
      <p:sp>
        <p:nvSpPr>
          <p:cNvPr id="101377" name="Rectangle 1"/>
          <p:cNvSpPr>
            <a:spLocks noChangeArrowheads="1"/>
          </p:cNvSpPr>
          <p:nvPr/>
        </p:nvSpPr>
        <p:spPr bwMode="auto">
          <a:xfrm>
            <a:off x="820507" y="4246603"/>
            <a:ext cx="7731604" cy="230832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justLow" rtl="1" fontAlgn="base">
              <a:spcBef>
                <a:spcPct val="0"/>
              </a:spcBef>
              <a:spcAft>
                <a:spcPct val="0"/>
              </a:spcAft>
            </a:pPr>
            <a:r>
              <a:rPr kumimoji="0" lang="fa-IR" sz="2400" b="1"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وسعت حیطه نظارت به عوامل زیادی </a:t>
            </a:r>
            <a:r>
              <a:rPr lang="fa-IR" sz="2400" b="1" dirty="0" smtClean="0">
                <a:solidFill>
                  <a:srgbClr val="C00000"/>
                </a:solidFill>
                <a:latin typeface="Calibri" pitchFamily="34" charset="0"/>
                <a:ea typeface="Calibri" pitchFamily="34" charset="0"/>
                <a:cs typeface="B Traffic" pitchFamily="2" charset="-78"/>
              </a:rPr>
              <a:t>بستگی</a:t>
            </a:r>
            <a:r>
              <a:rPr kumimoji="0" lang="fa-IR" sz="2400" b="1"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 دارد که عبارتنداز : </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effectLst/>
                <a:latin typeface="Calibri" pitchFamily="34" charset="0"/>
                <a:ea typeface="Calibri" pitchFamily="34" charset="0"/>
                <a:cs typeface="B Traffic" pitchFamily="2" charset="-78"/>
              </a:rPr>
              <a:t>- پیچیدگی یا سادگی کارها</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effectLst/>
                <a:latin typeface="Calibri" pitchFamily="34" charset="0"/>
                <a:ea typeface="Calibri" pitchFamily="34" charset="0"/>
                <a:cs typeface="B Traffic" pitchFamily="2" charset="-78"/>
              </a:rPr>
              <a:t>-  تنوع و نیاز به تخصص</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effectLst/>
                <a:latin typeface="Calibri" pitchFamily="34" charset="0"/>
                <a:ea typeface="Calibri" pitchFamily="34" charset="0"/>
                <a:cs typeface="B Traffic" pitchFamily="2" charset="-78"/>
              </a:rPr>
              <a:t>- پراکندگی سازمانی و جغرافیایی</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effectLst/>
                <a:latin typeface="Calibri" pitchFamily="34" charset="0"/>
                <a:ea typeface="Calibri" pitchFamily="34" charset="0"/>
                <a:cs typeface="B Traffic" pitchFamily="2" charset="-78"/>
              </a:rPr>
              <a:t>-  سطوح سازمانی</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effectLst/>
                <a:latin typeface="Calibri" pitchFamily="34" charset="0"/>
                <a:ea typeface="Calibri" pitchFamily="34" charset="0"/>
                <a:cs typeface="B Traffic" pitchFamily="2" charset="-78"/>
              </a:rPr>
              <a:t>-  مسئولیت و اشتغال فکری مدیر یا سرپرست </a:t>
            </a:r>
            <a:r>
              <a:rPr kumimoji="0" lang="fa-IR" sz="2400" b="1"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  </a:t>
            </a:r>
            <a:endParaRPr kumimoji="0" lang="fa-IR" sz="2400" b="1" i="0" u="none" strike="noStrike" cap="none" normalizeH="0" baseline="0" dirty="0" smtClean="0">
              <a:ln>
                <a:noFill/>
              </a:ln>
              <a:solidFill>
                <a:srgbClr val="C00000"/>
              </a:solidFill>
              <a:effectLst/>
              <a:latin typeface="Arial" pitchFamily="34" charset="0"/>
              <a:cs typeface="Arial" pitchFamily="34" charset="0"/>
            </a:endParaRPr>
          </a:p>
        </p:txBody>
      </p:sp>
      <p:sp>
        <p:nvSpPr>
          <p:cNvPr id="12" name="Rectangle 11"/>
          <p:cNvSpPr/>
          <p:nvPr/>
        </p:nvSpPr>
        <p:spPr>
          <a:xfrm rot="16200000">
            <a:off x="-2496231" y="2839133"/>
            <a:ext cx="5867396" cy="646331"/>
          </a:xfrm>
          <a:prstGeom prst="rect">
            <a:avLst/>
          </a:prstGeom>
        </p:spPr>
        <p:txBody>
          <a:bodyPr wrap="square">
            <a:spAutoFit/>
          </a:bodyPr>
          <a:lstStyle/>
          <a:p>
            <a:r>
              <a:rPr lang="fa-IR" sz="3600" dirty="0" smtClean="0">
                <a:solidFill>
                  <a:srgbClr val="C00000"/>
                </a:solidFill>
                <a:cs typeface="2  Kaj" pitchFamily="2" charset="-78"/>
              </a:rPr>
              <a:t>اصول اساسی در تشکیل سازمان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anim calcmode="lin" valueType="num">
                                      <p:cBhvr additive="base">
                                        <p:cTn id="4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1377">
                                            <p:txEl>
                                              <p:pRg st="0" end="0"/>
                                            </p:txEl>
                                          </p:spTgt>
                                        </p:tgtEl>
                                        <p:attrNameLst>
                                          <p:attrName>style.visibility</p:attrName>
                                        </p:attrNameLst>
                                      </p:cBhvr>
                                      <p:to>
                                        <p:strVal val="visible"/>
                                      </p:to>
                                    </p:set>
                                    <p:anim calcmode="lin" valueType="num">
                                      <p:cBhvr additive="base">
                                        <p:cTn id="49" dur="500" fill="hold"/>
                                        <p:tgtEl>
                                          <p:spTgt spid="101377">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137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1377">
                                            <p:txEl>
                                              <p:pRg st="1" end="1"/>
                                            </p:txEl>
                                          </p:spTgt>
                                        </p:tgtEl>
                                        <p:attrNameLst>
                                          <p:attrName>style.visibility</p:attrName>
                                        </p:attrNameLst>
                                      </p:cBhvr>
                                      <p:to>
                                        <p:strVal val="visible"/>
                                      </p:to>
                                    </p:set>
                                    <p:anim calcmode="lin" valueType="num">
                                      <p:cBhvr additive="base">
                                        <p:cTn id="55" dur="500" fill="hold"/>
                                        <p:tgtEl>
                                          <p:spTgt spid="101377">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137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01377">
                                            <p:txEl>
                                              <p:pRg st="2" end="2"/>
                                            </p:txEl>
                                          </p:spTgt>
                                        </p:tgtEl>
                                        <p:attrNameLst>
                                          <p:attrName>style.visibility</p:attrName>
                                        </p:attrNameLst>
                                      </p:cBhvr>
                                      <p:to>
                                        <p:strVal val="visible"/>
                                      </p:to>
                                    </p:set>
                                    <p:anim calcmode="lin" valueType="num">
                                      <p:cBhvr additive="base">
                                        <p:cTn id="61" dur="500" fill="hold"/>
                                        <p:tgtEl>
                                          <p:spTgt spid="101377">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0137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01377">
                                            <p:txEl>
                                              <p:pRg st="3" end="3"/>
                                            </p:txEl>
                                          </p:spTgt>
                                        </p:tgtEl>
                                        <p:attrNameLst>
                                          <p:attrName>style.visibility</p:attrName>
                                        </p:attrNameLst>
                                      </p:cBhvr>
                                      <p:to>
                                        <p:strVal val="visible"/>
                                      </p:to>
                                    </p:set>
                                    <p:anim calcmode="lin" valueType="num">
                                      <p:cBhvr additive="base">
                                        <p:cTn id="67" dur="500" fill="hold"/>
                                        <p:tgtEl>
                                          <p:spTgt spid="101377">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0137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01377">
                                            <p:txEl>
                                              <p:pRg st="4" end="4"/>
                                            </p:txEl>
                                          </p:spTgt>
                                        </p:tgtEl>
                                        <p:attrNameLst>
                                          <p:attrName>style.visibility</p:attrName>
                                        </p:attrNameLst>
                                      </p:cBhvr>
                                      <p:to>
                                        <p:strVal val="visible"/>
                                      </p:to>
                                    </p:set>
                                    <p:anim calcmode="lin" valueType="num">
                                      <p:cBhvr additive="base">
                                        <p:cTn id="73" dur="500" fill="hold"/>
                                        <p:tgtEl>
                                          <p:spTgt spid="101377">
                                            <p:txEl>
                                              <p:pRg st="4" end="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013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01377">
                                            <p:txEl>
                                              <p:pRg st="5" end="5"/>
                                            </p:txEl>
                                          </p:spTgt>
                                        </p:tgtEl>
                                        <p:attrNameLst>
                                          <p:attrName>style.visibility</p:attrName>
                                        </p:attrNameLst>
                                      </p:cBhvr>
                                      <p:to>
                                        <p:strVal val="visible"/>
                                      </p:to>
                                    </p:set>
                                    <p:anim calcmode="lin" valueType="num">
                                      <p:cBhvr additive="base">
                                        <p:cTn id="79" dur="500" fill="hold"/>
                                        <p:tgtEl>
                                          <p:spTgt spid="101377">
                                            <p:txEl>
                                              <p:pRg st="5" end="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0137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7" grpId="0" build="p"/>
      <p:bldP spid="8" grpId="0" build="p"/>
      <p:bldP spid="9" grpId="0" build="p"/>
      <p:bldP spid="101377"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1"/>
          <p:cNvSpPr>
            <a:spLocks noChangeArrowheads="1"/>
          </p:cNvSpPr>
          <p:nvPr/>
        </p:nvSpPr>
        <p:spPr bwMode="auto">
          <a:xfrm>
            <a:off x="4495800" y="381000"/>
            <a:ext cx="4649030"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00B050"/>
                </a:solidFill>
                <a:effectLst/>
                <a:latin typeface="Calibri" pitchFamily="34" charset="0"/>
                <a:ea typeface="Calibri" pitchFamily="34" charset="0"/>
                <a:cs typeface="+mj-cs"/>
              </a:rPr>
              <a:t>تعريف ارزيابي شاستگي كاركنان </a:t>
            </a:r>
            <a:r>
              <a:rPr kumimoji="0" lang="fa-IR" sz="2800" b="0" i="0" u="none" strike="noStrike" cap="none" normalizeH="0" baseline="0" dirty="0" smtClean="0">
                <a:ln>
                  <a:noFill/>
                </a:ln>
                <a:solidFill>
                  <a:srgbClr val="00B050"/>
                </a:solidFill>
                <a:effectLst/>
                <a:latin typeface="Calibri" pitchFamily="34" charset="0"/>
                <a:ea typeface="Calibri" pitchFamily="34" charset="0"/>
                <a:cs typeface="+mj-cs"/>
              </a:rPr>
              <a:t>:</a:t>
            </a:r>
            <a:endParaRPr kumimoji="0" lang="fa-IR" sz="2800" b="0" i="0" u="none" strike="noStrike" cap="none" normalizeH="0" baseline="0" dirty="0" smtClean="0">
              <a:ln>
                <a:noFill/>
              </a:ln>
              <a:solidFill>
                <a:srgbClr val="00B050"/>
              </a:solidFill>
              <a:effectLst/>
              <a:latin typeface="Arial" pitchFamily="34" charset="0"/>
              <a:cs typeface="+mj-cs"/>
            </a:endParaRPr>
          </a:p>
        </p:txBody>
      </p:sp>
      <p:sp>
        <p:nvSpPr>
          <p:cNvPr id="5" name="Rectangle 4"/>
          <p:cNvSpPr/>
          <p:nvPr/>
        </p:nvSpPr>
        <p:spPr>
          <a:xfrm>
            <a:off x="990600" y="838200"/>
            <a:ext cx="7924800" cy="1200329"/>
          </a:xfrm>
          <a:prstGeom prst="rect">
            <a:avLst/>
          </a:prstGeom>
        </p:spPr>
        <p:txBody>
          <a:bodyPr wrap="square">
            <a:spAutoFit/>
          </a:bodyPr>
          <a:lstStyle/>
          <a:p>
            <a:pPr lvl="0" algn="justLow" rtl="1" fontAlgn="base">
              <a:spcBef>
                <a:spcPct val="0"/>
              </a:spcBef>
              <a:spcAft>
                <a:spcPct val="0"/>
              </a:spcAft>
            </a:pPr>
            <a:r>
              <a:rPr lang="fa-IR" sz="2400" dirty="0" smtClean="0">
                <a:latin typeface="Calibri" pitchFamily="34" charset="0"/>
                <a:ea typeface="Calibri" pitchFamily="34" charset="0"/>
                <a:cs typeface="+mj-cs"/>
              </a:rPr>
              <a:t>ارزيابي شايستگي كاركنان ، سنجش سيستماتيك و منظم كار و نحوه انجام وظيفه افراد در مشاغل محوله و تعيين پتانسيل موجود در آنها در جهت رشد و بهبود تعريف شده است . </a:t>
            </a:r>
            <a:endParaRPr lang="fa-IR" sz="2400" dirty="0" smtClean="0">
              <a:latin typeface="Arial" pitchFamily="34" charset="0"/>
              <a:cs typeface="+mj-cs"/>
            </a:endParaRPr>
          </a:p>
        </p:txBody>
      </p:sp>
      <p:sp>
        <p:nvSpPr>
          <p:cNvPr id="125954" name="Rectangle 2"/>
          <p:cNvSpPr>
            <a:spLocks noChangeArrowheads="1"/>
          </p:cNvSpPr>
          <p:nvPr/>
        </p:nvSpPr>
        <p:spPr bwMode="auto">
          <a:xfrm>
            <a:off x="990600" y="1981200"/>
            <a:ext cx="79248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200" b="0" i="0" u="none" strike="noStrike" cap="none" normalizeH="0" baseline="0" dirty="0" smtClean="0">
                <a:ln>
                  <a:noFill/>
                </a:ln>
                <a:solidFill>
                  <a:srgbClr val="00B050"/>
                </a:solidFill>
                <a:effectLst/>
                <a:latin typeface="Calibri" pitchFamily="34" charset="0"/>
                <a:ea typeface="Calibri" pitchFamily="34" charset="0"/>
              </a:rPr>
              <a:t>محاسن ارزيابي </a:t>
            </a:r>
            <a:r>
              <a:rPr kumimoji="0" lang="fa-IR" sz="2200" b="1" i="0" u="none" strike="noStrike" cap="none" normalizeH="0" baseline="0" dirty="0" smtClean="0">
                <a:ln>
                  <a:noFill/>
                </a:ln>
                <a:solidFill>
                  <a:srgbClr val="00B050"/>
                </a:solidFill>
                <a:effectLst/>
                <a:latin typeface="Calibri" pitchFamily="34" charset="0"/>
                <a:ea typeface="Calibri" pitchFamily="34" charset="0"/>
              </a:rPr>
              <a:t> شايستگي  كاركنان : </a:t>
            </a:r>
            <a:endParaRPr kumimoji="0" lang="en-US" sz="2200" b="0" i="0" u="none" strike="noStrike" cap="none" normalizeH="0" baseline="0" dirty="0" smtClean="0">
              <a:ln>
                <a:noFill/>
              </a:ln>
              <a:solidFill>
                <a:srgbClr val="00B050"/>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200" b="0" i="0" u="none" strike="noStrike" cap="none" normalizeH="0" baseline="0" dirty="0" smtClean="0">
                <a:ln>
                  <a:noFill/>
                </a:ln>
                <a:solidFill>
                  <a:schemeClr val="tx1"/>
                </a:solidFill>
                <a:effectLst/>
                <a:latin typeface="Calibri" pitchFamily="34" charset="0"/>
                <a:ea typeface="Calibri" pitchFamily="34" charset="0"/>
              </a:rPr>
              <a:t>تشخيص كمبودها و برآورد كردن احتياجات آموزشي و پرورشي . </a:t>
            </a:r>
            <a:endParaRPr kumimoji="0" lang="en-US" sz="2200" b="0" i="0" u="none" strike="noStrike" cap="none" normalizeH="0" baseline="0" dirty="0" smtClean="0">
              <a:ln>
                <a:noFill/>
              </a:ln>
              <a:solidFill>
                <a:schemeClr val="tx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200" b="0" i="0" u="none" strike="noStrike" cap="none" normalizeH="0" baseline="0" dirty="0" smtClean="0">
                <a:ln>
                  <a:noFill/>
                </a:ln>
                <a:solidFill>
                  <a:schemeClr val="tx1"/>
                </a:solidFill>
                <a:effectLst/>
                <a:latin typeface="Calibri" pitchFamily="34" charset="0"/>
                <a:ea typeface="Calibri" pitchFamily="34" charset="0"/>
              </a:rPr>
              <a:t>بوجود آمدن مبناي منطقي و عادلانه براي تشخيص ميزان شايستگي كاركنان .</a:t>
            </a:r>
            <a:endParaRPr kumimoji="0" lang="en-US" sz="2200" b="0" i="0" u="none" strike="noStrike" cap="none" normalizeH="0" baseline="0" dirty="0" smtClean="0">
              <a:ln>
                <a:noFill/>
              </a:ln>
              <a:solidFill>
                <a:schemeClr val="tx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200" b="0" i="0" u="none" strike="noStrike" cap="none" normalizeH="0" baseline="0" dirty="0" smtClean="0">
                <a:ln>
                  <a:noFill/>
                </a:ln>
                <a:solidFill>
                  <a:schemeClr val="tx1"/>
                </a:solidFill>
                <a:effectLst/>
                <a:latin typeface="Calibri" pitchFamily="34" charset="0"/>
                <a:ea typeface="Calibri" pitchFamily="34" charset="0"/>
              </a:rPr>
              <a:t>ايجاد مبنا و معيارهاي صحيح براي برنامه ريزي ، جابجاييهاي افقي و عمودي كاركنان ، به منظور تطبيق هر چه بهتر وضعيت فكري ، روحي ، و جسمي كاركنان با مشاغلشان ( سپردن كار به كاردان ) .</a:t>
            </a:r>
            <a:endParaRPr kumimoji="0" lang="en-US" sz="2200" b="0" i="0" u="none" strike="noStrike" cap="none" normalizeH="0" baseline="0" dirty="0" smtClean="0">
              <a:ln>
                <a:noFill/>
              </a:ln>
              <a:solidFill>
                <a:schemeClr val="tx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200" b="0" i="0" u="none" strike="noStrike" cap="none" normalizeH="0" baseline="0" dirty="0" smtClean="0">
                <a:ln>
                  <a:noFill/>
                </a:ln>
                <a:solidFill>
                  <a:schemeClr val="tx1"/>
                </a:solidFill>
                <a:effectLst/>
                <a:latin typeface="Calibri" pitchFamily="34" charset="0"/>
                <a:ea typeface="Calibri" pitchFamily="34" charset="0"/>
              </a:rPr>
              <a:t>ايجاد يك نظام ترفيعاتي معقول و مبتني بر شايستگي .</a:t>
            </a:r>
            <a:endParaRPr kumimoji="0" lang="en-US" sz="2200" b="0" i="0" u="none" strike="noStrike" cap="none" normalizeH="0" baseline="0" dirty="0" smtClean="0">
              <a:ln>
                <a:noFill/>
              </a:ln>
              <a:solidFill>
                <a:schemeClr val="tx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200" b="0" i="0" u="none" strike="noStrike" cap="none" normalizeH="0" baseline="0" dirty="0" smtClean="0">
                <a:ln>
                  <a:noFill/>
                </a:ln>
                <a:solidFill>
                  <a:schemeClr val="tx1"/>
                </a:solidFill>
                <a:effectLst/>
                <a:latin typeface="Calibri" pitchFamily="34" charset="0"/>
                <a:ea typeface="Calibri" pitchFamily="34" charset="0"/>
              </a:rPr>
              <a:t>ايجاد زمينه براي تعالي و پيشرفت كاركنان .</a:t>
            </a:r>
            <a:endParaRPr kumimoji="0" lang="en-US" sz="2200" b="0" i="0" u="none" strike="noStrike" cap="none" normalizeH="0" baseline="0" dirty="0" smtClean="0">
              <a:ln>
                <a:noFill/>
              </a:ln>
              <a:solidFill>
                <a:schemeClr val="tx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200" b="0" i="0" u="none" strike="noStrike" cap="none" normalizeH="0" baseline="0" dirty="0" smtClean="0">
                <a:ln>
                  <a:noFill/>
                </a:ln>
                <a:solidFill>
                  <a:schemeClr val="tx1"/>
                </a:solidFill>
                <a:effectLst/>
                <a:latin typeface="Calibri" pitchFamily="34" charset="0"/>
                <a:ea typeface="Calibri" pitchFamily="34" charset="0"/>
              </a:rPr>
              <a:t>كاهش نارضايتي و شكايات ناشي از تبعيض و اعمال نظرهاي مغرضانه .</a:t>
            </a:r>
            <a:endParaRPr kumimoji="0" lang="en-US" sz="2200" b="0" i="0" u="none" strike="noStrike" cap="none" normalizeH="0" baseline="0" dirty="0" smtClean="0">
              <a:ln>
                <a:noFill/>
              </a:ln>
              <a:solidFill>
                <a:schemeClr val="tx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200" b="0" i="0" u="none" strike="noStrike" cap="none" normalizeH="0" baseline="0" dirty="0" smtClean="0">
                <a:ln>
                  <a:noFill/>
                </a:ln>
                <a:solidFill>
                  <a:schemeClr val="tx1"/>
                </a:solidFill>
                <a:effectLst/>
                <a:latin typeface="Calibri" pitchFamily="34" charset="0"/>
                <a:ea typeface="Calibri" pitchFamily="34" charset="0"/>
              </a:rPr>
              <a:t>برقراري روش صحيح در امر واگذاري مزايا و امتيازات .</a:t>
            </a:r>
            <a:endParaRPr kumimoji="0" lang="en-US" sz="2200" b="0" i="0" u="none" strike="noStrike" cap="none" normalizeH="0" baseline="0" dirty="0" smtClean="0">
              <a:ln>
                <a:noFill/>
              </a:ln>
              <a:solidFill>
                <a:schemeClr val="tx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200" b="0" i="0" u="none" strike="noStrike" cap="none" normalizeH="0" baseline="0" dirty="0" smtClean="0">
                <a:ln>
                  <a:noFill/>
                </a:ln>
                <a:solidFill>
                  <a:schemeClr val="tx1"/>
                </a:solidFill>
                <a:effectLst/>
                <a:latin typeface="Calibri" pitchFamily="34" charset="0"/>
                <a:ea typeface="Calibri" pitchFamily="34" charset="0"/>
              </a:rPr>
              <a:t>كمك به تعيين معيار و ضوابط بركنار كردن از خدمت .</a:t>
            </a:r>
            <a:endParaRPr kumimoji="0" lang="en-US" sz="2200" b="0" i="0" u="none" strike="noStrike" cap="none" normalizeH="0" baseline="0" dirty="0" smtClean="0">
              <a:ln>
                <a:noFill/>
              </a:ln>
              <a:solidFill>
                <a:schemeClr val="tx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200" b="0" i="0" u="none" strike="noStrike" cap="none" normalizeH="0" baseline="0" dirty="0" smtClean="0">
                <a:ln>
                  <a:noFill/>
                </a:ln>
                <a:solidFill>
                  <a:schemeClr val="tx1"/>
                </a:solidFill>
                <a:effectLst/>
                <a:latin typeface="Calibri" pitchFamily="34" charset="0"/>
                <a:ea typeface="Calibri" pitchFamily="34" charset="0"/>
              </a:rPr>
              <a:t>علاقه مند كردن كاركنان ساعي به كار از طريق ايجاد يك نظام تشويق و تنبيه منطقي .</a:t>
            </a:r>
            <a:endParaRPr kumimoji="0" lang="en-US" sz="2200" b="0" i="0" u="none" strike="noStrike" cap="none" normalizeH="0" baseline="0" dirty="0" smtClean="0">
              <a:ln>
                <a:noFill/>
              </a:ln>
              <a:solidFill>
                <a:schemeClr val="tx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200" b="0" i="0" u="none" strike="noStrike" cap="none" normalizeH="0" baseline="0" dirty="0" smtClean="0">
                <a:ln>
                  <a:noFill/>
                </a:ln>
                <a:solidFill>
                  <a:schemeClr val="tx1"/>
                </a:solidFill>
                <a:effectLst/>
                <a:latin typeface="Calibri" pitchFamily="34" charset="0"/>
                <a:ea typeface="Calibri" pitchFamily="34" charset="0"/>
              </a:rPr>
              <a:t>بوجود آوردن امكان تعيين اعتبار و دقت آزمونهاي استخدامي .</a:t>
            </a:r>
            <a:endParaRPr kumimoji="0" lang="fa-IR" sz="2200" b="0" i="0" u="none" strike="noStrike" cap="none" normalizeH="0" baseline="0" dirty="0" smtClean="0">
              <a:ln>
                <a:noFill/>
              </a:ln>
              <a:solidFill>
                <a:schemeClr val="tx1"/>
              </a:solidFill>
              <a:effectLst/>
              <a:latin typeface="Arial" pitchFamily="34" charset="0"/>
            </a:endParaRPr>
          </a:p>
        </p:txBody>
      </p:sp>
      <p:sp>
        <p:nvSpPr>
          <p:cNvPr id="6" name="Rectangle 5"/>
          <p:cNvSpPr/>
          <p:nvPr/>
        </p:nvSpPr>
        <p:spPr>
          <a:xfrm rot="16200000">
            <a:off x="-2496231" y="2839133"/>
            <a:ext cx="5867396" cy="646331"/>
          </a:xfrm>
          <a:prstGeom prst="rect">
            <a:avLst/>
          </a:prstGeom>
        </p:spPr>
        <p:txBody>
          <a:bodyPr wrap="square">
            <a:spAutoFit/>
          </a:bodyPr>
          <a:lstStyle/>
          <a:p>
            <a:r>
              <a:rPr lang="fa-IR" sz="3600" dirty="0" smtClean="0">
                <a:solidFill>
                  <a:srgbClr val="C00000"/>
                </a:solidFill>
                <a:cs typeface="2  Kaj" pitchFamily="2" charset="-78"/>
              </a:rPr>
              <a:t>اصول اساسی در تشکیل سازمان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5953">
                                            <p:txEl>
                                              <p:pRg st="0" end="0"/>
                                            </p:txEl>
                                          </p:spTgt>
                                        </p:tgtEl>
                                        <p:attrNameLst>
                                          <p:attrName>style.visibility</p:attrName>
                                        </p:attrNameLst>
                                      </p:cBhvr>
                                      <p:to>
                                        <p:strVal val="visible"/>
                                      </p:to>
                                    </p:set>
                                    <p:anim calcmode="lin" valueType="num">
                                      <p:cBhvr additive="base">
                                        <p:cTn id="7" dur="500" fill="hold"/>
                                        <p:tgtEl>
                                          <p:spTgt spid="12595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595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5954">
                                            <p:txEl>
                                              <p:pRg st="0" end="0"/>
                                            </p:txEl>
                                          </p:spTgt>
                                        </p:tgtEl>
                                        <p:attrNameLst>
                                          <p:attrName>style.visibility</p:attrName>
                                        </p:attrNameLst>
                                      </p:cBhvr>
                                      <p:to>
                                        <p:strVal val="visible"/>
                                      </p:to>
                                    </p:set>
                                    <p:anim calcmode="lin" valueType="num">
                                      <p:cBhvr additive="base">
                                        <p:cTn id="19" dur="500" fill="hold"/>
                                        <p:tgtEl>
                                          <p:spTgt spid="12595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59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5954">
                                            <p:txEl>
                                              <p:pRg st="1" end="1"/>
                                            </p:txEl>
                                          </p:spTgt>
                                        </p:tgtEl>
                                        <p:attrNameLst>
                                          <p:attrName>style.visibility</p:attrName>
                                        </p:attrNameLst>
                                      </p:cBhvr>
                                      <p:to>
                                        <p:strVal val="visible"/>
                                      </p:to>
                                    </p:set>
                                    <p:anim calcmode="lin" valueType="num">
                                      <p:cBhvr additive="base">
                                        <p:cTn id="25" dur="500" fill="hold"/>
                                        <p:tgtEl>
                                          <p:spTgt spid="12595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59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5954">
                                            <p:txEl>
                                              <p:pRg st="2" end="2"/>
                                            </p:txEl>
                                          </p:spTgt>
                                        </p:tgtEl>
                                        <p:attrNameLst>
                                          <p:attrName>style.visibility</p:attrName>
                                        </p:attrNameLst>
                                      </p:cBhvr>
                                      <p:to>
                                        <p:strVal val="visible"/>
                                      </p:to>
                                    </p:set>
                                    <p:anim calcmode="lin" valueType="num">
                                      <p:cBhvr additive="base">
                                        <p:cTn id="31" dur="500" fill="hold"/>
                                        <p:tgtEl>
                                          <p:spTgt spid="12595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59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5954">
                                            <p:txEl>
                                              <p:pRg st="3" end="3"/>
                                            </p:txEl>
                                          </p:spTgt>
                                        </p:tgtEl>
                                        <p:attrNameLst>
                                          <p:attrName>style.visibility</p:attrName>
                                        </p:attrNameLst>
                                      </p:cBhvr>
                                      <p:to>
                                        <p:strVal val="visible"/>
                                      </p:to>
                                    </p:set>
                                    <p:anim calcmode="lin" valueType="num">
                                      <p:cBhvr additive="base">
                                        <p:cTn id="37" dur="500" fill="hold"/>
                                        <p:tgtEl>
                                          <p:spTgt spid="125954">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59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5954">
                                            <p:txEl>
                                              <p:pRg st="4" end="4"/>
                                            </p:txEl>
                                          </p:spTgt>
                                        </p:tgtEl>
                                        <p:attrNameLst>
                                          <p:attrName>style.visibility</p:attrName>
                                        </p:attrNameLst>
                                      </p:cBhvr>
                                      <p:to>
                                        <p:strVal val="visible"/>
                                      </p:to>
                                    </p:set>
                                    <p:anim calcmode="lin" valueType="num">
                                      <p:cBhvr additive="base">
                                        <p:cTn id="43" dur="500" fill="hold"/>
                                        <p:tgtEl>
                                          <p:spTgt spid="125954">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595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5954">
                                            <p:txEl>
                                              <p:pRg st="5" end="5"/>
                                            </p:txEl>
                                          </p:spTgt>
                                        </p:tgtEl>
                                        <p:attrNameLst>
                                          <p:attrName>style.visibility</p:attrName>
                                        </p:attrNameLst>
                                      </p:cBhvr>
                                      <p:to>
                                        <p:strVal val="visible"/>
                                      </p:to>
                                    </p:set>
                                    <p:anim calcmode="lin" valueType="num">
                                      <p:cBhvr additive="base">
                                        <p:cTn id="49" dur="500" fill="hold"/>
                                        <p:tgtEl>
                                          <p:spTgt spid="125954">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2595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5954">
                                            <p:txEl>
                                              <p:pRg st="6" end="6"/>
                                            </p:txEl>
                                          </p:spTgt>
                                        </p:tgtEl>
                                        <p:attrNameLst>
                                          <p:attrName>style.visibility</p:attrName>
                                        </p:attrNameLst>
                                      </p:cBhvr>
                                      <p:to>
                                        <p:strVal val="visible"/>
                                      </p:to>
                                    </p:set>
                                    <p:anim calcmode="lin" valueType="num">
                                      <p:cBhvr additive="base">
                                        <p:cTn id="55" dur="500" fill="hold"/>
                                        <p:tgtEl>
                                          <p:spTgt spid="125954">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2595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5954">
                                            <p:txEl>
                                              <p:pRg st="7" end="7"/>
                                            </p:txEl>
                                          </p:spTgt>
                                        </p:tgtEl>
                                        <p:attrNameLst>
                                          <p:attrName>style.visibility</p:attrName>
                                        </p:attrNameLst>
                                      </p:cBhvr>
                                      <p:to>
                                        <p:strVal val="visible"/>
                                      </p:to>
                                    </p:set>
                                    <p:anim calcmode="lin" valueType="num">
                                      <p:cBhvr additive="base">
                                        <p:cTn id="61" dur="500" fill="hold"/>
                                        <p:tgtEl>
                                          <p:spTgt spid="125954">
                                            <p:txEl>
                                              <p:pRg st="7" end="7"/>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2595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25954">
                                            <p:txEl>
                                              <p:pRg st="8" end="8"/>
                                            </p:txEl>
                                          </p:spTgt>
                                        </p:tgtEl>
                                        <p:attrNameLst>
                                          <p:attrName>style.visibility</p:attrName>
                                        </p:attrNameLst>
                                      </p:cBhvr>
                                      <p:to>
                                        <p:strVal val="visible"/>
                                      </p:to>
                                    </p:set>
                                    <p:anim calcmode="lin" valueType="num">
                                      <p:cBhvr additive="base">
                                        <p:cTn id="67" dur="500" fill="hold"/>
                                        <p:tgtEl>
                                          <p:spTgt spid="125954">
                                            <p:txEl>
                                              <p:pRg st="8" end="8"/>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2595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25954">
                                            <p:txEl>
                                              <p:pRg st="9" end="9"/>
                                            </p:txEl>
                                          </p:spTgt>
                                        </p:tgtEl>
                                        <p:attrNameLst>
                                          <p:attrName>style.visibility</p:attrName>
                                        </p:attrNameLst>
                                      </p:cBhvr>
                                      <p:to>
                                        <p:strVal val="visible"/>
                                      </p:to>
                                    </p:set>
                                    <p:anim calcmode="lin" valueType="num">
                                      <p:cBhvr additive="base">
                                        <p:cTn id="73" dur="500" fill="hold"/>
                                        <p:tgtEl>
                                          <p:spTgt spid="125954">
                                            <p:txEl>
                                              <p:pRg st="9" end="9"/>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2595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25954">
                                            <p:txEl>
                                              <p:pRg st="10" end="10"/>
                                            </p:txEl>
                                          </p:spTgt>
                                        </p:tgtEl>
                                        <p:attrNameLst>
                                          <p:attrName>style.visibility</p:attrName>
                                        </p:attrNameLst>
                                      </p:cBhvr>
                                      <p:to>
                                        <p:strVal val="visible"/>
                                      </p:to>
                                    </p:set>
                                    <p:anim calcmode="lin" valueType="num">
                                      <p:cBhvr additive="base">
                                        <p:cTn id="79" dur="500" fill="hold"/>
                                        <p:tgtEl>
                                          <p:spTgt spid="125954">
                                            <p:txEl>
                                              <p:pRg st="10" end="1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2595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3" grpId="0" build="p"/>
      <p:bldP spid="5" grpId="0" build="p"/>
      <p:bldP spid="125954"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1"/>
          <p:cNvSpPr>
            <a:spLocks noChangeArrowheads="1"/>
          </p:cNvSpPr>
          <p:nvPr/>
        </p:nvSpPr>
        <p:spPr bwMode="auto">
          <a:xfrm>
            <a:off x="990600" y="304800"/>
            <a:ext cx="7924800" cy="58015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smtClean="0">
                <a:ln>
                  <a:noFill/>
                </a:ln>
                <a:solidFill>
                  <a:schemeClr val="tx1"/>
                </a:solidFill>
                <a:effectLst/>
                <a:latin typeface="Calibri" pitchFamily="34" charset="0"/>
                <a:ea typeface="Calibri" pitchFamily="34" charset="0"/>
              </a:rPr>
              <a:t>                                                </a:t>
            </a:r>
            <a:r>
              <a:rPr kumimoji="0" lang="fa-IR" sz="2800" b="1" i="0" u="none" strike="noStrike" cap="none" normalizeH="0" baseline="0" dirty="0" smtClean="0">
                <a:ln>
                  <a:noFill/>
                </a:ln>
                <a:solidFill>
                  <a:srgbClr val="00B050"/>
                </a:solidFill>
                <a:effectLst/>
                <a:latin typeface="Calibri" pitchFamily="34" charset="0"/>
                <a:ea typeface="Calibri" pitchFamily="34" charset="0"/>
              </a:rPr>
              <a:t>روشهاي ارزشيابي شايستگي</a:t>
            </a:r>
            <a:r>
              <a:rPr kumimoji="0" lang="fa-IR" sz="2800" b="0" i="0" u="none" strike="noStrike" cap="none" normalizeH="0" baseline="0" dirty="0" smtClean="0">
                <a:ln>
                  <a:noFill/>
                </a:ln>
                <a:solidFill>
                  <a:srgbClr val="00B050"/>
                </a:solidFill>
                <a:effectLst/>
                <a:latin typeface="Calibri" pitchFamily="34" charset="0"/>
                <a:ea typeface="Calibri" pitchFamily="34" charset="0"/>
              </a:rPr>
              <a:t> :</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Calibri" pitchFamily="34" charset="0"/>
              </a:rPr>
              <a:t>روشهاي معمول و متداول به قرار زيرند : </a:t>
            </a: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1" i="0" u="none" strike="noStrike" cap="none" normalizeH="0" baseline="0" dirty="0" smtClean="0">
                <a:ln>
                  <a:noFill/>
                </a:ln>
                <a:solidFill>
                  <a:srgbClr val="FF0000"/>
                </a:solidFill>
                <a:effectLst/>
                <a:latin typeface="Calibri" pitchFamily="34" charset="0"/>
                <a:ea typeface="Calibri" pitchFamily="34" charset="0"/>
              </a:rPr>
              <a:t>1- روش درجه بندي ترتيبي : </a:t>
            </a:r>
            <a:endParaRPr kumimoji="0" lang="en-US" sz="2400" b="1" i="0" u="none" strike="noStrike" cap="none" normalizeH="0" baseline="0" dirty="0" smtClean="0">
              <a:ln>
                <a:noFill/>
              </a:ln>
              <a:solidFill>
                <a:srgbClr val="FF0000"/>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300" b="0" i="0" u="none" strike="noStrike" cap="none" normalizeH="0" baseline="0" dirty="0" smtClean="0">
                <a:ln>
                  <a:noFill/>
                </a:ln>
                <a:solidFill>
                  <a:schemeClr val="tx1"/>
                </a:solidFill>
                <a:effectLst/>
                <a:latin typeface="Calibri" pitchFamily="34" charset="0"/>
                <a:ea typeface="Calibri" pitchFamily="34" charset="0"/>
              </a:rPr>
              <a:t>هريك از سرپرستان افراد تحت نظارت خود را از لحاظ نحوه انجام وظايف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300" b="0" i="0" u="none" strike="noStrike" cap="none" normalizeH="0" baseline="0" dirty="0" smtClean="0">
                <a:ln>
                  <a:noFill/>
                </a:ln>
                <a:solidFill>
                  <a:schemeClr val="tx1"/>
                </a:solidFill>
                <a:effectLst/>
                <a:latin typeface="Calibri" pitchFamily="34" charset="0"/>
                <a:ea typeface="Calibri" pitchFamily="34" charset="0"/>
              </a:rPr>
              <a:t>و علاقه مندي به كار ، مي سنجد و موقعيت نسبي هريك را نسبت به بقيه كاركنان تعيين مي كنند .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300" b="0" i="0" u="none" strike="noStrike" cap="none" normalizeH="0" baseline="0" dirty="0" smtClean="0">
                <a:ln>
                  <a:noFill/>
                </a:ln>
                <a:solidFill>
                  <a:schemeClr val="tx1"/>
                </a:solidFill>
                <a:effectLst/>
                <a:latin typeface="Calibri" pitchFamily="34" charset="0"/>
                <a:ea typeface="Calibri" pitchFamily="34" charset="0"/>
              </a:rPr>
              <a:t>به طور مثال : در دايره اي كه در آن 15 كارمند انجام وظيفه مي كنند رئيس اداره هنگام تعيين شايستگي وضع هريك را با ساير كاركنان به طور جمعي مقايسه كرده و با سنجش عواملي نظير :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300" b="0" i="0" u="none" strike="noStrike" cap="none" normalizeH="0" baseline="0" dirty="0" smtClean="0">
                <a:ln>
                  <a:noFill/>
                </a:ln>
                <a:solidFill>
                  <a:srgbClr val="0070C0"/>
                </a:solidFill>
                <a:effectLst/>
                <a:latin typeface="Calibri" pitchFamily="34" charset="0"/>
                <a:ea typeface="Calibri" pitchFamily="34" charset="0"/>
              </a:rPr>
              <a:t>رفتار ، ابتكار ؛ همكاري ، علاقه به كار ، وجدان كاري ، اخلاق </a:t>
            </a:r>
            <a:r>
              <a:rPr kumimoji="0" lang="fa-IR" sz="2300" b="0" i="0" u="none" strike="noStrike" cap="none" normalizeH="0" baseline="0" dirty="0" smtClean="0">
                <a:ln>
                  <a:noFill/>
                </a:ln>
                <a:effectLst/>
                <a:latin typeface="Calibri" pitchFamily="34" charset="0"/>
                <a:ea typeface="Calibri" pitchFamily="34" charset="0"/>
              </a:rPr>
              <a:t>و نظاير </a:t>
            </a:r>
            <a:r>
              <a:rPr kumimoji="0" lang="fa-IR" sz="2300" b="0" i="0" u="none" strike="noStrike" cap="none" normalizeH="0" baseline="0" dirty="0" smtClean="0">
                <a:ln>
                  <a:noFill/>
                </a:ln>
                <a:solidFill>
                  <a:schemeClr val="tx1"/>
                </a:solidFill>
                <a:effectLst/>
                <a:latin typeface="Calibri" pitchFamily="34" charset="0"/>
                <a:ea typeface="Calibri" pitchFamily="34" charset="0"/>
              </a:rPr>
              <a:t>اينها .... ارزيابي و درجه يكايك آنها را مشخص مي كند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300" b="0" i="0" u="none" strike="noStrike" cap="none" normalizeH="0" baseline="0" dirty="0" smtClean="0">
                <a:ln>
                  <a:noFill/>
                </a:ln>
                <a:solidFill>
                  <a:schemeClr val="tx1"/>
                </a:solidFill>
                <a:effectLst/>
                <a:latin typeface="Calibri" pitchFamily="34" charset="0"/>
                <a:ea typeface="Calibri" pitchFamily="34" charset="0"/>
              </a:rPr>
              <a:t>نتيجه ارزيابي شايستگي به روش درجه بندي ترتيبي معمولا به صورت ليستي از اسامي كه شماره رديف آن نشانه اولويت است تنظيم مي شود .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300" b="0" i="0" u="none" strike="noStrike" cap="none" normalizeH="0" baseline="0" dirty="0" smtClean="0">
                <a:ln>
                  <a:noFill/>
                </a:ln>
                <a:solidFill>
                  <a:schemeClr val="tx1"/>
                </a:solidFill>
                <a:effectLst/>
                <a:latin typeface="Calibri" pitchFamily="34" charset="0"/>
                <a:ea typeface="Calibri" pitchFamily="34" charset="0"/>
              </a:rPr>
              <a:t>در اين روش قضاوت شخصي و اظهار نظر نسبتا ذهني سرپرست ملاك ارزيابي است و طبعا با توجه به ويژگيهاي خطا پذيري انسان احتمال ناصحيح بودن اين گونه قضاوتهاي ذهني زياد است </a:t>
            </a:r>
            <a:endParaRPr kumimoji="0" lang="fa-IR" sz="2300" b="0" i="0" u="none" strike="noStrike" cap="none" normalizeH="0" baseline="0" dirty="0" smtClean="0">
              <a:ln>
                <a:noFill/>
              </a:ln>
              <a:solidFill>
                <a:schemeClr val="tx1"/>
              </a:solidFill>
              <a:effectLst/>
              <a:latin typeface="Arial" pitchFamily="34" charset="0"/>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6" name="Rectangle 5"/>
          <p:cNvSpPr/>
          <p:nvPr/>
        </p:nvSpPr>
        <p:spPr>
          <a:xfrm rot="16200000">
            <a:off x="-2496231" y="2839133"/>
            <a:ext cx="5867396" cy="646331"/>
          </a:xfrm>
          <a:prstGeom prst="rect">
            <a:avLst/>
          </a:prstGeom>
        </p:spPr>
        <p:txBody>
          <a:bodyPr wrap="square">
            <a:spAutoFit/>
          </a:bodyPr>
          <a:lstStyle/>
          <a:p>
            <a:r>
              <a:rPr lang="fa-IR" sz="3600" dirty="0" smtClean="0">
                <a:solidFill>
                  <a:srgbClr val="C00000"/>
                </a:solidFill>
                <a:cs typeface="2  Kaj" pitchFamily="2" charset="-78"/>
              </a:rPr>
              <a:t>اصول اساسی در تشکیل سازمان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4929">
                                            <p:txEl>
                                              <p:pRg st="0" end="0"/>
                                            </p:txEl>
                                          </p:spTgt>
                                        </p:tgtEl>
                                        <p:attrNameLst>
                                          <p:attrName>style.visibility</p:attrName>
                                        </p:attrNameLst>
                                      </p:cBhvr>
                                      <p:to>
                                        <p:strVal val="visible"/>
                                      </p:to>
                                    </p:set>
                                    <p:anim calcmode="lin" valueType="num">
                                      <p:cBhvr additive="base">
                                        <p:cTn id="7" dur="500" fill="hold"/>
                                        <p:tgtEl>
                                          <p:spTgt spid="12492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492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4929">
                                            <p:txEl>
                                              <p:pRg st="1" end="1"/>
                                            </p:txEl>
                                          </p:spTgt>
                                        </p:tgtEl>
                                        <p:attrNameLst>
                                          <p:attrName>style.visibility</p:attrName>
                                        </p:attrNameLst>
                                      </p:cBhvr>
                                      <p:to>
                                        <p:strVal val="visible"/>
                                      </p:to>
                                    </p:set>
                                    <p:anim calcmode="lin" valueType="num">
                                      <p:cBhvr additive="base">
                                        <p:cTn id="13" dur="500" fill="hold"/>
                                        <p:tgtEl>
                                          <p:spTgt spid="12492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492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4929">
                                            <p:txEl>
                                              <p:pRg st="2" end="2"/>
                                            </p:txEl>
                                          </p:spTgt>
                                        </p:tgtEl>
                                        <p:attrNameLst>
                                          <p:attrName>style.visibility</p:attrName>
                                        </p:attrNameLst>
                                      </p:cBhvr>
                                      <p:to>
                                        <p:strVal val="visible"/>
                                      </p:to>
                                    </p:set>
                                    <p:anim calcmode="lin" valueType="num">
                                      <p:cBhvr additive="base">
                                        <p:cTn id="19" dur="500" fill="hold"/>
                                        <p:tgtEl>
                                          <p:spTgt spid="12492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492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4929">
                                            <p:txEl>
                                              <p:pRg st="3" end="3"/>
                                            </p:txEl>
                                          </p:spTgt>
                                        </p:tgtEl>
                                        <p:attrNameLst>
                                          <p:attrName>style.visibility</p:attrName>
                                        </p:attrNameLst>
                                      </p:cBhvr>
                                      <p:to>
                                        <p:strVal val="visible"/>
                                      </p:to>
                                    </p:set>
                                    <p:anim calcmode="lin" valueType="num">
                                      <p:cBhvr additive="base">
                                        <p:cTn id="25" dur="500" fill="hold"/>
                                        <p:tgtEl>
                                          <p:spTgt spid="12492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492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4929">
                                            <p:txEl>
                                              <p:pRg st="4" end="4"/>
                                            </p:txEl>
                                          </p:spTgt>
                                        </p:tgtEl>
                                        <p:attrNameLst>
                                          <p:attrName>style.visibility</p:attrName>
                                        </p:attrNameLst>
                                      </p:cBhvr>
                                      <p:to>
                                        <p:strVal val="visible"/>
                                      </p:to>
                                    </p:set>
                                    <p:anim calcmode="lin" valueType="num">
                                      <p:cBhvr additive="base">
                                        <p:cTn id="31" dur="500" fill="hold"/>
                                        <p:tgtEl>
                                          <p:spTgt spid="12492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492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4929">
                                            <p:txEl>
                                              <p:pRg st="5" end="5"/>
                                            </p:txEl>
                                          </p:spTgt>
                                        </p:tgtEl>
                                        <p:attrNameLst>
                                          <p:attrName>style.visibility</p:attrName>
                                        </p:attrNameLst>
                                      </p:cBhvr>
                                      <p:to>
                                        <p:strVal val="visible"/>
                                      </p:to>
                                    </p:set>
                                    <p:anim calcmode="lin" valueType="num">
                                      <p:cBhvr additive="base">
                                        <p:cTn id="37" dur="500" fill="hold"/>
                                        <p:tgtEl>
                                          <p:spTgt spid="12492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492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4929">
                                            <p:txEl>
                                              <p:pRg st="6" end="6"/>
                                            </p:txEl>
                                          </p:spTgt>
                                        </p:tgtEl>
                                        <p:attrNameLst>
                                          <p:attrName>style.visibility</p:attrName>
                                        </p:attrNameLst>
                                      </p:cBhvr>
                                      <p:to>
                                        <p:strVal val="visible"/>
                                      </p:to>
                                    </p:set>
                                    <p:anim calcmode="lin" valueType="num">
                                      <p:cBhvr additive="base">
                                        <p:cTn id="43" dur="500" fill="hold"/>
                                        <p:tgtEl>
                                          <p:spTgt spid="12492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492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4929">
                                            <p:txEl>
                                              <p:pRg st="7" end="7"/>
                                            </p:txEl>
                                          </p:spTgt>
                                        </p:tgtEl>
                                        <p:attrNameLst>
                                          <p:attrName>style.visibility</p:attrName>
                                        </p:attrNameLst>
                                      </p:cBhvr>
                                      <p:to>
                                        <p:strVal val="visible"/>
                                      </p:to>
                                    </p:set>
                                    <p:anim calcmode="lin" valueType="num">
                                      <p:cBhvr additive="base">
                                        <p:cTn id="49" dur="500" fill="hold"/>
                                        <p:tgtEl>
                                          <p:spTgt spid="12492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2492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4929">
                                            <p:txEl>
                                              <p:pRg st="8" end="8"/>
                                            </p:txEl>
                                          </p:spTgt>
                                        </p:tgtEl>
                                        <p:attrNameLst>
                                          <p:attrName>style.visibility</p:attrName>
                                        </p:attrNameLst>
                                      </p:cBhvr>
                                      <p:to>
                                        <p:strVal val="visible"/>
                                      </p:to>
                                    </p:set>
                                    <p:anim calcmode="lin" valueType="num">
                                      <p:cBhvr additive="base">
                                        <p:cTn id="55" dur="500" fill="hold"/>
                                        <p:tgtEl>
                                          <p:spTgt spid="12492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2492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29"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1"/>
          <p:cNvSpPr>
            <a:spLocks noChangeArrowheads="1"/>
          </p:cNvSpPr>
          <p:nvPr/>
        </p:nvSpPr>
        <p:spPr bwMode="auto">
          <a:xfrm>
            <a:off x="990600" y="914400"/>
            <a:ext cx="7620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2400" b="1" i="0" u="none" strike="noStrike" cap="none" normalizeH="0" baseline="0" dirty="0" smtClean="0">
                <a:ln>
                  <a:noFill/>
                </a:ln>
                <a:solidFill>
                  <a:srgbClr val="00B050"/>
                </a:solidFill>
                <a:effectLst/>
                <a:latin typeface="Calibri" pitchFamily="34" charset="0"/>
                <a:ea typeface="Calibri" pitchFamily="34" charset="0"/>
                <a:cs typeface="+mj-cs"/>
              </a:rPr>
              <a:t>2- روش مقايسه فرد با فرد : </a:t>
            </a:r>
          </a:p>
          <a:p>
            <a:pPr marL="0" marR="0" lvl="0" indent="0" algn="justLow" defTabSz="914400" rtl="1" eaLnBrk="1" fontAlgn="base" latinLnBrk="0" hangingPunct="1">
              <a:lnSpc>
                <a:spcPct val="100000"/>
              </a:lnSpc>
              <a:spcBef>
                <a:spcPct val="0"/>
              </a:spcBef>
              <a:spcAft>
                <a:spcPct val="0"/>
              </a:spcAft>
              <a:buClrTx/>
              <a:buSzTx/>
              <a:buFontTx/>
              <a:buChar char="•"/>
              <a:tabLst/>
            </a:pPr>
            <a:endParaRPr kumimoji="0" lang="en-US" sz="2400" b="1" i="0" u="none" strike="noStrike" cap="none" normalizeH="0" baseline="0" dirty="0" smtClean="0">
              <a:ln>
                <a:noFill/>
              </a:ln>
              <a:solidFill>
                <a:srgbClr val="00B050"/>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اگر تعداد كاركنان زياد نباشد مي توان از روش مقاسه فرد با فرد استفاده كرد</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مثلا اگر حدود 20 نفر كارمند داشته باشيم براي تعيين درجه شايستگي آنان ، هريك از افراد با ساير كارمندان ، تك تك مقايسه مي شوند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در اين مقايسه عواملي چون : </a:t>
            </a:r>
            <a:r>
              <a:rPr kumimoji="0" lang="fa-IR" sz="2400" b="0" i="0" u="none" strike="noStrike" cap="none" normalizeH="0" baseline="0" dirty="0" smtClean="0">
                <a:ln>
                  <a:noFill/>
                </a:ln>
                <a:solidFill>
                  <a:srgbClr val="0070C0"/>
                </a:solidFill>
                <a:effectLst/>
                <a:latin typeface="Calibri" pitchFamily="34" charset="0"/>
                <a:ea typeface="Calibri" pitchFamily="34" charset="0"/>
                <a:cs typeface="+mj-cs"/>
              </a:rPr>
              <a:t>هوش ، ابتكار ، فعاليت ، و صفات شخصي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0070C0"/>
                </a:solidFill>
                <a:effectLst/>
                <a:latin typeface="Calibri" pitchFamily="34" charset="0"/>
                <a:ea typeface="Calibri" pitchFamily="34" charset="0"/>
                <a:cs typeface="+mj-cs"/>
              </a:rPr>
              <a:t>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مبناي تشخيص شايستگي قرار مي گيرد .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fa-IR" sz="2400" b="0" i="0" u="none" strike="noStrike" cap="none" normalizeH="0" baseline="0" dirty="0" smtClean="0">
              <a:ln>
                <a:noFill/>
              </a:ln>
              <a:solidFill>
                <a:schemeClr val="tx1"/>
              </a:solidFill>
              <a:effectLst/>
              <a:latin typeface="Calibri" pitchFamily="34" charset="0"/>
              <a:ea typeface="Calibri"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براي عواملي كه تعيين مي شود شرح مختصري تهيه مي گردد كه ممكن است براي هرعامل نيز درجاتي تعيين و ارزش عددي براي هر درجه مشخص شود    </a:t>
            </a:r>
            <a:endParaRPr kumimoji="0" lang="fa-IR" sz="2400" b="0" i="0" u="none" strike="noStrike" cap="none" normalizeH="0" baseline="0" dirty="0" smtClean="0">
              <a:ln>
                <a:noFill/>
              </a:ln>
              <a:solidFill>
                <a:schemeClr val="tx1"/>
              </a:solidFill>
              <a:effectLst/>
              <a:latin typeface="Arial" pitchFamily="34" charset="0"/>
              <a:cs typeface="+mj-cs"/>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6" name="Rectangle 5"/>
          <p:cNvSpPr/>
          <p:nvPr/>
        </p:nvSpPr>
        <p:spPr>
          <a:xfrm rot="16200000">
            <a:off x="-2496231" y="2839133"/>
            <a:ext cx="5867396" cy="646331"/>
          </a:xfrm>
          <a:prstGeom prst="rect">
            <a:avLst/>
          </a:prstGeom>
        </p:spPr>
        <p:txBody>
          <a:bodyPr wrap="square">
            <a:spAutoFit/>
          </a:bodyPr>
          <a:lstStyle/>
          <a:p>
            <a:r>
              <a:rPr lang="fa-IR" sz="3600" dirty="0" smtClean="0">
                <a:solidFill>
                  <a:srgbClr val="C00000"/>
                </a:solidFill>
                <a:cs typeface="2  Kaj" pitchFamily="2" charset="-78"/>
              </a:rPr>
              <a:t>اصول اساسی در تشکیل سازمان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3905">
                                            <p:txEl>
                                              <p:pRg st="0" end="0"/>
                                            </p:txEl>
                                          </p:spTgt>
                                        </p:tgtEl>
                                        <p:attrNameLst>
                                          <p:attrName>style.visibility</p:attrName>
                                        </p:attrNameLst>
                                      </p:cBhvr>
                                      <p:to>
                                        <p:strVal val="visible"/>
                                      </p:to>
                                    </p:set>
                                    <p:anim calcmode="lin" valueType="num">
                                      <p:cBhvr additive="base">
                                        <p:cTn id="7" dur="500" fill="hold"/>
                                        <p:tgtEl>
                                          <p:spTgt spid="12390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390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3905">
                                            <p:txEl>
                                              <p:pRg st="2" end="2"/>
                                            </p:txEl>
                                          </p:spTgt>
                                        </p:tgtEl>
                                        <p:attrNameLst>
                                          <p:attrName>style.visibility</p:attrName>
                                        </p:attrNameLst>
                                      </p:cBhvr>
                                      <p:to>
                                        <p:strVal val="visible"/>
                                      </p:to>
                                    </p:set>
                                    <p:anim calcmode="lin" valueType="num">
                                      <p:cBhvr additive="base">
                                        <p:cTn id="13" dur="500" fill="hold"/>
                                        <p:tgtEl>
                                          <p:spTgt spid="12390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390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3905">
                                            <p:txEl>
                                              <p:pRg st="3" end="3"/>
                                            </p:txEl>
                                          </p:spTgt>
                                        </p:tgtEl>
                                        <p:attrNameLst>
                                          <p:attrName>style.visibility</p:attrName>
                                        </p:attrNameLst>
                                      </p:cBhvr>
                                      <p:to>
                                        <p:strVal val="visible"/>
                                      </p:to>
                                    </p:set>
                                    <p:anim calcmode="lin" valueType="num">
                                      <p:cBhvr additive="base">
                                        <p:cTn id="19" dur="500" fill="hold"/>
                                        <p:tgtEl>
                                          <p:spTgt spid="12390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390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3905">
                                            <p:txEl>
                                              <p:pRg st="4" end="4"/>
                                            </p:txEl>
                                          </p:spTgt>
                                        </p:tgtEl>
                                        <p:attrNameLst>
                                          <p:attrName>style.visibility</p:attrName>
                                        </p:attrNameLst>
                                      </p:cBhvr>
                                      <p:to>
                                        <p:strVal val="visible"/>
                                      </p:to>
                                    </p:set>
                                    <p:anim calcmode="lin" valueType="num">
                                      <p:cBhvr additive="base">
                                        <p:cTn id="25" dur="500" fill="hold"/>
                                        <p:tgtEl>
                                          <p:spTgt spid="12390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390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3905">
                                            <p:txEl>
                                              <p:pRg st="5" end="5"/>
                                            </p:txEl>
                                          </p:spTgt>
                                        </p:tgtEl>
                                        <p:attrNameLst>
                                          <p:attrName>style.visibility</p:attrName>
                                        </p:attrNameLst>
                                      </p:cBhvr>
                                      <p:to>
                                        <p:strVal val="visible"/>
                                      </p:to>
                                    </p:set>
                                    <p:anim calcmode="lin" valueType="num">
                                      <p:cBhvr additive="base">
                                        <p:cTn id="31" dur="500" fill="hold"/>
                                        <p:tgtEl>
                                          <p:spTgt spid="12390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390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3905">
                                            <p:txEl>
                                              <p:pRg st="6" end="6"/>
                                            </p:txEl>
                                          </p:spTgt>
                                        </p:tgtEl>
                                        <p:attrNameLst>
                                          <p:attrName>style.visibility</p:attrName>
                                        </p:attrNameLst>
                                      </p:cBhvr>
                                      <p:to>
                                        <p:strVal val="visible"/>
                                      </p:to>
                                    </p:set>
                                    <p:anim calcmode="lin" valueType="num">
                                      <p:cBhvr additive="base">
                                        <p:cTn id="37" dur="500" fill="hold"/>
                                        <p:tgtEl>
                                          <p:spTgt spid="12390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390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3905">
                                            <p:txEl>
                                              <p:pRg st="8" end="8"/>
                                            </p:txEl>
                                          </p:spTgt>
                                        </p:tgtEl>
                                        <p:attrNameLst>
                                          <p:attrName>style.visibility</p:attrName>
                                        </p:attrNameLst>
                                      </p:cBhvr>
                                      <p:to>
                                        <p:strVal val="visible"/>
                                      </p:to>
                                    </p:set>
                                    <p:anim calcmode="lin" valueType="num">
                                      <p:cBhvr additive="base">
                                        <p:cTn id="43" dur="500" fill="hold"/>
                                        <p:tgtEl>
                                          <p:spTgt spid="123905">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390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5"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1"/>
          <p:cNvSpPr>
            <a:spLocks noChangeArrowheads="1"/>
          </p:cNvSpPr>
          <p:nvPr/>
        </p:nvSpPr>
        <p:spPr bwMode="auto">
          <a:xfrm>
            <a:off x="1066800" y="0"/>
            <a:ext cx="8077200"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3200" b="1" i="0" u="none" strike="noStrike" cap="none" normalizeH="0" baseline="0" dirty="0" smtClean="0">
                <a:ln>
                  <a:noFill/>
                </a:ln>
                <a:solidFill>
                  <a:srgbClr val="00B050"/>
                </a:solidFill>
                <a:effectLst/>
                <a:latin typeface="Calibri" pitchFamily="34" charset="0"/>
                <a:ea typeface="Calibri" pitchFamily="34" charset="0"/>
                <a:cs typeface="+mj-cs"/>
              </a:rPr>
              <a:t>                             3- روش مقياسي : </a:t>
            </a:r>
            <a:endParaRPr kumimoji="0" lang="en-US" sz="3200" b="1" i="0" u="none" strike="noStrike" cap="none" normalizeH="0" baseline="0" dirty="0" smtClean="0">
              <a:ln>
                <a:noFill/>
              </a:ln>
              <a:solidFill>
                <a:srgbClr val="00B050"/>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در اين روش ابتدا تعداي عوامل مانند :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0070C0"/>
                </a:solidFill>
                <a:effectLst/>
                <a:latin typeface="Calibri" pitchFamily="34" charset="0"/>
                <a:ea typeface="Calibri" pitchFamily="34" charset="0"/>
                <a:cs typeface="+mj-cs"/>
              </a:rPr>
              <a:t>ابتكار،درجه همكاري، قدرت مديريت يارهبري ، قابليت اعتماد ، طرز سلوك ، و غيره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را بنابر مقتضيات سازمان انتخاب و درجه جدولي درج مي كنند .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آنگاه جايگاه كاركنان را بر حسب هر يك از عوامل ، با درجاتي از قبيل :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FF0000"/>
                </a:solidFill>
                <a:effectLst/>
                <a:latin typeface="Calibri" pitchFamily="34" charset="0"/>
                <a:ea typeface="Calibri" pitchFamily="34" charset="0"/>
                <a:cs typeface="+mj-cs"/>
              </a:rPr>
              <a:t>  استثنايي،  عالي، خوب متوسط ، ضعيف ، و بد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درستونهاي مربوطه تعيين مي كنند .</a:t>
            </a:r>
            <a:endParaRPr kumimoji="0" lang="fa-IR" sz="2400" b="0" i="0" u="none" strike="noStrike" cap="none" normalizeH="0" baseline="0" dirty="0" smtClean="0">
              <a:ln>
                <a:noFill/>
              </a:ln>
              <a:solidFill>
                <a:schemeClr val="tx1"/>
              </a:solidFill>
              <a:effectLst/>
              <a:latin typeface="Arial" pitchFamily="34" charset="0"/>
              <a:cs typeface="+mj-cs"/>
            </a:endParaRPr>
          </a:p>
        </p:txBody>
      </p:sp>
      <p:sp>
        <p:nvSpPr>
          <p:cNvPr id="122882" name="Rectangle 2"/>
          <p:cNvSpPr>
            <a:spLocks noChangeArrowheads="1"/>
          </p:cNvSpPr>
          <p:nvPr/>
        </p:nvSpPr>
        <p:spPr bwMode="auto">
          <a:xfrm>
            <a:off x="990600" y="3048000"/>
            <a:ext cx="79248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2000" b="1" i="0" u="none" strike="noStrike" cap="none" normalizeH="0" baseline="0" dirty="0" smtClean="0">
                <a:ln>
                  <a:noFill/>
                </a:ln>
                <a:solidFill>
                  <a:srgbClr val="FF0000"/>
                </a:solidFill>
                <a:effectLst/>
                <a:latin typeface="Calibri" pitchFamily="34" charset="0"/>
                <a:ea typeface="Calibri" pitchFamily="34" charset="0"/>
                <a:cs typeface="+mj-cs"/>
              </a:rPr>
              <a:t>4-روش توزيع اجباري : </a:t>
            </a:r>
            <a:endParaRPr kumimoji="0" lang="en-US" sz="2000" b="1" i="0" u="none" strike="noStrike" cap="none" normalizeH="0" baseline="0" dirty="0" smtClean="0">
              <a:ln>
                <a:noFill/>
              </a:ln>
              <a:solidFill>
                <a:srgbClr val="FF0000"/>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Calibri" pitchFamily="34" charset="0"/>
                <a:cs typeface="+mj-cs"/>
              </a:rPr>
              <a:t>براي كاهش اعمال نظرهاي شخصي و ذهني روشهاي فوق ، دو روش توزيع و انتخاب اجباري توصيه شده است . كه توسط « ژزف تي فين » ابداع شده است .</a:t>
            </a:r>
            <a:endParaRPr kumimoji="0" lang="en-US" sz="2000" b="0" i="0" u="none" strike="noStrike" cap="none" normalizeH="0" baseline="0" dirty="0" smtClean="0">
              <a:ln>
                <a:noFill/>
              </a:ln>
              <a:solidFill>
                <a:schemeClr val="tx1"/>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Calibri" pitchFamily="34" charset="0"/>
                <a:cs typeface="+mj-cs"/>
              </a:rPr>
              <a:t>در اين روش توضيع شايستگي كاركنان ، يك توزيع نرمال در نظر گرفته مي شود به صورتي كه اكثريت داراي شايستگي متوسط هستند و اقليتي در دو حد منحني در سطح برجسته و يا غير قابل قبول مي باشند .</a:t>
            </a:r>
            <a:endParaRPr kumimoji="0" lang="en-US" sz="2000" b="0" i="0" u="none" strike="noStrike" cap="none" normalizeH="0" baseline="0" dirty="0" smtClean="0">
              <a:ln>
                <a:noFill/>
              </a:ln>
              <a:solidFill>
                <a:schemeClr val="tx1"/>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FF0000"/>
                </a:solidFill>
                <a:effectLst/>
                <a:latin typeface="Calibri" pitchFamily="34" charset="0"/>
                <a:ea typeface="Calibri" pitchFamily="34" charset="0"/>
                <a:cs typeface="+mj-cs"/>
              </a:rPr>
              <a:t>حداقل شايستگي</a:t>
            </a:r>
            <a:r>
              <a:rPr kumimoji="0" lang="fa-IR" sz="2000" b="0" i="0" u="none" strike="noStrike" cap="none" normalizeH="0" baseline="0" dirty="0" smtClean="0">
                <a:ln>
                  <a:noFill/>
                </a:ln>
                <a:solidFill>
                  <a:schemeClr val="tx1"/>
                </a:solidFill>
                <a:effectLst/>
                <a:latin typeface="Calibri" pitchFamily="34" charset="0"/>
                <a:ea typeface="Calibri" pitchFamily="34" charset="0"/>
                <a:cs typeface="+mj-cs"/>
              </a:rPr>
              <a:t> </a:t>
            </a:r>
            <a:r>
              <a:rPr kumimoji="0" lang="fa-IR" sz="2000" b="0" i="0" u="none" strike="noStrike" cap="none" normalizeH="0" baseline="0" dirty="0" smtClean="0">
                <a:ln>
                  <a:noFill/>
                </a:ln>
                <a:solidFill>
                  <a:srgbClr val="0070C0"/>
                </a:solidFill>
                <a:effectLst/>
                <a:latin typeface="Calibri" pitchFamily="34" charset="0"/>
                <a:ea typeface="Calibri" pitchFamily="34" charset="0"/>
                <a:cs typeface="+mj-cs"/>
              </a:rPr>
              <a:t>10%  </a:t>
            </a:r>
            <a:r>
              <a:rPr kumimoji="0" lang="fa-IR" sz="2000" b="0" i="0" u="none" strike="noStrike" cap="none" normalizeH="0" baseline="0" dirty="0" smtClean="0">
                <a:ln>
                  <a:noFill/>
                </a:ln>
                <a:solidFill>
                  <a:schemeClr val="tx1"/>
                </a:solidFill>
                <a:effectLst/>
                <a:latin typeface="Calibri" pitchFamily="34" charset="0"/>
                <a:ea typeface="Calibri" pitchFamily="34" charset="0"/>
                <a:cs typeface="+mj-cs"/>
              </a:rPr>
              <a:t>، </a:t>
            </a:r>
            <a:r>
              <a:rPr kumimoji="0" lang="fa-IR" sz="2000" b="0" i="0" u="none" strike="noStrike" cap="none" normalizeH="0" baseline="0" dirty="0" smtClean="0">
                <a:ln>
                  <a:noFill/>
                </a:ln>
                <a:solidFill>
                  <a:srgbClr val="FF0000"/>
                </a:solidFill>
                <a:effectLst/>
                <a:latin typeface="Calibri" pitchFamily="34" charset="0"/>
                <a:ea typeface="Calibri" pitchFamily="34" charset="0"/>
                <a:cs typeface="+mj-cs"/>
              </a:rPr>
              <a:t>كمتر از متوسط </a:t>
            </a:r>
            <a:r>
              <a:rPr kumimoji="0" lang="fa-IR" sz="2000" b="0" i="0" u="none" strike="noStrike" cap="none" normalizeH="0" baseline="0" dirty="0" smtClean="0">
                <a:ln>
                  <a:noFill/>
                </a:ln>
                <a:solidFill>
                  <a:srgbClr val="0070C0"/>
                </a:solidFill>
                <a:effectLst/>
                <a:latin typeface="Calibri" pitchFamily="34" charset="0"/>
                <a:ea typeface="Calibri" pitchFamily="34" charset="0"/>
                <a:cs typeface="+mj-cs"/>
              </a:rPr>
              <a:t>20%  </a:t>
            </a:r>
            <a:r>
              <a:rPr kumimoji="0" lang="fa-IR" sz="2000" b="0" i="0" u="none" strike="noStrike" cap="none" normalizeH="0" baseline="0" dirty="0" smtClean="0">
                <a:ln>
                  <a:noFill/>
                </a:ln>
                <a:solidFill>
                  <a:srgbClr val="FF0000"/>
                </a:solidFill>
                <a:effectLst/>
                <a:latin typeface="Calibri" pitchFamily="34" charset="0"/>
                <a:ea typeface="Calibri" pitchFamily="34" charset="0"/>
                <a:cs typeface="+mj-cs"/>
              </a:rPr>
              <a:t>،   متوسط </a:t>
            </a:r>
            <a:r>
              <a:rPr kumimoji="0" lang="fa-IR" sz="2000" b="0" i="0" u="none" strike="noStrike" cap="none" normalizeH="0" baseline="0" dirty="0" smtClean="0">
                <a:ln>
                  <a:noFill/>
                </a:ln>
                <a:solidFill>
                  <a:srgbClr val="0070C0"/>
                </a:solidFill>
                <a:effectLst/>
                <a:latin typeface="Calibri" pitchFamily="34" charset="0"/>
                <a:ea typeface="Calibri" pitchFamily="34" charset="0"/>
                <a:cs typeface="+mj-cs"/>
              </a:rPr>
              <a:t>40%  </a:t>
            </a:r>
            <a:r>
              <a:rPr kumimoji="0" lang="fa-IR" sz="2000" b="0" i="0" u="none" strike="noStrike" cap="none" normalizeH="0" baseline="0" dirty="0" smtClean="0">
                <a:ln>
                  <a:noFill/>
                </a:ln>
                <a:solidFill>
                  <a:schemeClr val="tx1"/>
                </a:solidFill>
                <a:effectLst/>
                <a:latin typeface="Calibri" pitchFamily="34" charset="0"/>
                <a:ea typeface="Calibri" pitchFamily="34" charset="0"/>
                <a:cs typeface="+mj-cs"/>
              </a:rPr>
              <a:t>،  </a:t>
            </a:r>
            <a:r>
              <a:rPr kumimoji="0" lang="fa-IR" sz="2000" b="0" i="0" u="none" strike="noStrike" cap="none" normalizeH="0" baseline="0" dirty="0" smtClean="0">
                <a:ln>
                  <a:noFill/>
                </a:ln>
                <a:solidFill>
                  <a:srgbClr val="FF0000"/>
                </a:solidFill>
                <a:effectLst/>
                <a:latin typeface="Calibri" pitchFamily="34" charset="0"/>
                <a:ea typeface="Calibri" pitchFamily="34" charset="0"/>
                <a:cs typeface="+mj-cs"/>
              </a:rPr>
              <a:t>خوب</a:t>
            </a:r>
            <a:r>
              <a:rPr kumimoji="0" lang="fa-IR" sz="2000" b="0" i="0" u="none" strike="noStrike" cap="none" normalizeH="0" baseline="0" dirty="0" smtClean="0">
                <a:ln>
                  <a:noFill/>
                </a:ln>
                <a:solidFill>
                  <a:schemeClr val="tx1"/>
                </a:solidFill>
                <a:effectLst/>
                <a:latin typeface="Calibri" pitchFamily="34" charset="0"/>
                <a:ea typeface="Calibri" pitchFamily="34" charset="0"/>
                <a:cs typeface="+mj-cs"/>
              </a:rPr>
              <a:t> </a:t>
            </a:r>
            <a:r>
              <a:rPr kumimoji="0" lang="fa-IR" sz="2000" b="0" i="0" u="none" strike="noStrike" cap="none" normalizeH="0" baseline="0" dirty="0" smtClean="0">
                <a:ln>
                  <a:noFill/>
                </a:ln>
                <a:solidFill>
                  <a:srgbClr val="0070C0"/>
                </a:solidFill>
                <a:effectLst/>
                <a:latin typeface="Calibri" pitchFamily="34" charset="0"/>
                <a:ea typeface="Calibri" pitchFamily="34" charset="0"/>
                <a:cs typeface="+mj-cs"/>
              </a:rPr>
              <a:t>20%  </a:t>
            </a:r>
            <a:r>
              <a:rPr kumimoji="0" lang="fa-IR" sz="2000" b="0" i="0" u="none" strike="noStrike" cap="none" normalizeH="0" baseline="0" dirty="0" smtClean="0">
                <a:ln>
                  <a:noFill/>
                </a:ln>
                <a:solidFill>
                  <a:srgbClr val="FF0000"/>
                </a:solidFill>
                <a:effectLst/>
                <a:latin typeface="Calibri" pitchFamily="34" charset="0"/>
                <a:ea typeface="Calibri" pitchFamily="34" charset="0"/>
                <a:cs typeface="+mj-cs"/>
              </a:rPr>
              <a:t>،   عالي </a:t>
            </a:r>
            <a:r>
              <a:rPr kumimoji="0" lang="fa-IR" sz="2000" b="0" i="0" u="none" strike="noStrike" cap="none" normalizeH="0" baseline="0" dirty="0" smtClean="0">
                <a:ln>
                  <a:noFill/>
                </a:ln>
                <a:solidFill>
                  <a:srgbClr val="0070C0"/>
                </a:solidFill>
                <a:effectLst/>
                <a:latin typeface="Calibri" pitchFamily="34" charset="0"/>
                <a:ea typeface="Calibri" pitchFamily="34" charset="0"/>
                <a:cs typeface="+mj-cs"/>
              </a:rPr>
              <a:t>10%  </a:t>
            </a:r>
            <a:endParaRPr kumimoji="0" lang="en-US" sz="2000" b="0" i="0" u="none" strike="noStrike" cap="none" normalizeH="0" baseline="0" dirty="0" smtClean="0">
              <a:ln>
                <a:noFill/>
              </a:ln>
              <a:solidFill>
                <a:srgbClr val="0070C0"/>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Calibri" pitchFamily="34" charset="0"/>
                <a:cs typeface="+mj-cs"/>
              </a:rPr>
              <a:t>بي شك ملزم كردن ارزياب به رعايت توزيع نرمال از آزادي عمل او در اعمال نظر شخصي تا حدودي مي كاهد . اما بايد توجه داشت كه شايستگي يا توانايي انجام كار كاركنان يك موسسه الزاما تابع توزيع نرمال نيست ، بلكه ممكن است برحسب درجه دقتي كه در امر كارمند يابي و انتخاب صورت مي گيرد منحني چولگي به راست يا  چولگي به چپ داشته و در نتيجه در صد هاي مساوي براي دامنه هاي متقارن منحني مناسب نباشد .</a:t>
            </a:r>
            <a:endParaRPr kumimoji="0" lang="fa-IR" sz="2000" b="0" i="0" u="none" strike="noStrike" cap="none" normalizeH="0" baseline="0" dirty="0" smtClean="0">
              <a:ln>
                <a:noFill/>
              </a:ln>
              <a:solidFill>
                <a:schemeClr val="tx1"/>
              </a:solidFill>
              <a:effectLst/>
              <a:latin typeface="Arial" pitchFamily="34" charset="0"/>
              <a:cs typeface="+mj-cs"/>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6" name="Rectangle 5"/>
          <p:cNvSpPr/>
          <p:nvPr/>
        </p:nvSpPr>
        <p:spPr>
          <a:xfrm rot="16200000">
            <a:off x="-2496231" y="2839133"/>
            <a:ext cx="5867396" cy="646331"/>
          </a:xfrm>
          <a:prstGeom prst="rect">
            <a:avLst/>
          </a:prstGeom>
        </p:spPr>
        <p:txBody>
          <a:bodyPr wrap="square">
            <a:spAutoFit/>
          </a:bodyPr>
          <a:lstStyle/>
          <a:p>
            <a:r>
              <a:rPr lang="fa-IR" sz="3600" dirty="0" smtClean="0">
                <a:solidFill>
                  <a:srgbClr val="C00000"/>
                </a:solidFill>
                <a:cs typeface="2  Kaj" pitchFamily="2" charset="-78"/>
              </a:rPr>
              <a:t>اصول اساسی در تشکیل سازمان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881">
                                            <p:txEl>
                                              <p:pRg st="0" end="0"/>
                                            </p:txEl>
                                          </p:spTgt>
                                        </p:tgtEl>
                                        <p:attrNameLst>
                                          <p:attrName>style.visibility</p:attrName>
                                        </p:attrNameLst>
                                      </p:cBhvr>
                                      <p:to>
                                        <p:strVal val="visible"/>
                                      </p:to>
                                    </p:set>
                                    <p:anim calcmode="lin" valueType="num">
                                      <p:cBhvr additive="base">
                                        <p:cTn id="7" dur="500" fill="hold"/>
                                        <p:tgtEl>
                                          <p:spTgt spid="12288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88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881">
                                            <p:txEl>
                                              <p:pRg st="1" end="1"/>
                                            </p:txEl>
                                          </p:spTgt>
                                        </p:tgtEl>
                                        <p:attrNameLst>
                                          <p:attrName>style.visibility</p:attrName>
                                        </p:attrNameLst>
                                      </p:cBhvr>
                                      <p:to>
                                        <p:strVal val="visible"/>
                                      </p:to>
                                    </p:set>
                                    <p:anim calcmode="lin" valueType="num">
                                      <p:cBhvr additive="base">
                                        <p:cTn id="13" dur="500" fill="hold"/>
                                        <p:tgtEl>
                                          <p:spTgt spid="12288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88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2881">
                                            <p:txEl>
                                              <p:pRg st="2" end="2"/>
                                            </p:txEl>
                                          </p:spTgt>
                                        </p:tgtEl>
                                        <p:attrNameLst>
                                          <p:attrName>style.visibility</p:attrName>
                                        </p:attrNameLst>
                                      </p:cBhvr>
                                      <p:to>
                                        <p:strVal val="visible"/>
                                      </p:to>
                                    </p:set>
                                    <p:anim calcmode="lin" valueType="num">
                                      <p:cBhvr additive="base">
                                        <p:cTn id="19" dur="500" fill="hold"/>
                                        <p:tgtEl>
                                          <p:spTgt spid="12288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88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2881">
                                            <p:txEl>
                                              <p:pRg st="3" end="3"/>
                                            </p:txEl>
                                          </p:spTgt>
                                        </p:tgtEl>
                                        <p:attrNameLst>
                                          <p:attrName>style.visibility</p:attrName>
                                        </p:attrNameLst>
                                      </p:cBhvr>
                                      <p:to>
                                        <p:strVal val="visible"/>
                                      </p:to>
                                    </p:set>
                                    <p:anim calcmode="lin" valueType="num">
                                      <p:cBhvr additive="base">
                                        <p:cTn id="25" dur="500" fill="hold"/>
                                        <p:tgtEl>
                                          <p:spTgt spid="12288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288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2881">
                                            <p:txEl>
                                              <p:pRg st="4" end="4"/>
                                            </p:txEl>
                                          </p:spTgt>
                                        </p:tgtEl>
                                        <p:attrNameLst>
                                          <p:attrName>style.visibility</p:attrName>
                                        </p:attrNameLst>
                                      </p:cBhvr>
                                      <p:to>
                                        <p:strVal val="visible"/>
                                      </p:to>
                                    </p:set>
                                    <p:anim calcmode="lin" valueType="num">
                                      <p:cBhvr additive="base">
                                        <p:cTn id="31" dur="500" fill="hold"/>
                                        <p:tgtEl>
                                          <p:spTgt spid="12288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288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2882">
                                            <p:txEl>
                                              <p:pRg st="0" end="0"/>
                                            </p:txEl>
                                          </p:spTgt>
                                        </p:tgtEl>
                                        <p:attrNameLst>
                                          <p:attrName>style.visibility</p:attrName>
                                        </p:attrNameLst>
                                      </p:cBhvr>
                                      <p:to>
                                        <p:strVal val="visible"/>
                                      </p:to>
                                    </p:set>
                                    <p:anim calcmode="lin" valueType="num">
                                      <p:cBhvr additive="base">
                                        <p:cTn id="37" dur="500" fill="hold"/>
                                        <p:tgtEl>
                                          <p:spTgt spid="12288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28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2882">
                                            <p:txEl>
                                              <p:pRg st="1" end="1"/>
                                            </p:txEl>
                                          </p:spTgt>
                                        </p:tgtEl>
                                        <p:attrNameLst>
                                          <p:attrName>style.visibility</p:attrName>
                                        </p:attrNameLst>
                                      </p:cBhvr>
                                      <p:to>
                                        <p:strVal val="visible"/>
                                      </p:to>
                                    </p:set>
                                    <p:anim calcmode="lin" valueType="num">
                                      <p:cBhvr additive="base">
                                        <p:cTn id="43" dur="500" fill="hold"/>
                                        <p:tgtEl>
                                          <p:spTgt spid="122882">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288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2882">
                                            <p:txEl>
                                              <p:pRg st="2" end="2"/>
                                            </p:txEl>
                                          </p:spTgt>
                                        </p:tgtEl>
                                        <p:attrNameLst>
                                          <p:attrName>style.visibility</p:attrName>
                                        </p:attrNameLst>
                                      </p:cBhvr>
                                      <p:to>
                                        <p:strVal val="visible"/>
                                      </p:to>
                                    </p:set>
                                    <p:anim calcmode="lin" valueType="num">
                                      <p:cBhvr additive="base">
                                        <p:cTn id="49" dur="500" fill="hold"/>
                                        <p:tgtEl>
                                          <p:spTgt spid="122882">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228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2882">
                                            <p:txEl>
                                              <p:pRg st="3" end="3"/>
                                            </p:txEl>
                                          </p:spTgt>
                                        </p:tgtEl>
                                        <p:attrNameLst>
                                          <p:attrName>style.visibility</p:attrName>
                                        </p:attrNameLst>
                                      </p:cBhvr>
                                      <p:to>
                                        <p:strVal val="visible"/>
                                      </p:to>
                                    </p:set>
                                    <p:anim calcmode="lin" valueType="num">
                                      <p:cBhvr additive="base">
                                        <p:cTn id="55" dur="500" fill="hold"/>
                                        <p:tgtEl>
                                          <p:spTgt spid="122882">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2288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2882">
                                            <p:txEl>
                                              <p:pRg st="4" end="4"/>
                                            </p:txEl>
                                          </p:spTgt>
                                        </p:tgtEl>
                                        <p:attrNameLst>
                                          <p:attrName>style.visibility</p:attrName>
                                        </p:attrNameLst>
                                      </p:cBhvr>
                                      <p:to>
                                        <p:strVal val="visible"/>
                                      </p:to>
                                    </p:set>
                                    <p:anim calcmode="lin" valueType="num">
                                      <p:cBhvr additive="base">
                                        <p:cTn id="61" dur="500" fill="hold"/>
                                        <p:tgtEl>
                                          <p:spTgt spid="122882">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2288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1" grpId="0" build="p"/>
      <p:bldP spid="122882"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1"/>
          <p:cNvSpPr>
            <a:spLocks noChangeArrowheads="1"/>
          </p:cNvSpPr>
          <p:nvPr/>
        </p:nvSpPr>
        <p:spPr bwMode="auto">
          <a:xfrm>
            <a:off x="990600" y="457200"/>
            <a:ext cx="777240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3600" b="0" i="0" u="none" strike="noStrike" cap="none" normalizeH="0" baseline="0" dirty="0" smtClean="0">
                <a:ln>
                  <a:noFill/>
                </a:ln>
                <a:solidFill>
                  <a:srgbClr val="00B050"/>
                </a:solidFill>
                <a:effectLst/>
                <a:latin typeface="Calibri" pitchFamily="34" charset="0"/>
                <a:ea typeface="Calibri" pitchFamily="34" charset="0"/>
                <a:cs typeface="+mj-cs"/>
              </a:rPr>
              <a:t>5- روش انتخاب اجباري :</a:t>
            </a:r>
          </a:p>
          <a:p>
            <a:pPr marL="0" marR="0" lvl="0" indent="0" algn="justLow" defTabSz="914400" rtl="1" eaLnBrk="1" fontAlgn="base" latinLnBrk="0" hangingPunct="1">
              <a:lnSpc>
                <a:spcPct val="100000"/>
              </a:lnSpc>
              <a:spcBef>
                <a:spcPct val="0"/>
              </a:spcBef>
              <a:spcAft>
                <a:spcPct val="0"/>
              </a:spcAft>
              <a:buClrTx/>
              <a:buSzTx/>
              <a:buFontTx/>
              <a:buChar char="•"/>
              <a:tabLst/>
            </a:pPr>
            <a:endParaRPr kumimoji="0" lang="en-US" sz="2800" b="0" i="0" u="none" strike="noStrike" cap="none" normalizeH="0" baseline="0" dirty="0" smtClean="0">
              <a:ln>
                <a:noFill/>
              </a:ln>
              <a:solidFill>
                <a:srgbClr val="00B050"/>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dirty="0" smtClean="0">
                <a:ln>
                  <a:noFill/>
                </a:ln>
                <a:solidFill>
                  <a:schemeClr val="tx1"/>
                </a:solidFill>
                <a:effectLst/>
                <a:latin typeface="Calibri" pitchFamily="34" charset="0"/>
                <a:ea typeface="Calibri" pitchFamily="34" charset="0"/>
                <a:cs typeface="+mj-cs"/>
              </a:rPr>
              <a:t>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در اين روش ، برحسب صفات و عملكردهايي كه مورد ارزيابي است ،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fa-IR" sz="2400" b="0" i="0" u="none" strike="noStrike" cap="none" normalizeH="0" baseline="0" dirty="0" smtClean="0">
              <a:ln>
                <a:noFill/>
              </a:ln>
              <a:solidFill>
                <a:schemeClr val="tx1"/>
              </a:solidFill>
              <a:effectLst/>
              <a:latin typeface="Calibri" pitchFamily="34" charset="0"/>
              <a:ea typeface="Calibri"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فهرست جملاتي تهيه مي شود و از ارزياب خواسته مي شود </a:t>
            </a:r>
            <a:r>
              <a:rPr kumimoji="0" lang="fa-IR" sz="2400" b="0" i="0" u="none" strike="noStrike" cap="none" normalizeH="0" baseline="0" dirty="0" smtClean="0">
                <a:ln>
                  <a:noFill/>
                </a:ln>
                <a:solidFill>
                  <a:srgbClr val="00B050"/>
                </a:solidFill>
                <a:effectLst/>
                <a:latin typeface="Calibri" pitchFamily="34" charset="0"/>
                <a:ea typeface="Calibri" pitchFamily="34" charset="0"/>
                <a:cs typeface="+mj-cs"/>
              </a:rPr>
              <a:t>جمله اي راكه بيشتر با وضع كارمند هماهنگي دارد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انتخاب كند.</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fa-IR" sz="2400" b="0" i="0" u="none" strike="noStrike" cap="none" normalizeH="0" baseline="0" dirty="0" smtClean="0">
              <a:ln>
                <a:noFill/>
              </a:ln>
              <a:solidFill>
                <a:schemeClr val="tx1"/>
              </a:solidFill>
              <a:effectLst/>
              <a:latin typeface="Calibri" pitchFamily="34" charset="0"/>
              <a:ea typeface="Calibri"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يا اينكه </a:t>
            </a:r>
            <a:r>
              <a:rPr kumimoji="0" lang="fa-IR" sz="2400" b="0" i="0" u="none" strike="noStrike" cap="none" normalizeH="0" baseline="0" dirty="0" smtClean="0">
                <a:ln>
                  <a:noFill/>
                </a:ln>
                <a:solidFill>
                  <a:srgbClr val="00B050"/>
                </a:solidFill>
                <a:effectLst/>
                <a:latin typeface="Calibri" pitchFamily="34" charset="0"/>
                <a:ea typeface="Calibri" pitchFamily="34" charset="0"/>
                <a:cs typeface="+mj-cs"/>
              </a:rPr>
              <a:t>حدود آن صفات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را مشخص نمايد .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fa-IR" sz="2400" b="0" i="0" u="none" strike="noStrike" cap="none" normalizeH="0" baseline="0" dirty="0" smtClean="0">
              <a:ln>
                <a:noFill/>
              </a:ln>
              <a:solidFill>
                <a:schemeClr val="tx1"/>
              </a:solidFill>
              <a:effectLst/>
              <a:latin typeface="Calibri" pitchFamily="34" charset="0"/>
              <a:ea typeface="Calibri"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چون در اين روش ارزيابي كننده در جريان ارزش عددي يا ضرايب در نظر گرفته شده براي صفات و عملكردهاي مورد نظر قرار نمي گيرد در نتيجه ارزياب در معذوريت نبوده و حتي المقدور شخص مورد ارزيابي را آن گونه كه هست  معرفي مي كند . </a:t>
            </a:r>
            <a:endParaRPr kumimoji="0" lang="fa-IR" sz="2400" b="0" i="0" u="none" strike="noStrike" cap="none" normalizeH="0" baseline="0" dirty="0" smtClean="0">
              <a:ln>
                <a:noFill/>
              </a:ln>
              <a:solidFill>
                <a:schemeClr val="tx1"/>
              </a:solidFill>
              <a:effectLst/>
              <a:latin typeface="Arial" pitchFamily="34" charset="0"/>
              <a:cs typeface="+mj-cs"/>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6" name="Rectangle 5"/>
          <p:cNvSpPr/>
          <p:nvPr/>
        </p:nvSpPr>
        <p:spPr>
          <a:xfrm rot="16200000">
            <a:off x="-2496231" y="2839133"/>
            <a:ext cx="5867396" cy="646331"/>
          </a:xfrm>
          <a:prstGeom prst="rect">
            <a:avLst/>
          </a:prstGeom>
        </p:spPr>
        <p:txBody>
          <a:bodyPr wrap="square">
            <a:spAutoFit/>
          </a:bodyPr>
          <a:lstStyle/>
          <a:p>
            <a:r>
              <a:rPr lang="fa-IR" sz="3600" dirty="0" smtClean="0">
                <a:solidFill>
                  <a:srgbClr val="C00000"/>
                </a:solidFill>
                <a:cs typeface="2  Kaj" pitchFamily="2" charset="-78"/>
              </a:rPr>
              <a:t>اصول اساسی در تشکیل سازمان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1857">
                                            <p:txEl>
                                              <p:pRg st="0" end="0"/>
                                            </p:txEl>
                                          </p:spTgt>
                                        </p:tgtEl>
                                        <p:attrNameLst>
                                          <p:attrName>style.visibility</p:attrName>
                                        </p:attrNameLst>
                                      </p:cBhvr>
                                      <p:to>
                                        <p:strVal val="visible"/>
                                      </p:to>
                                    </p:set>
                                    <p:anim calcmode="lin" valueType="num">
                                      <p:cBhvr additive="base">
                                        <p:cTn id="7" dur="500" fill="hold"/>
                                        <p:tgtEl>
                                          <p:spTgt spid="12185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185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1857">
                                            <p:txEl>
                                              <p:pRg st="2" end="2"/>
                                            </p:txEl>
                                          </p:spTgt>
                                        </p:tgtEl>
                                        <p:attrNameLst>
                                          <p:attrName>style.visibility</p:attrName>
                                        </p:attrNameLst>
                                      </p:cBhvr>
                                      <p:to>
                                        <p:strVal val="visible"/>
                                      </p:to>
                                    </p:set>
                                    <p:anim calcmode="lin" valueType="num">
                                      <p:cBhvr additive="base">
                                        <p:cTn id="13" dur="500" fill="hold"/>
                                        <p:tgtEl>
                                          <p:spTgt spid="12185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185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1857">
                                            <p:txEl>
                                              <p:pRg st="4" end="4"/>
                                            </p:txEl>
                                          </p:spTgt>
                                        </p:tgtEl>
                                        <p:attrNameLst>
                                          <p:attrName>style.visibility</p:attrName>
                                        </p:attrNameLst>
                                      </p:cBhvr>
                                      <p:to>
                                        <p:strVal val="visible"/>
                                      </p:to>
                                    </p:set>
                                    <p:anim calcmode="lin" valueType="num">
                                      <p:cBhvr additive="base">
                                        <p:cTn id="19" dur="500" fill="hold"/>
                                        <p:tgtEl>
                                          <p:spTgt spid="12185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185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1857">
                                            <p:txEl>
                                              <p:pRg st="6" end="6"/>
                                            </p:txEl>
                                          </p:spTgt>
                                        </p:tgtEl>
                                        <p:attrNameLst>
                                          <p:attrName>style.visibility</p:attrName>
                                        </p:attrNameLst>
                                      </p:cBhvr>
                                      <p:to>
                                        <p:strVal val="visible"/>
                                      </p:to>
                                    </p:set>
                                    <p:anim calcmode="lin" valueType="num">
                                      <p:cBhvr additive="base">
                                        <p:cTn id="25" dur="500" fill="hold"/>
                                        <p:tgtEl>
                                          <p:spTgt spid="12185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185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1857">
                                            <p:txEl>
                                              <p:pRg st="8" end="8"/>
                                            </p:txEl>
                                          </p:spTgt>
                                        </p:tgtEl>
                                        <p:attrNameLst>
                                          <p:attrName>style.visibility</p:attrName>
                                        </p:attrNameLst>
                                      </p:cBhvr>
                                      <p:to>
                                        <p:strVal val="visible"/>
                                      </p:to>
                                    </p:set>
                                    <p:anim calcmode="lin" valueType="num">
                                      <p:cBhvr additive="base">
                                        <p:cTn id="31" dur="500" fill="hold"/>
                                        <p:tgtEl>
                                          <p:spTgt spid="121857">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185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7"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1"/>
          <p:cNvSpPr>
            <a:spLocks noChangeArrowheads="1"/>
          </p:cNvSpPr>
          <p:nvPr/>
        </p:nvSpPr>
        <p:spPr bwMode="auto">
          <a:xfrm>
            <a:off x="1066800" y="1371600"/>
            <a:ext cx="7848600"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3200" b="0" i="0" u="none" strike="noStrike" cap="none" normalizeH="0" baseline="0" dirty="0" smtClean="0">
                <a:ln>
                  <a:noFill/>
                </a:ln>
                <a:solidFill>
                  <a:srgbClr val="00B050"/>
                </a:solidFill>
                <a:effectLst/>
                <a:latin typeface="Calibri" pitchFamily="34" charset="0"/>
                <a:ea typeface="Calibri" pitchFamily="34" charset="0"/>
                <a:cs typeface="+mj-cs"/>
              </a:rPr>
              <a:t>6- روش چك ليست :</a:t>
            </a:r>
            <a:endParaRPr kumimoji="0" lang="en-US" sz="3200" b="0" i="0" u="none" strike="noStrike" cap="none" normalizeH="0" baseline="0" dirty="0" smtClean="0">
              <a:ln>
                <a:noFill/>
              </a:ln>
              <a:solidFill>
                <a:srgbClr val="00B050"/>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پرسشنامه اي در ارتباط با وظايف پرسنل تنظيم مي شود و نحوه كار  كاركنان بر اساس هر پرسش ارزيابي مي گردد .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در تنظيم چك ليست سعي مي شود ستونهايي براي ثبت نتيجه ارزيابي پيش بيني شود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ارزيابي كننده پس از مقايسه نحوه انجام كار ارزيابي شونده با با شرح وظايف او به پرسشهاي چك ليست كه معمولا به صورت: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 </a:t>
            </a:r>
            <a:r>
              <a:rPr kumimoji="0" lang="fa-IR" sz="2400" b="1" i="0" u="none" strike="noStrike" cap="none" normalizeH="0" baseline="0" dirty="0" smtClean="0">
                <a:ln>
                  <a:noFill/>
                </a:ln>
                <a:solidFill>
                  <a:srgbClr val="00B0F0"/>
                </a:solidFill>
                <a:effectLst/>
                <a:latin typeface="Calibri" pitchFamily="34" charset="0"/>
                <a:ea typeface="Calibri" pitchFamily="34" charset="0"/>
                <a:cs typeface="+mj-cs"/>
              </a:rPr>
              <a:t>بله</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 </a:t>
            </a:r>
          </a:p>
          <a:p>
            <a:pPr marL="0" marR="0" lvl="0" indent="0" algn="justLow" defTabSz="914400" rtl="1" eaLnBrk="0" fontAlgn="base" latinLnBrk="0" hangingPunct="0">
              <a:lnSpc>
                <a:spcPct val="100000"/>
              </a:lnSpc>
              <a:spcBef>
                <a:spcPct val="0"/>
              </a:spcBef>
              <a:spcAft>
                <a:spcPct val="0"/>
              </a:spcAft>
              <a:buClrTx/>
              <a:buSzTx/>
              <a:buFontTx/>
              <a:buNone/>
              <a:tabLst/>
            </a:pPr>
            <a:r>
              <a:rPr lang="fa-IR" sz="2400" dirty="0" smtClean="0">
                <a:latin typeface="Calibri" pitchFamily="34" charset="0"/>
                <a:ea typeface="Calibri" pitchFamily="34" charset="0"/>
                <a:cs typeface="+mj-cs"/>
              </a:rPr>
              <a:t>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يا  « </a:t>
            </a:r>
            <a:r>
              <a:rPr kumimoji="0" lang="fa-IR" sz="2400" b="0" i="0" u="none" strike="noStrike" cap="none" normalizeH="0" baseline="0" dirty="0" smtClean="0">
                <a:ln>
                  <a:noFill/>
                </a:ln>
                <a:solidFill>
                  <a:srgbClr val="00B0F0"/>
                </a:solidFill>
                <a:effectLst/>
                <a:latin typeface="Calibri" pitchFamily="34" charset="0"/>
                <a:ea typeface="Calibri" pitchFamily="34" charset="0"/>
                <a:cs typeface="+mj-cs"/>
              </a:rPr>
              <a:t>خير</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   تنظيم مي شود</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با علامت گذاشتن پاسخ مي دهد . </a:t>
            </a:r>
            <a:endParaRPr kumimoji="0" lang="en-US" sz="2400" b="0" i="0" u="none" strike="noStrike" cap="none" normalizeH="0" baseline="0" dirty="0" smtClean="0">
              <a:ln>
                <a:noFill/>
              </a:ln>
              <a:solidFill>
                <a:schemeClr val="tx1"/>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اين روش به علت سهولت در اجرا بسيار متداول است .</a:t>
            </a:r>
            <a:endParaRPr kumimoji="0" lang="fa-IR" sz="2400" b="0" i="0" u="none" strike="noStrike" cap="none" normalizeH="0" baseline="0" dirty="0" smtClean="0">
              <a:ln>
                <a:noFill/>
              </a:ln>
              <a:solidFill>
                <a:schemeClr val="tx1"/>
              </a:solidFill>
              <a:effectLst/>
              <a:latin typeface="Arial" pitchFamily="34" charset="0"/>
              <a:cs typeface="+mj-cs"/>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6" name="Rectangle 5"/>
          <p:cNvSpPr/>
          <p:nvPr/>
        </p:nvSpPr>
        <p:spPr>
          <a:xfrm rot="16200000">
            <a:off x="-2496231" y="2839133"/>
            <a:ext cx="5867396" cy="646331"/>
          </a:xfrm>
          <a:prstGeom prst="rect">
            <a:avLst/>
          </a:prstGeom>
        </p:spPr>
        <p:txBody>
          <a:bodyPr wrap="square">
            <a:spAutoFit/>
          </a:bodyPr>
          <a:lstStyle/>
          <a:p>
            <a:r>
              <a:rPr lang="fa-IR" sz="3600" dirty="0" smtClean="0">
                <a:solidFill>
                  <a:srgbClr val="C00000"/>
                </a:solidFill>
                <a:cs typeface="2  Kaj" pitchFamily="2" charset="-78"/>
              </a:rPr>
              <a:t>اصول اساسی در تشکیل سازمان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0833">
                                            <p:txEl>
                                              <p:pRg st="0" end="0"/>
                                            </p:txEl>
                                          </p:spTgt>
                                        </p:tgtEl>
                                        <p:attrNameLst>
                                          <p:attrName>style.visibility</p:attrName>
                                        </p:attrNameLst>
                                      </p:cBhvr>
                                      <p:to>
                                        <p:strVal val="visible"/>
                                      </p:to>
                                    </p:set>
                                    <p:anim calcmode="lin" valueType="num">
                                      <p:cBhvr additive="base">
                                        <p:cTn id="7" dur="500" fill="hold"/>
                                        <p:tgtEl>
                                          <p:spTgt spid="12083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083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0833">
                                            <p:txEl>
                                              <p:pRg st="1" end="1"/>
                                            </p:txEl>
                                          </p:spTgt>
                                        </p:tgtEl>
                                        <p:attrNameLst>
                                          <p:attrName>style.visibility</p:attrName>
                                        </p:attrNameLst>
                                      </p:cBhvr>
                                      <p:to>
                                        <p:strVal val="visible"/>
                                      </p:to>
                                    </p:set>
                                    <p:anim calcmode="lin" valueType="num">
                                      <p:cBhvr additive="base">
                                        <p:cTn id="13" dur="500" fill="hold"/>
                                        <p:tgtEl>
                                          <p:spTgt spid="12083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083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0833">
                                            <p:txEl>
                                              <p:pRg st="2" end="2"/>
                                            </p:txEl>
                                          </p:spTgt>
                                        </p:tgtEl>
                                        <p:attrNameLst>
                                          <p:attrName>style.visibility</p:attrName>
                                        </p:attrNameLst>
                                      </p:cBhvr>
                                      <p:to>
                                        <p:strVal val="visible"/>
                                      </p:to>
                                    </p:set>
                                    <p:anim calcmode="lin" valueType="num">
                                      <p:cBhvr additive="base">
                                        <p:cTn id="19" dur="500" fill="hold"/>
                                        <p:tgtEl>
                                          <p:spTgt spid="12083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083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0833">
                                            <p:txEl>
                                              <p:pRg st="3" end="3"/>
                                            </p:txEl>
                                          </p:spTgt>
                                        </p:tgtEl>
                                        <p:attrNameLst>
                                          <p:attrName>style.visibility</p:attrName>
                                        </p:attrNameLst>
                                      </p:cBhvr>
                                      <p:to>
                                        <p:strVal val="visible"/>
                                      </p:to>
                                    </p:set>
                                    <p:anim calcmode="lin" valueType="num">
                                      <p:cBhvr additive="base">
                                        <p:cTn id="25" dur="500" fill="hold"/>
                                        <p:tgtEl>
                                          <p:spTgt spid="12083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083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0833">
                                            <p:txEl>
                                              <p:pRg st="4" end="4"/>
                                            </p:txEl>
                                          </p:spTgt>
                                        </p:tgtEl>
                                        <p:attrNameLst>
                                          <p:attrName>style.visibility</p:attrName>
                                        </p:attrNameLst>
                                      </p:cBhvr>
                                      <p:to>
                                        <p:strVal val="visible"/>
                                      </p:to>
                                    </p:set>
                                    <p:anim calcmode="lin" valueType="num">
                                      <p:cBhvr additive="base">
                                        <p:cTn id="31" dur="500" fill="hold"/>
                                        <p:tgtEl>
                                          <p:spTgt spid="12083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083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0833">
                                            <p:txEl>
                                              <p:pRg st="5" end="5"/>
                                            </p:txEl>
                                          </p:spTgt>
                                        </p:tgtEl>
                                        <p:attrNameLst>
                                          <p:attrName>style.visibility</p:attrName>
                                        </p:attrNameLst>
                                      </p:cBhvr>
                                      <p:to>
                                        <p:strVal val="visible"/>
                                      </p:to>
                                    </p:set>
                                    <p:anim calcmode="lin" valueType="num">
                                      <p:cBhvr additive="base">
                                        <p:cTn id="37" dur="500" fill="hold"/>
                                        <p:tgtEl>
                                          <p:spTgt spid="12083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083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0833">
                                            <p:txEl>
                                              <p:pRg st="6" end="6"/>
                                            </p:txEl>
                                          </p:spTgt>
                                        </p:tgtEl>
                                        <p:attrNameLst>
                                          <p:attrName>style.visibility</p:attrName>
                                        </p:attrNameLst>
                                      </p:cBhvr>
                                      <p:to>
                                        <p:strVal val="visible"/>
                                      </p:to>
                                    </p:set>
                                    <p:anim calcmode="lin" valueType="num">
                                      <p:cBhvr additive="base">
                                        <p:cTn id="43" dur="500" fill="hold"/>
                                        <p:tgtEl>
                                          <p:spTgt spid="12083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083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0833">
                                            <p:txEl>
                                              <p:pRg st="7" end="7"/>
                                            </p:txEl>
                                          </p:spTgt>
                                        </p:tgtEl>
                                        <p:attrNameLst>
                                          <p:attrName>style.visibility</p:attrName>
                                        </p:attrNameLst>
                                      </p:cBhvr>
                                      <p:to>
                                        <p:strVal val="visible"/>
                                      </p:to>
                                    </p:set>
                                    <p:anim calcmode="lin" valueType="num">
                                      <p:cBhvr additive="base">
                                        <p:cTn id="49" dur="500" fill="hold"/>
                                        <p:tgtEl>
                                          <p:spTgt spid="12083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2083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1"/>
          <p:cNvSpPr>
            <a:spLocks noChangeArrowheads="1"/>
          </p:cNvSpPr>
          <p:nvPr/>
        </p:nvSpPr>
        <p:spPr bwMode="auto">
          <a:xfrm>
            <a:off x="990600" y="0"/>
            <a:ext cx="79248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3600" b="0" i="0" u="none" strike="noStrike" cap="none" normalizeH="0" baseline="0" dirty="0" smtClean="0">
                <a:ln>
                  <a:noFill/>
                </a:ln>
                <a:solidFill>
                  <a:srgbClr val="00B050"/>
                </a:solidFill>
                <a:effectLst/>
                <a:latin typeface="Calibri" pitchFamily="34" charset="0"/>
                <a:ea typeface="Calibri" pitchFamily="34" charset="0"/>
                <a:cs typeface="+mj-cs"/>
              </a:rPr>
              <a:t>7- روش وقايع حساس : </a:t>
            </a:r>
            <a:endParaRPr kumimoji="0" lang="en-US" sz="3600" b="0" i="0" u="none" strike="noStrike" cap="none" normalizeH="0" baseline="0" dirty="0" smtClean="0">
              <a:ln>
                <a:noFill/>
              </a:ln>
              <a:solidFill>
                <a:srgbClr val="00B050"/>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برقراري اين روش مستلزم تشخيص ، طبقه بندي ، و ثبت رويدادهاي مهم خدمتي كاركنان است .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fa-IR" sz="2400" b="0" i="0" u="none" strike="noStrike" cap="none" normalizeH="0" baseline="0" dirty="0" smtClean="0">
              <a:ln>
                <a:noFill/>
              </a:ln>
              <a:solidFill>
                <a:schemeClr val="tx1"/>
              </a:solidFill>
              <a:effectLst/>
              <a:latin typeface="Calibri" pitchFamily="34" charset="0"/>
              <a:ea typeface="Calibri"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rgbClr val="00B050"/>
                </a:solidFill>
                <a:effectLst/>
                <a:latin typeface="Calibri" pitchFamily="34" charset="0"/>
                <a:ea typeface="Calibri" pitchFamily="34" charset="0"/>
                <a:cs typeface="+mj-cs"/>
              </a:rPr>
              <a:t>معمولا يك واقعه وقتي حساس تلقي مي شود كه انجام دادن يا خود داري از انجام آن توسط مسئول مربوطه براي سازمان نتايج ثمر بخش يا زيان بخش به بار مي آورد .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بعبارت ديگر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00B0F0"/>
                </a:solidFill>
                <a:effectLst/>
                <a:latin typeface="Calibri" pitchFamily="34" charset="0"/>
                <a:ea typeface="Calibri" pitchFamily="34" charset="0"/>
                <a:cs typeface="+mj-cs"/>
              </a:rPr>
              <a:t>وقايع حساس رويدادهاي خارج از حد متارف و انتظار سرپرست بشمار مي آيند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effectLst/>
                <a:latin typeface="Calibri" pitchFamily="34" charset="0"/>
                <a:ea typeface="Calibri" pitchFamily="34" charset="0"/>
                <a:cs typeface="+mj-cs"/>
              </a:rPr>
              <a:t> بااين روش بهتر مي توان</a:t>
            </a:r>
          </a:p>
          <a:p>
            <a:pPr marL="0" marR="0" lvl="0" indent="0" algn="justLow" defTabSz="914400" rtl="1" eaLnBrk="0" fontAlgn="base" latinLnBrk="0" hangingPunct="0">
              <a:lnSpc>
                <a:spcPct val="100000"/>
              </a:lnSpc>
              <a:spcBef>
                <a:spcPct val="0"/>
              </a:spcBef>
              <a:spcAft>
                <a:spcPct val="0"/>
              </a:spcAft>
              <a:buClrTx/>
              <a:buSzTx/>
              <a:buFontTx/>
              <a:buNone/>
              <a:tabLst/>
            </a:pPr>
            <a:r>
              <a:rPr lang="fa-IR" sz="3600" dirty="0" smtClean="0">
                <a:latin typeface="Calibri" pitchFamily="34" charset="0"/>
                <a:ea typeface="Calibri" pitchFamily="34" charset="0"/>
                <a:cs typeface="+mj-cs"/>
              </a:rPr>
              <a:t>        </a:t>
            </a:r>
            <a:r>
              <a:rPr kumimoji="0" lang="fa-IR" sz="3600" b="0" i="0" u="none" strike="noStrike" cap="none" normalizeH="0" baseline="0" dirty="0" smtClean="0">
                <a:ln>
                  <a:noFill/>
                </a:ln>
                <a:solidFill>
                  <a:srgbClr val="FFC000"/>
                </a:solidFill>
                <a:effectLst/>
                <a:latin typeface="Calibri" pitchFamily="34" charset="0"/>
                <a:ea typeface="Calibri" pitchFamily="34" charset="0"/>
                <a:cs typeface="+mj-cs"/>
              </a:rPr>
              <a:t>جنبه هاي قدرت </a:t>
            </a:r>
            <a:r>
              <a:rPr kumimoji="0" lang="fa-IR" sz="3600" b="0" i="0" u="none" strike="noStrike" cap="none" normalizeH="0" baseline="0" dirty="0" smtClean="0">
                <a:ln>
                  <a:noFill/>
                </a:ln>
                <a:effectLst/>
                <a:latin typeface="Calibri" pitchFamily="34" charset="0"/>
                <a:ea typeface="Calibri" pitchFamily="34" charset="0"/>
                <a:cs typeface="+mj-cs"/>
              </a:rPr>
              <a:t>و </a:t>
            </a:r>
            <a:r>
              <a:rPr kumimoji="0" lang="fa-IR" sz="3600" b="0" i="0" u="none" strike="noStrike" cap="none" normalizeH="0" baseline="0" dirty="0" smtClean="0">
                <a:ln>
                  <a:noFill/>
                </a:ln>
                <a:solidFill>
                  <a:srgbClr val="FFC000"/>
                </a:solidFill>
                <a:effectLst/>
                <a:latin typeface="Calibri" pitchFamily="34" charset="0"/>
                <a:ea typeface="Calibri" pitchFamily="34" charset="0"/>
                <a:cs typeface="+mj-cs"/>
              </a:rPr>
              <a:t>ضعف كار كاركنان</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fa-IR" sz="3600" b="0" i="0" u="none" strike="noStrike" cap="none" normalizeH="0" baseline="0" dirty="0" smtClean="0">
              <a:ln>
                <a:noFill/>
              </a:ln>
              <a:solidFill>
                <a:srgbClr val="FFC000"/>
              </a:solidFill>
              <a:effectLst/>
              <a:latin typeface="Calibri" pitchFamily="34" charset="0"/>
              <a:ea typeface="Calibri"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lang="fa-IR" sz="2400" dirty="0" smtClean="0">
                <a:solidFill>
                  <a:srgbClr val="FFC000"/>
                </a:solidFill>
                <a:latin typeface="Calibri" pitchFamily="34" charset="0"/>
                <a:ea typeface="Calibri" pitchFamily="34" charset="0"/>
                <a:cs typeface="+mj-cs"/>
              </a:rPr>
              <a:t>                        </a:t>
            </a:r>
            <a:r>
              <a:rPr kumimoji="0" lang="fa-IR" sz="2400" b="0" i="0" u="none" strike="noStrike" cap="none" normalizeH="0" baseline="0" dirty="0" smtClean="0">
                <a:ln>
                  <a:noFill/>
                </a:ln>
                <a:solidFill>
                  <a:srgbClr val="FFC000"/>
                </a:solidFill>
                <a:effectLst/>
                <a:latin typeface="Calibri" pitchFamily="34" charset="0"/>
                <a:ea typeface="Calibri" pitchFamily="34" charset="0"/>
                <a:cs typeface="+mj-cs"/>
              </a:rPr>
              <a:t> </a:t>
            </a:r>
            <a:r>
              <a:rPr kumimoji="0" lang="fa-IR" sz="2400" b="0" i="0" u="none" strike="noStrike" cap="none" normalizeH="0" baseline="0" dirty="0" smtClean="0">
                <a:ln>
                  <a:noFill/>
                </a:ln>
                <a:effectLst/>
                <a:latin typeface="Calibri" pitchFamily="34" charset="0"/>
                <a:ea typeface="Calibri" pitchFamily="34" charset="0"/>
                <a:cs typeface="+mj-cs"/>
              </a:rPr>
              <a:t>را </a:t>
            </a:r>
            <a:r>
              <a:rPr kumimoji="0" lang="fa-IR" sz="2400" b="0" i="0" u="none" strike="noStrike" cap="none" normalizeH="0" baseline="0" dirty="0" smtClean="0">
                <a:ln>
                  <a:noFill/>
                </a:ln>
                <a:solidFill>
                  <a:srgbClr val="00B0F0"/>
                </a:solidFill>
                <a:effectLst/>
                <a:latin typeface="Calibri" pitchFamily="34" charset="0"/>
                <a:ea typeface="Calibri" pitchFamily="34" charset="0"/>
                <a:cs typeface="+mj-cs"/>
              </a:rPr>
              <a:t>در موارد خاص </a:t>
            </a:r>
            <a:r>
              <a:rPr kumimoji="0" lang="fa-IR" sz="2400" b="0" i="0" u="none" strike="noStrike" cap="none" normalizeH="0" baseline="0" dirty="0" smtClean="0">
                <a:ln>
                  <a:noFill/>
                </a:ln>
                <a:effectLst/>
                <a:latin typeface="Calibri" pitchFamily="34" charset="0"/>
                <a:ea typeface="Calibri" pitchFamily="34" charset="0"/>
                <a:cs typeface="+mj-cs"/>
              </a:rPr>
              <a:t>مورد دقت و توجه قرار داد. </a:t>
            </a:r>
            <a:endParaRPr kumimoji="0" lang="fa-IR" sz="2400" b="0" i="0" u="none" strike="noStrike" cap="none" normalizeH="0" baseline="0" dirty="0" smtClean="0">
              <a:ln>
                <a:noFill/>
              </a:ln>
              <a:effectLst/>
              <a:latin typeface="Arial" pitchFamily="34" charset="0"/>
              <a:cs typeface="+mj-cs"/>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6" name="Rectangle 5"/>
          <p:cNvSpPr/>
          <p:nvPr/>
        </p:nvSpPr>
        <p:spPr>
          <a:xfrm rot="16200000">
            <a:off x="-2496231" y="2839133"/>
            <a:ext cx="5867396" cy="646331"/>
          </a:xfrm>
          <a:prstGeom prst="rect">
            <a:avLst/>
          </a:prstGeom>
        </p:spPr>
        <p:txBody>
          <a:bodyPr wrap="square">
            <a:spAutoFit/>
          </a:bodyPr>
          <a:lstStyle/>
          <a:p>
            <a:r>
              <a:rPr lang="fa-IR" sz="3600" dirty="0" smtClean="0">
                <a:solidFill>
                  <a:srgbClr val="C00000"/>
                </a:solidFill>
                <a:cs typeface="2  Kaj" pitchFamily="2" charset="-78"/>
              </a:rPr>
              <a:t>اصول اساسی در تشکیل سازمان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9809">
                                            <p:txEl>
                                              <p:pRg st="0" end="0"/>
                                            </p:txEl>
                                          </p:spTgt>
                                        </p:tgtEl>
                                        <p:attrNameLst>
                                          <p:attrName>style.visibility</p:attrName>
                                        </p:attrNameLst>
                                      </p:cBhvr>
                                      <p:to>
                                        <p:strVal val="visible"/>
                                      </p:to>
                                    </p:set>
                                    <p:anim calcmode="lin" valueType="num">
                                      <p:cBhvr additive="base">
                                        <p:cTn id="7" dur="500" fill="hold"/>
                                        <p:tgtEl>
                                          <p:spTgt spid="11980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980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9809">
                                            <p:txEl>
                                              <p:pRg st="1" end="1"/>
                                            </p:txEl>
                                          </p:spTgt>
                                        </p:tgtEl>
                                        <p:attrNameLst>
                                          <p:attrName>style.visibility</p:attrName>
                                        </p:attrNameLst>
                                      </p:cBhvr>
                                      <p:to>
                                        <p:strVal val="visible"/>
                                      </p:to>
                                    </p:set>
                                    <p:anim calcmode="lin" valueType="num">
                                      <p:cBhvr additive="base">
                                        <p:cTn id="13" dur="500" fill="hold"/>
                                        <p:tgtEl>
                                          <p:spTgt spid="11980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980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9809">
                                            <p:txEl>
                                              <p:pRg st="3" end="3"/>
                                            </p:txEl>
                                          </p:spTgt>
                                        </p:tgtEl>
                                        <p:attrNameLst>
                                          <p:attrName>style.visibility</p:attrName>
                                        </p:attrNameLst>
                                      </p:cBhvr>
                                      <p:to>
                                        <p:strVal val="visible"/>
                                      </p:to>
                                    </p:set>
                                    <p:anim calcmode="lin" valueType="num">
                                      <p:cBhvr additive="base">
                                        <p:cTn id="19" dur="500" fill="hold"/>
                                        <p:tgtEl>
                                          <p:spTgt spid="11980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980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9809">
                                            <p:txEl>
                                              <p:pRg st="4" end="4"/>
                                            </p:txEl>
                                          </p:spTgt>
                                        </p:tgtEl>
                                        <p:attrNameLst>
                                          <p:attrName>style.visibility</p:attrName>
                                        </p:attrNameLst>
                                      </p:cBhvr>
                                      <p:to>
                                        <p:strVal val="visible"/>
                                      </p:to>
                                    </p:set>
                                    <p:anim calcmode="lin" valueType="num">
                                      <p:cBhvr additive="base">
                                        <p:cTn id="25" dur="500" fill="hold"/>
                                        <p:tgtEl>
                                          <p:spTgt spid="11980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980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9809">
                                            <p:txEl>
                                              <p:pRg st="5" end="5"/>
                                            </p:txEl>
                                          </p:spTgt>
                                        </p:tgtEl>
                                        <p:attrNameLst>
                                          <p:attrName>style.visibility</p:attrName>
                                        </p:attrNameLst>
                                      </p:cBhvr>
                                      <p:to>
                                        <p:strVal val="visible"/>
                                      </p:to>
                                    </p:set>
                                    <p:anim calcmode="lin" valueType="num">
                                      <p:cBhvr additive="base">
                                        <p:cTn id="31" dur="500" fill="hold"/>
                                        <p:tgtEl>
                                          <p:spTgt spid="11980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980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9809">
                                            <p:txEl>
                                              <p:pRg st="6" end="6"/>
                                            </p:txEl>
                                          </p:spTgt>
                                        </p:tgtEl>
                                        <p:attrNameLst>
                                          <p:attrName>style.visibility</p:attrName>
                                        </p:attrNameLst>
                                      </p:cBhvr>
                                      <p:to>
                                        <p:strVal val="visible"/>
                                      </p:to>
                                    </p:set>
                                    <p:anim calcmode="lin" valueType="num">
                                      <p:cBhvr additive="base">
                                        <p:cTn id="37" dur="500" fill="hold"/>
                                        <p:tgtEl>
                                          <p:spTgt spid="119809">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980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9809">
                                            <p:txEl>
                                              <p:pRg st="7" end="7"/>
                                            </p:txEl>
                                          </p:spTgt>
                                        </p:tgtEl>
                                        <p:attrNameLst>
                                          <p:attrName>style.visibility</p:attrName>
                                        </p:attrNameLst>
                                      </p:cBhvr>
                                      <p:to>
                                        <p:strVal val="visible"/>
                                      </p:to>
                                    </p:set>
                                    <p:anim calcmode="lin" valueType="num">
                                      <p:cBhvr additive="base">
                                        <p:cTn id="43" dur="500" fill="hold"/>
                                        <p:tgtEl>
                                          <p:spTgt spid="119809">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980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9809">
                                            <p:txEl>
                                              <p:pRg st="9" end="9"/>
                                            </p:txEl>
                                          </p:spTgt>
                                        </p:tgtEl>
                                        <p:attrNameLst>
                                          <p:attrName>style.visibility</p:attrName>
                                        </p:attrNameLst>
                                      </p:cBhvr>
                                      <p:to>
                                        <p:strVal val="visible"/>
                                      </p:to>
                                    </p:set>
                                    <p:anim calcmode="lin" valueType="num">
                                      <p:cBhvr additive="base">
                                        <p:cTn id="49" dur="500" fill="hold"/>
                                        <p:tgtEl>
                                          <p:spTgt spid="119809">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980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09"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1"/>
          <p:cNvSpPr>
            <a:spLocks noChangeArrowheads="1"/>
          </p:cNvSpPr>
          <p:nvPr/>
        </p:nvSpPr>
        <p:spPr bwMode="auto">
          <a:xfrm>
            <a:off x="990600" y="0"/>
            <a:ext cx="8001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4000" b="0" i="0" u="none" strike="noStrike" cap="none" normalizeH="0" baseline="0" dirty="0" smtClean="0">
                <a:ln>
                  <a:noFill/>
                </a:ln>
                <a:solidFill>
                  <a:srgbClr val="00B050"/>
                </a:solidFill>
                <a:effectLst/>
                <a:latin typeface="Calibri" pitchFamily="34" charset="0"/>
                <a:ea typeface="Calibri" pitchFamily="34" charset="0"/>
                <a:cs typeface="+mj-cs"/>
              </a:rPr>
              <a:t>     8- روش ارزيابي گروهي :</a:t>
            </a:r>
            <a:endParaRPr kumimoji="0" lang="en-US" sz="4000" b="0" i="0" u="none" strike="noStrike" cap="none" normalizeH="0" baseline="0" dirty="0" smtClean="0">
              <a:ln>
                <a:noFill/>
              </a:ln>
              <a:solidFill>
                <a:srgbClr val="00B050"/>
              </a:solidFill>
              <a:effectLst/>
              <a:latin typeface="Arial" pitchFamily="34" charset="0"/>
              <a:cs typeface="+mj-cs"/>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Calibri" pitchFamily="34" charset="0"/>
                <a:ea typeface="Calibri" pitchFamily="34" charset="0"/>
                <a:cs typeface="+mj-cs"/>
              </a:rPr>
              <a:t>براي اين نوع ارزيابي كه معمولا در صنعت به كار مي رود ،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rgbClr val="00B0F0"/>
                </a:solidFill>
                <a:effectLst/>
                <a:latin typeface="Calibri" pitchFamily="34" charset="0"/>
                <a:ea typeface="Calibri" pitchFamily="34" charset="0"/>
                <a:cs typeface="+mj-cs"/>
              </a:rPr>
              <a:t>تيمي مركب از پنج نفر </a:t>
            </a:r>
            <a:r>
              <a:rPr kumimoji="0" lang="fa-IR" sz="3200" b="0" i="0" u="none" strike="noStrike" cap="none" normalizeH="0" baseline="0" dirty="0" smtClean="0">
                <a:ln>
                  <a:noFill/>
                </a:ln>
                <a:solidFill>
                  <a:schemeClr val="tx1"/>
                </a:solidFill>
                <a:effectLst/>
                <a:latin typeface="Calibri" pitchFamily="34" charset="0"/>
                <a:ea typeface="Calibri" pitchFamily="34" charset="0"/>
                <a:cs typeface="+mj-cs"/>
              </a:rPr>
              <a:t>،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Calibri" pitchFamily="34" charset="0"/>
                <a:ea typeface="Calibri" pitchFamily="34" charset="0"/>
                <a:cs typeface="+mj-cs"/>
              </a:rPr>
              <a:t>يعني </a:t>
            </a:r>
            <a:r>
              <a:rPr kumimoji="0" lang="fa-IR" sz="3200" b="0" i="0" u="none" strike="noStrike" cap="none" normalizeH="0" baseline="0" dirty="0" smtClean="0">
                <a:ln>
                  <a:noFill/>
                </a:ln>
                <a:solidFill>
                  <a:srgbClr val="FFC000"/>
                </a:solidFill>
                <a:effectLst/>
                <a:latin typeface="Calibri" pitchFamily="34" charset="0"/>
                <a:ea typeface="Calibri" pitchFamily="34" charset="0"/>
                <a:cs typeface="+mj-cs"/>
              </a:rPr>
              <a:t>سرپرست مستقيم ارزيابي شونده   </a:t>
            </a:r>
            <a:r>
              <a:rPr kumimoji="0" lang="fa-IR" sz="3200" b="0" i="0" u="none" strike="noStrike" cap="none" normalizeH="0" baseline="0" dirty="0" smtClean="0">
                <a:ln>
                  <a:noFill/>
                </a:ln>
                <a:solidFill>
                  <a:schemeClr val="tx1"/>
                </a:solidFill>
                <a:effectLst/>
                <a:latin typeface="Calibri" pitchFamily="34" charset="0"/>
                <a:ea typeface="Calibri" pitchFamily="34" charset="0"/>
                <a:cs typeface="+mj-cs"/>
              </a:rPr>
              <a:t>و </a:t>
            </a:r>
          </a:p>
          <a:p>
            <a:pPr marL="0" marR="0" lvl="0" indent="0" algn="justLow" defTabSz="914400" rtl="1" eaLnBrk="0" fontAlgn="base" latinLnBrk="0" hangingPunct="0">
              <a:lnSpc>
                <a:spcPct val="100000"/>
              </a:lnSpc>
              <a:spcBef>
                <a:spcPct val="0"/>
              </a:spcBef>
              <a:spcAft>
                <a:spcPct val="0"/>
              </a:spcAft>
              <a:buClrTx/>
              <a:buSzTx/>
              <a:buFontTx/>
              <a:buNone/>
              <a:tabLst/>
            </a:pPr>
            <a:r>
              <a:rPr lang="fa-IR" sz="3200" dirty="0" smtClean="0">
                <a:latin typeface="Calibri" pitchFamily="34" charset="0"/>
                <a:ea typeface="Calibri" pitchFamily="34" charset="0"/>
                <a:cs typeface="+mj-cs"/>
              </a:rPr>
              <a:t> </a:t>
            </a:r>
            <a:r>
              <a:rPr kumimoji="0" lang="fa-IR" sz="3200" b="0" i="0" u="none" strike="noStrike" cap="none" normalizeH="0" baseline="0" dirty="0" smtClean="0">
                <a:ln>
                  <a:noFill/>
                </a:ln>
                <a:solidFill>
                  <a:srgbClr val="00B050"/>
                </a:solidFill>
                <a:effectLst/>
                <a:latin typeface="Calibri" pitchFamily="34" charset="0"/>
                <a:ea typeface="Calibri" pitchFamily="34" charset="0"/>
                <a:cs typeface="+mj-cs"/>
              </a:rPr>
              <a:t>چهار سرپرست ديگر كه به نحوي با كار ارزيابي شونده در ارتباط</a:t>
            </a:r>
            <a:r>
              <a:rPr kumimoji="0" lang="fa-IR" sz="3200" b="0" i="0" u="none" strike="noStrike" cap="none" normalizeH="0" baseline="0" dirty="0" smtClean="0">
                <a:ln>
                  <a:noFill/>
                </a:ln>
                <a:solidFill>
                  <a:schemeClr val="tx1"/>
                </a:solidFill>
                <a:effectLst/>
                <a:latin typeface="Calibri" pitchFamily="34" charset="0"/>
                <a:ea typeface="Calibri" pitchFamily="34" charset="0"/>
                <a:cs typeface="+mj-cs"/>
              </a:rPr>
              <a:t> هستند تشكيل مي شود و كار فرد فرد متصديان مورد ارزيابي قرار مي گيرد.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Calibri" pitchFamily="34" charset="0"/>
                <a:ea typeface="Calibri" pitchFamily="34" charset="0"/>
                <a:cs typeface="+mj-cs"/>
              </a:rPr>
              <a:t>كه در واقع مي توان آن را « </a:t>
            </a:r>
            <a:r>
              <a:rPr kumimoji="0" lang="fa-IR" sz="3200" b="0" i="0" u="none" strike="noStrike" cap="none" normalizeH="0" baseline="0" dirty="0" smtClean="0">
                <a:ln>
                  <a:noFill/>
                </a:ln>
                <a:solidFill>
                  <a:srgbClr val="C00000"/>
                </a:solidFill>
                <a:effectLst/>
                <a:latin typeface="Calibri" pitchFamily="34" charset="0"/>
                <a:ea typeface="Calibri" pitchFamily="34" charset="0"/>
                <a:cs typeface="+mj-cs"/>
              </a:rPr>
              <a:t>كميسيون ارزيابي </a:t>
            </a:r>
            <a:r>
              <a:rPr kumimoji="0" lang="fa-IR" sz="3200" b="0" i="0" u="none" strike="noStrike" cap="none" normalizeH="0" baseline="0" dirty="0" smtClean="0">
                <a:ln>
                  <a:noFill/>
                </a:ln>
                <a:solidFill>
                  <a:schemeClr val="tx1"/>
                </a:solidFill>
                <a:effectLst/>
                <a:latin typeface="Calibri" pitchFamily="34" charset="0"/>
                <a:ea typeface="Calibri" pitchFamily="34" charset="0"/>
                <a:cs typeface="+mj-cs"/>
              </a:rPr>
              <a:t>» ناميد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Calibri" pitchFamily="34" charset="0"/>
                <a:ea typeface="Calibri" pitchFamily="34" charset="0"/>
                <a:cs typeface="+mj-cs"/>
              </a:rPr>
              <a:t> اعمال اين  روش نتيجه نسبتا دقيق تري مي دهد و مستلزم صرف وقت و طبيعتا هزينه زياد است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mj-cs"/>
              </a:rPr>
              <a:t>.      </a:t>
            </a:r>
            <a:endParaRPr kumimoji="0" lang="fa-IR" sz="2800" b="0" i="0" u="none" strike="noStrike" cap="none" normalizeH="0" baseline="0" dirty="0" smtClean="0">
              <a:ln>
                <a:noFill/>
              </a:ln>
              <a:solidFill>
                <a:schemeClr val="tx1"/>
              </a:solidFill>
              <a:effectLst/>
              <a:latin typeface="Arial" pitchFamily="34" charset="0"/>
              <a:cs typeface="+mj-cs"/>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6" name="Rectangle 5"/>
          <p:cNvSpPr/>
          <p:nvPr/>
        </p:nvSpPr>
        <p:spPr>
          <a:xfrm rot="16200000">
            <a:off x="-2496231" y="2839133"/>
            <a:ext cx="5867396" cy="646331"/>
          </a:xfrm>
          <a:prstGeom prst="rect">
            <a:avLst/>
          </a:prstGeom>
        </p:spPr>
        <p:txBody>
          <a:bodyPr wrap="square">
            <a:spAutoFit/>
          </a:bodyPr>
          <a:lstStyle/>
          <a:p>
            <a:r>
              <a:rPr lang="fa-IR" sz="3600" dirty="0" smtClean="0">
                <a:solidFill>
                  <a:srgbClr val="C00000"/>
                </a:solidFill>
                <a:cs typeface="2  Kaj" pitchFamily="2" charset="-78"/>
              </a:rPr>
              <a:t>اصول اساسی در تشکیل سازمان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0049">
                                            <p:txEl>
                                              <p:pRg st="0" end="0"/>
                                            </p:txEl>
                                          </p:spTgt>
                                        </p:tgtEl>
                                        <p:attrNameLst>
                                          <p:attrName>style.visibility</p:attrName>
                                        </p:attrNameLst>
                                      </p:cBhvr>
                                      <p:to>
                                        <p:strVal val="visible"/>
                                      </p:to>
                                    </p:set>
                                    <p:anim calcmode="lin" valueType="num">
                                      <p:cBhvr additive="base">
                                        <p:cTn id="7" dur="500" fill="hold"/>
                                        <p:tgtEl>
                                          <p:spTgt spid="13004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004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0049">
                                            <p:txEl>
                                              <p:pRg st="1" end="1"/>
                                            </p:txEl>
                                          </p:spTgt>
                                        </p:tgtEl>
                                        <p:attrNameLst>
                                          <p:attrName>style.visibility</p:attrName>
                                        </p:attrNameLst>
                                      </p:cBhvr>
                                      <p:to>
                                        <p:strVal val="visible"/>
                                      </p:to>
                                    </p:set>
                                    <p:anim calcmode="lin" valueType="num">
                                      <p:cBhvr additive="base">
                                        <p:cTn id="13" dur="500" fill="hold"/>
                                        <p:tgtEl>
                                          <p:spTgt spid="13004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004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0049">
                                            <p:txEl>
                                              <p:pRg st="2" end="2"/>
                                            </p:txEl>
                                          </p:spTgt>
                                        </p:tgtEl>
                                        <p:attrNameLst>
                                          <p:attrName>style.visibility</p:attrName>
                                        </p:attrNameLst>
                                      </p:cBhvr>
                                      <p:to>
                                        <p:strVal val="visible"/>
                                      </p:to>
                                    </p:set>
                                    <p:anim calcmode="lin" valueType="num">
                                      <p:cBhvr additive="base">
                                        <p:cTn id="19" dur="500" fill="hold"/>
                                        <p:tgtEl>
                                          <p:spTgt spid="13004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004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0049">
                                            <p:txEl>
                                              <p:pRg st="3" end="3"/>
                                            </p:txEl>
                                          </p:spTgt>
                                        </p:tgtEl>
                                        <p:attrNameLst>
                                          <p:attrName>style.visibility</p:attrName>
                                        </p:attrNameLst>
                                      </p:cBhvr>
                                      <p:to>
                                        <p:strVal val="visible"/>
                                      </p:to>
                                    </p:set>
                                    <p:anim calcmode="lin" valueType="num">
                                      <p:cBhvr additive="base">
                                        <p:cTn id="25" dur="500" fill="hold"/>
                                        <p:tgtEl>
                                          <p:spTgt spid="13004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004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0049">
                                            <p:txEl>
                                              <p:pRg st="4" end="4"/>
                                            </p:txEl>
                                          </p:spTgt>
                                        </p:tgtEl>
                                        <p:attrNameLst>
                                          <p:attrName>style.visibility</p:attrName>
                                        </p:attrNameLst>
                                      </p:cBhvr>
                                      <p:to>
                                        <p:strVal val="visible"/>
                                      </p:to>
                                    </p:set>
                                    <p:anim calcmode="lin" valueType="num">
                                      <p:cBhvr additive="base">
                                        <p:cTn id="31" dur="500" fill="hold"/>
                                        <p:tgtEl>
                                          <p:spTgt spid="13004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004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0049">
                                            <p:txEl>
                                              <p:pRg st="5" end="5"/>
                                            </p:txEl>
                                          </p:spTgt>
                                        </p:tgtEl>
                                        <p:attrNameLst>
                                          <p:attrName>style.visibility</p:attrName>
                                        </p:attrNameLst>
                                      </p:cBhvr>
                                      <p:to>
                                        <p:strVal val="visible"/>
                                      </p:to>
                                    </p:set>
                                    <p:anim calcmode="lin" valueType="num">
                                      <p:cBhvr additive="base">
                                        <p:cTn id="37" dur="500" fill="hold"/>
                                        <p:tgtEl>
                                          <p:spTgt spid="13004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004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0049">
                                            <p:txEl>
                                              <p:pRg st="6" end="6"/>
                                            </p:txEl>
                                          </p:spTgt>
                                        </p:tgtEl>
                                        <p:attrNameLst>
                                          <p:attrName>style.visibility</p:attrName>
                                        </p:attrNameLst>
                                      </p:cBhvr>
                                      <p:to>
                                        <p:strVal val="visible"/>
                                      </p:to>
                                    </p:set>
                                    <p:anim calcmode="lin" valueType="num">
                                      <p:cBhvr additive="base">
                                        <p:cTn id="43" dur="500" fill="hold"/>
                                        <p:tgtEl>
                                          <p:spTgt spid="13004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004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4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990600"/>
            <a:ext cx="8229600" cy="954107"/>
          </a:xfrm>
          <a:prstGeom prst="rect">
            <a:avLst/>
          </a:prstGeom>
        </p:spPr>
        <p:txBody>
          <a:bodyPr wrap="square">
            <a:spAutoFit/>
          </a:bodyPr>
          <a:lstStyle/>
          <a:p>
            <a:pPr algn="ctr"/>
            <a:r>
              <a:rPr lang="fa-IR" sz="2800" b="1" dirty="0" smtClean="0"/>
              <a:t>بخشي از دانش مديريت را که مي توان آموخت ؛ </a:t>
            </a:r>
          </a:p>
          <a:p>
            <a:pPr algn="ctr"/>
            <a:r>
              <a:rPr lang="fa-IR" sz="2800" b="1" dirty="0" smtClean="0">
                <a:solidFill>
                  <a:srgbClr val="FF0000"/>
                </a:solidFill>
              </a:rPr>
              <a:t>علم مديريت </a:t>
            </a:r>
            <a:r>
              <a:rPr lang="fa-IR" sz="2800" b="1" dirty="0" smtClean="0"/>
              <a:t>مي نامند </a:t>
            </a:r>
            <a:endParaRPr lang="fa-IR" sz="2800" b="1" dirty="0"/>
          </a:p>
        </p:txBody>
      </p:sp>
      <p:sp>
        <p:nvSpPr>
          <p:cNvPr id="3" name="Rectangle 2"/>
          <p:cNvSpPr/>
          <p:nvPr/>
        </p:nvSpPr>
        <p:spPr>
          <a:xfrm>
            <a:off x="990600" y="1981200"/>
            <a:ext cx="7848600" cy="954107"/>
          </a:xfrm>
          <a:prstGeom prst="rect">
            <a:avLst/>
          </a:prstGeom>
        </p:spPr>
        <p:txBody>
          <a:bodyPr wrap="square">
            <a:spAutoFit/>
          </a:bodyPr>
          <a:lstStyle/>
          <a:p>
            <a:pPr algn="ctr"/>
            <a:r>
              <a:rPr lang="fa-IR" sz="2800" b="1" dirty="0" smtClean="0"/>
              <a:t>بخشي را كه موجب بكار بستن اندوخته ها در شرايط </a:t>
            </a:r>
          </a:p>
          <a:p>
            <a:pPr algn="ctr"/>
            <a:r>
              <a:rPr lang="fa-IR" sz="2800" b="1" dirty="0" smtClean="0"/>
              <a:t>گوناگون مي شود، </a:t>
            </a:r>
            <a:r>
              <a:rPr lang="fa-IR" sz="2800" b="1" dirty="0" smtClean="0">
                <a:solidFill>
                  <a:srgbClr val="FF0000"/>
                </a:solidFill>
              </a:rPr>
              <a:t>هنر مديريت </a:t>
            </a:r>
            <a:r>
              <a:rPr lang="fa-IR" sz="2800" b="1" dirty="0" smtClean="0"/>
              <a:t>مي نامند.</a:t>
            </a:r>
            <a:endParaRPr lang="fa-IR" sz="2800" b="1" dirty="0"/>
          </a:p>
        </p:txBody>
      </p:sp>
      <p:sp>
        <p:nvSpPr>
          <p:cNvPr id="6145" name="Rectangle 1"/>
          <p:cNvSpPr>
            <a:spLocks noChangeArrowheads="1"/>
          </p:cNvSpPr>
          <p:nvPr/>
        </p:nvSpPr>
        <p:spPr bwMode="auto">
          <a:xfrm>
            <a:off x="533400" y="347990"/>
            <a:ext cx="8229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1" u="none" strike="noStrike" cap="none" normalizeH="0" baseline="0" dirty="0" smtClean="0">
                <a:ln>
                  <a:noFill/>
                </a:ln>
                <a:solidFill>
                  <a:srgbClr val="002060"/>
                </a:solidFill>
                <a:effectLst/>
                <a:latin typeface="Calibri" pitchFamily="34" charset="0"/>
                <a:ea typeface="Calibri" pitchFamily="34" charset="0"/>
                <a:cs typeface="B Traffic" pitchFamily="2" charset="-78"/>
              </a:rPr>
              <a:t>                  علم دانستن است و هنر توانستن</a:t>
            </a:r>
            <a:r>
              <a:rPr kumimoji="0" lang="fa-IR" sz="2800" b="0" i="0" u="none" strike="noStrike" cap="none" normalizeH="0" baseline="0" dirty="0" smtClean="0">
                <a:ln>
                  <a:noFill/>
                </a:ln>
                <a:solidFill>
                  <a:srgbClr val="002060"/>
                </a:solidFill>
                <a:effectLst/>
                <a:latin typeface="Calibri" pitchFamily="34" charset="0"/>
                <a:ea typeface="Calibri" pitchFamily="34" charset="0"/>
                <a:cs typeface="B Traffic" pitchFamily="2" charset="-78"/>
              </a:rPr>
              <a:t>. </a:t>
            </a:r>
            <a:endParaRPr kumimoji="0" lang="fa-IR" sz="2800" b="0" i="0" u="none" strike="noStrike" cap="none" normalizeH="0" baseline="0" dirty="0" smtClean="0">
              <a:ln>
                <a:noFill/>
              </a:ln>
              <a:solidFill>
                <a:srgbClr val="002060"/>
              </a:solidFill>
              <a:effectLst/>
              <a:latin typeface="Arial" pitchFamily="34" charset="0"/>
              <a:cs typeface="Arial" pitchFamily="34" charset="0"/>
            </a:endParaRPr>
          </a:p>
        </p:txBody>
      </p:sp>
      <p:sp>
        <p:nvSpPr>
          <p:cNvPr id="5" name="Rectangle 4"/>
          <p:cNvSpPr/>
          <p:nvPr/>
        </p:nvSpPr>
        <p:spPr>
          <a:xfrm>
            <a:off x="381000" y="2971800"/>
            <a:ext cx="8763000" cy="646331"/>
          </a:xfrm>
          <a:prstGeom prst="rect">
            <a:avLst/>
          </a:prstGeom>
        </p:spPr>
        <p:txBody>
          <a:bodyPr wrap="square">
            <a:spAutoFit/>
          </a:bodyPr>
          <a:lstStyle/>
          <a:p>
            <a:pPr algn="ctr">
              <a:lnSpc>
                <a:spcPct val="150000"/>
              </a:lnSpc>
            </a:pPr>
            <a:r>
              <a:rPr lang="fa-IR" sz="2400" b="1" dirty="0" smtClean="0">
                <a:cs typeface="B Traffic" pitchFamily="2" charset="-78"/>
              </a:rPr>
              <a:t>چون باید بداند که متدهای مدیريتی چگونه است وهنراست.</a:t>
            </a:r>
          </a:p>
        </p:txBody>
      </p:sp>
      <p:sp>
        <p:nvSpPr>
          <p:cNvPr id="6" name="Rectangle 5"/>
          <p:cNvSpPr/>
          <p:nvPr/>
        </p:nvSpPr>
        <p:spPr>
          <a:xfrm>
            <a:off x="990600" y="3657600"/>
            <a:ext cx="7924800" cy="646331"/>
          </a:xfrm>
          <a:prstGeom prst="rect">
            <a:avLst/>
          </a:prstGeom>
        </p:spPr>
        <p:txBody>
          <a:bodyPr wrap="square">
            <a:spAutoFit/>
          </a:bodyPr>
          <a:lstStyle/>
          <a:p>
            <a:pPr algn="ctr">
              <a:lnSpc>
                <a:spcPct val="150000"/>
              </a:lnSpc>
            </a:pPr>
            <a:r>
              <a:rPr lang="fa-IR" sz="2400" b="1" dirty="0" smtClean="0">
                <a:cs typeface="B Traffic" pitchFamily="2" charset="-78"/>
              </a:rPr>
              <a:t>چون باید ازتجربه و متدهای مدیریتی درجای خودش استفاده کند . </a:t>
            </a:r>
            <a:endParaRPr lang="fa-IR" sz="2400" dirty="0"/>
          </a:p>
        </p:txBody>
      </p:sp>
      <p:sp>
        <p:nvSpPr>
          <p:cNvPr id="7" name="Rectangle 6"/>
          <p:cNvSpPr/>
          <p:nvPr/>
        </p:nvSpPr>
        <p:spPr>
          <a:xfrm>
            <a:off x="0" y="4419600"/>
            <a:ext cx="8686800" cy="646331"/>
          </a:xfrm>
          <a:prstGeom prst="rect">
            <a:avLst/>
          </a:prstGeom>
        </p:spPr>
        <p:txBody>
          <a:bodyPr wrap="square">
            <a:spAutoFit/>
          </a:bodyPr>
          <a:lstStyle/>
          <a:p>
            <a:pPr algn="ctr">
              <a:lnSpc>
                <a:spcPct val="150000"/>
              </a:lnSpc>
            </a:pPr>
            <a:r>
              <a:rPr lang="fa-IR" sz="2400" b="1" dirty="0" smtClean="0">
                <a:cs typeface="B Traffic" pitchFamily="2" charset="-78"/>
              </a:rPr>
              <a:t>اگرعلم مدیریت باشد ولی هنر اجرا نباشد فایده ای ندارد . </a:t>
            </a:r>
            <a:endParaRPr lang="fa-IR" sz="2400" dirty="0"/>
          </a:p>
        </p:txBody>
      </p:sp>
      <p:sp>
        <p:nvSpPr>
          <p:cNvPr id="8" name="Rectangle 7"/>
          <p:cNvSpPr/>
          <p:nvPr/>
        </p:nvSpPr>
        <p:spPr>
          <a:xfrm>
            <a:off x="0" y="5103674"/>
            <a:ext cx="8839200" cy="1754326"/>
          </a:xfrm>
          <a:prstGeom prst="rect">
            <a:avLst/>
          </a:prstGeom>
        </p:spPr>
        <p:txBody>
          <a:bodyPr wrap="square">
            <a:spAutoFit/>
          </a:bodyPr>
          <a:lstStyle/>
          <a:p>
            <a:pPr algn="r">
              <a:lnSpc>
                <a:spcPct val="150000"/>
              </a:lnSpc>
            </a:pPr>
            <a:r>
              <a:rPr lang="fa-IR" sz="2400" b="1" dirty="0" smtClean="0">
                <a:cs typeface="B Traffic" pitchFamily="2" charset="-78"/>
              </a:rPr>
              <a:t>بعضی از روان شناسان عقیده دارند که :</a:t>
            </a:r>
          </a:p>
          <a:p>
            <a:pPr algn="r">
              <a:lnSpc>
                <a:spcPct val="150000"/>
              </a:lnSpc>
            </a:pPr>
            <a:r>
              <a:rPr lang="fa-IR" sz="2400" b="1" dirty="0" smtClean="0">
                <a:cs typeface="B Traffic" pitchFamily="2" charset="-78"/>
              </a:rPr>
              <a:t>مدیریت در ذات بعضی از افراد وجود دارد واین را می توان در بازی كودكان مشاهده نمود . (مثل </a:t>
            </a:r>
            <a:r>
              <a:rPr lang="fa-IR" sz="2400" b="1" dirty="0" smtClean="0">
                <a:solidFill>
                  <a:srgbClr val="00B050"/>
                </a:solidFill>
                <a:cs typeface="B Traffic" pitchFamily="2" charset="-78"/>
              </a:rPr>
              <a:t>نقاش هنرمند</a:t>
            </a:r>
            <a:r>
              <a:rPr lang="fa-IR" sz="2400" b="1" dirty="0" smtClean="0">
                <a:cs typeface="B Traffic" pitchFamily="2" charset="-78"/>
              </a:rPr>
              <a:t>)</a:t>
            </a:r>
            <a:endParaRPr lang="fa-IR" sz="2400" dirty="0"/>
          </a:p>
        </p:txBody>
      </p:sp>
      <p:sp>
        <p:nvSpPr>
          <p:cNvPr id="9" name="Left Arrow 8"/>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10" name="Rectangle 9"/>
          <p:cNvSpPr/>
          <p:nvPr/>
        </p:nvSpPr>
        <p:spPr>
          <a:xfrm rot="16200000">
            <a:off x="-1772331" y="3563032"/>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5">
                                            <p:txEl>
                                              <p:pRg st="0" end="0"/>
                                            </p:txEl>
                                          </p:spTgt>
                                        </p:tgtEl>
                                        <p:attrNameLst>
                                          <p:attrName>style.visibility</p:attrName>
                                        </p:attrNameLst>
                                      </p:cBhvr>
                                      <p:to>
                                        <p:strVal val="visible"/>
                                      </p:to>
                                    </p:set>
                                    <p:anim calcmode="lin" valueType="num">
                                      <p:cBhvr additive="base">
                                        <p:cTn id="7" dur="500" fill="hold"/>
                                        <p:tgtEl>
                                          <p:spTgt spid="614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anim calcmode="lin" valueType="num">
                                      <p:cBhvr additive="base">
                                        <p:cTn id="4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xEl>
                                              <p:pRg st="0" end="0"/>
                                            </p:txEl>
                                          </p:spTgt>
                                        </p:tgtEl>
                                        <p:attrNameLst>
                                          <p:attrName>style.visibility</p:attrName>
                                        </p:attrNameLst>
                                      </p:cBhvr>
                                      <p:to>
                                        <p:strVal val="visible"/>
                                      </p:to>
                                    </p:set>
                                    <p:anim calcmode="lin" valueType="num">
                                      <p:cBhvr additive="base">
                                        <p:cTn id="5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
                                            <p:txEl>
                                              <p:pRg st="1" end="1"/>
                                            </p:txEl>
                                          </p:spTgt>
                                        </p:tgtEl>
                                        <p:attrNameLst>
                                          <p:attrName>style.visibility</p:attrName>
                                        </p:attrNameLst>
                                      </p:cBhvr>
                                      <p:to>
                                        <p:strVal val="visible"/>
                                      </p:to>
                                    </p:set>
                                    <p:anim calcmode="lin" valueType="num">
                                      <p:cBhvr additive="base">
                                        <p:cTn id="6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6145" grpId="0" build="p"/>
      <p:bldP spid="5" grpId="0" build="p"/>
      <p:bldP spid="6" grpId="0" build="p"/>
      <p:bldP spid="7" grpId="0" build="p"/>
      <p:bldP spid="8"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86400" y="838200"/>
            <a:ext cx="3195105" cy="584775"/>
          </a:xfrm>
          <a:prstGeom prst="rect">
            <a:avLst/>
          </a:prstGeom>
        </p:spPr>
        <p:txBody>
          <a:bodyPr wrap="none">
            <a:spAutoFit/>
          </a:bodyPr>
          <a:lstStyle/>
          <a:p>
            <a:r>
              <a:rPr lang="fa-IR" sz="3200" b="1" dirty="0" smtClean="0">
                <a:solidFill>
                  <a:srgbClr val="FF0000"/>
                </a:solidFill>
              </a:rPr>
              <a:t>5-سلسله مراتب : </a:t>
            </a:r>
            <a:endParaRPr lang="fa-IR" sz="3200" b="1" dirty="0">
              <a:solidFill>
                <a:srgbClr val="FF0000"/>
              </a:solidFill>
            </a:endParaRPr>
          </a:p>
        </p:txBody>
      </p:sp>
      <p:sp>
        <p:nvSpPr>
          <p:cNvPr id="4" name="Rectangle 3"/>
          <p:cNvSpPr/>
          <p:nvPr/>
        </p:nvSpPr>
        <p:spPr>
          <a:xfrm>
            <a:off x="1066800" y="1447800"/>
            <a:ext cx="8077200" cy="830997"/>
          </a:xfrm>
          <a:prstGeom prst="rect">
            <a:avLst/>
          </a:prstGeom>
        </p:spPr>
        <p:txBody>
          <a:bodyPr wrap="square">
            <a:spAutoFit/>
          </a:bodyPr>
          <a:lstStyle/>
          <a:p>
            <a:pPr algn="ctr"/>
            <a:r>
              <a:rPr lang="fa-IR" sz="2400" b="1" dirty="0" smtClean="0"/>
              <a:t>خط فرمان يا مسير دستور، برحسب اهميت از مقامات بالاي سازمان</a:t>
            </a:r>
          </a:p>
          <a:p>
            <a:pPr algn="ctr"/>
            <a:r>
              <a:rPr lang="fa-IR" sz="2400" b="1" dirty="0" smtClean="0"/>
              <a:t> شروع و به كارمندان جزء ختم مي گردد</a:t>
            </a:r>
            <a:endParaRPr lang="fa-IR" sz="2400" b="1" dirty="0"/>
          </a:p>
        </p:txBody>
      </p:sp>
      <p:sp>
        <p:nvSpPr>
          <p:cNvPr id="5" name="Rectangle 4"/>
          <p:cNvSpPr/>
          <p:nvPr/>
        </p:nvSpPr>
        <p:spPr>
          <a:xfrm>
            <a:off x="0" y="3105835"/>
            <a:ext cx="9144000" cy="830997"/>
          </a:xfrm>
          <a:prstGeom prst="rect">
            <a:avLst/>
          </a:prstGeom>
        </p:spPr>
        <p:txBody>
          <a:bodyPr wrap="square">
            <a:spAutoFit/>
          </a:bodyPr>
          <a:lstStyle/>
          <a:p>
            <a:pPr algn="ctr"/>
            <a:r>
              <a:rPr lang="fa-IR" sz="2400" b="1" dirty="0" smtClean="0"/>
              <a:t>سلسله مراتب اداري براي تسهيل در هماهنگي و </a:t>
            </a:r>
          </a:p>
          <a:p>
            <a:pPr algn="ctr"/>
            <a:r>
              <a:rPr lang="fa-IR" sz="2400" b="1" dirty="0" smtClean="0"/>
              <a:t>وحدت مديريت  ضرورت دارد. </a:t>
            </a:r>
            <a:endParaRPr lang="fa-IR" sz="2400" b="1" dirty="0"/>
          </a:p>
        </p:txBody>
      </p:sp>
      <p:sp>
        <p:nvSpPr>
          <p:cNvPr id="6" name="Rectangle 5"/>
          <p:cNvSpPr/>
          <p:nvPr/>
        </p:nvSpPr>
        <p:spPr>
          <a:xfrm>
            <a:off x="990600" y="4572000"/>
            <a:ext cx="7848600" cy="954107"/>
          </a:xfrm>
          <a:prstGeom prst="rect">
            <a:avLst/>
          </a:prstGeom>
        </p:spPr>
        <p:txBody>
          <a:bodyPr wrap="square">
            <a:spAutoFit/>
          </a:bodyPr>
          <a:lstStyle/>
          <a:p>
            <a:r>
              <a:rPr lang="fa-IR" sz="2800" b="1" dirty="0" smtClean="0">
                <a:solidFill>
                  <a:srgbClr val="FFC000"/>
                </a:solidFill>
              </a:rPr>
              <a:t>طولاني شدن مسير خط فرمان موجب كندي ارتباطات </a:t>
            </a:r>
          </a:p>
          <a:p>
            <a:pPr algn="ctr"/>
            <a:r>
              <a:rPr lang="fa-IR" sz="2800" b="1" dirty="0" smtClean="0">
                <a:solidFill>
                  <a:srgbClr val="FFC000"/>
                </a:solidFill>
              </a:rPr>
              <a:t>و تصميم گيري ها مي گردد</a:t>
            </a:r>
            <a:endParaRPr lang="fa-IR" sz="2800" b="1" dirty="0">
              <a:solidFill>
                <a:srgbClr val="FFC000"/>
              </a:solidFill>
            </a:endParaRPr>
          </a:p>
        </p:txBody>
      </p:sp>
      <p:sp>
        <p:nvSpPr>
          <p:cNvPr id="7" name="Rectangle 6"/>
          <p:cNvSpPr/>
          <p:nvPr/>
        </p:nvSpPr>
        <p:spPr>
          <a:xfrm rot="16200000">
            <a:off x="-2496231" y="2839133"/>
            <a:ext cx="5867396" cy="646331"/>
          </a:xfrm>
          <a:prstGeom prst="rect">
            <a:avLst/>
          </a:prstGeom>
        </p:spPr>
        <p:txBody>
          <a:bodyPr wrap="square">
            <a:spAutoFit/>
          </a:bodyPr>
          <a:lstStyle/>
          <a:p>
            <a:r>
              <a:rPr lang="fa-IR" sz="3600" dirty="0" smtClean="0">
                <a:solidFill>
                  <a:srgbClr val="C00000"/>
                </a:solidFill>
                <a:cs typeface="2  Kaj" pitchFamily="2" charset="-78"/>
              </a:rPr>
              <a:t>اصول اساسی در تشکیل سازمان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 calcmode="lin" valueType="num">
                                      <p:cBhvr additive="base">
                                        <p:cTn id="4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00400" y="0"/>
            <a:ext cx="3523722" cy="769441"/>
          </a:xfrm>
          <a:prstGeom prst="rect">
            <a:avLst/>
          </a:prstGeom>
        </p:spPr>
        <p:txBody>
          <a:bodyPr wrap="none">
            <a:spAutoFit/>
          </a:bodyPr>
          <a:lstStyle/>
          <a:p>
            <a:r>
              <a:rPr lang="en-US" sz="4400" dirty="0" smtClean="0">
                <a:solidFill>
                  <a:srgbClr val="0070C0"/>
                </a:solidFill>
              </a:rPr>
              <a:t> </a:t>
            </a:r>
            <a:r>
              <a:rPr lang="fa-IR" sz="4400" dirty="0" smtClean="0">
                <a:solidFill>
                  <a:srgbClr val="0070C0"/>
                </a:solidFill>
              </a:rPr>
              <a:t>*  صف و ستاد: </a:t>
            </a:r>
            <a:endParaRPr lang="fa-IR" sz="4400" dirty="0">
              <a:solidFill>
                <a:srgbClr val="0070C0"/>
              </a:solidFill>
            </a:endParaRPr>
          </a:p>
        </p:txBody>
      </p:sp>
      <p:sp>
        <p:nvSpPr>
          <p:cNvPr id="3" name="Rectangle 2"/>
          <p:cNvSpPr/>
          <p:nvPr/>
        </p:nvSpPr>
        <p:spPr>
          <a:xfrm>
            <a:off x="990600" y="762000"/>
            <a:ext cx="8153400" cy="1015663"/>
          </a:xfrm>
          <a:prstGeom prst="rect">
            <a:avLst/>
          </a:prstGeom>
        </p:spPr>
        <p:txBody>
          <a:bodyPr wrap="square">
            <a:spAutoFit/>
          </a:bodyPr>
          <a:lstStyle/>
          <a:p>
            <a:pPr algn="ctr"/>
            <a:r>
              <a:rPr lang="fa-IR" sz="2000" b="1" dirty="0" smtClean="0">
                <a:solidFill>
                  <a:srgbClr val="002060"/>
                </a:solidFill>
              </a:rPr>
              <a:t>به وظایف خاصی که اصولا سازمان برای انجام دادن آن بوجود آمده است و در حقیقت حرکتی است برای رسیدن به اهداف سازمان ، به این وظایف و واحدهایی که انجام دادن آنها را بر عهده دارند ، «</a:t>
            </a:r>
            <a:r>
              <a:rPr lang="fa-IR" sz="2000" b="1" dirty="0" smtClean="0">
                <a:solidFill>
                  <a:srgbClr val="C00000"/>
                </a:solidFill>
              </a:rPr>
              <a:t> صف </a:t>
            </a:r>
            <a:r>
              <a:rPr lang="fa-IR" sz="2000" b="1" dirty="0" smtClean="0">
                <a:solidFill>
                  <a:srgbClr val="002060"/>
                </a:solidFill>
              </a:rPr>
              <a:t>» می گویند . </a:t>
            </a:r>
            <a:endParaRPr lang="fa-IR" sz="2000" b="1" dirty="0">
              <a:solidFill>
                <a:srgbClr val="002060"/>
              </a:solidFill>
            </a:endParaRPr>
          </a:p>
        </p:txBody>
      </p:sp>
      <p:sp>
        <p:nvSpPr>
          <p:cNvPr id="4" name="Rectangle 3"/>
          <p:cNvSpPr/>
          <p:nvPr/>
        </p:nvSpPr>
        <p:spPr>
          <a:xfrm>
            <a:off x="990600" y="1981200"/>
            <a:ext cx="7848600" cy="1015663"/>
          </a:xfrm>
          <a:prstGeom prst="rect">
            <a:avLst/>
          </a:prstGeom>
        </p:spPr>
        <p:txBody>
          <a:bodyPr wrap="square">
            <a:spAutoFit/>
          </a:bodyPr>
          <a:lstStyle/>
          <a:p>
            <a:pPr algn="ctr"/>
            <a:r>
              <a:rPr lang="fa-IR" sz="2000" b="1" dirty="0" smtClean="0">
                <a:solidFill>
                  <a:srgbClr val="FF0000"/>
                </a:solidFill>
              </a:rPr>
              <a:t>در نیروهای نظامی به واحدهایی که رو در روی دشمن در جنگ و دفاع شرکت دارند ؛ درآموزش و پرورش دبیران و آموزگاران ، در کارگاههای تولیدی به کارگران خط تولید ...و... نیروهای « صف » گویند. </a:t>
            </a:r>
            <a:endParaRPr lang="fa-IR" sz="2000" b="1" dirty="0">
              <a:solidFill>
                <a:srgbClr val="FF0000"/>
              </a:solidFill>
            </a:endParaRPr>
          </a:p>
        </p:txBody>
      </p:sp>
      <p:sp>
        <p:nvSpPr>
          <p:cNvPr id="5" name="Rectangle 4"/>
          <p:cNvSpPr/>
          <p:nvPr/>
        </p:nvSpPr>
        <p:spPr>
          <a:xfrm>
            <a:off x="1066800" y="3276600"/>
            <a:ext cx="8077200" cy="707886"/>
          </a:xfrm>
          <a:prstGeom prst="rect">
            <a:avLst/>
          </a:prstGeom>
        </p:spPr>
        <p:txBody>
          <a:bodyPr wrap="square">
            <a:spAutoFit/>
          </a:bodyPr>
          <a:lstStyle/>
          <a:p>
            <a:pPr algn="ctr"/>
            <a:r>
              <a:rPr lang="fa-IR" sz="2000" b="1" dirty="0" smtClean="0"/>
              <a:t>به وظایف و واحداهایی که انجام دادن امور را برای واحدهای مستقر در صف تسهیل می کند ، « </a:t>
            </a:r>
            <a:r>
              <a:rPr lang="fa-IR" sz="2000" b="1" dirty="0" smtClean="0">
                <a:solidFill>
                  <a:srgbClr val="FF0000"/>
                </a:solidFill>
              </a:rPr>
              <a:t>ستاد </a:t>
            </a:r>
            <a:r>
              <a:rPr lang="fa-IR" sz="2000" b="1" dirty="0" smtClean="0"/>
              <a:t>» گفته می شود . </a:t>
            </a:r>
            <a:endParaRPr lang="fa-IR" sz="2000" b="1" dirty="0"/>
          </a:p>
        </p:txBody>
      </p:sp>
      <p:sp>
        <p:nvSpPr>
          <p:cNvPr id="111617" name="Rectangle 1"/>
          <p:cNvSpPr>
            <a:spLocks noChangeArrowheads="1"/>
          </p:cNvSpPr>
          <p:nvPr/>
        </p:nvSpPr>
        <p:spPr bwMode="auto">
          <a:xfrm>
            <a:off x="1066800" y="4191000"/>
            <a:ext cx="7848601"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صف برای انجام امور خود نیاز به کمکهای مختلفی دارد تا بتواند وظایفش را به نحو مطلوب انجام دهد . </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این کمکها ممکن است به صورتهای مختلفی از جمله ارائه خدمات و یا راهنمایی و تنظیم برنامه باشد .</a:t>
            </a:r>
            <a:endParaRPr kumimoji="0" lang="fa-IR" sz="28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1617">
                                            <p:txEl>
                                              <p:pRg st="0" end="0"/>
                                            </p:txEl>
                                          </p:spTgt>
                                        </p:tgtEl>
                                        <p:attrNameLst>
                                          <p:attrName>style.visibility</p:attrName>
                                        </p:attrNameLst>
                                      </p:cBhvr>
                                      <p:to>
                                        <p:strVal val="visible"/>
                                      </p:to>
                                    </p:set>
                                    <p:anim calcmode="lin" valueType="num">
                                      <p:cBhvr additive="base">
                                        <p:cTn id="25" dur="500" fill="hold"/>
                                        <p:tgtEl>
                                          <p:spTgt spid="11161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16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1617">
                                            <p:txEl>
                                              <p:pRg st="2" end="2"/>
                                            </p:txEl>
                                          </p:spTgt>
                                        </p:tgtEl>
                                        <p:attrNameLst>
                                          <p:attrName>style.visibility</p:attrName>
                                        </p:attrNameLst>
                                      </p:cBhvr>
                                      <p:to>
                                        <p:strVal val="visible"/>
                                      </p:to>
                                    </p:set>
                                    <p:anim calcmode="lin" valueType="num">
                                      <p:cBhvr additive="base">
                                        <p:cTn id="31" dur="500" fill="hold"/>
                                        <p:tgtEl>
                                          <p:spTgt spid="111617">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161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111617"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1"/>
          <p:cNvSpPr>
            <a:spLocks noChangeArrowheads="1"/>
          </p:cNvSpPr>
          <p:nvPr/>
        </p:nvSpPr>
        <p:spPr bwMode="auto">
          <a:xfrm>
            <a:off x="2851017" y="-94565"/>
            <a:ext cx="3441968"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3600" b="1"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هدایت و رهبری </a:t>
            </a:r>
            <a:endParaRPr kumimoji="0" lang="fa-IR" sz="3600" b="1" i="0" u="none" strike="noStrike" cap="none" normalizeH="0" baseline="0" dirty="0" smtClean="0">
              <a:ln>
                <a:noFill/>
              </a:ln>
              <a:solidFill>
                <a:srgbClr val="0070C0"/>
              </a:solidFill>
              <a:effectLst/>
              <a:latin typeface="Arial" pitchFamily="34" charset="0"/>
              <a:cs typeface="Arial" pitchFamily="34" charset="0"/>
            </a:endParaRPr>
          </a:p>
        </p:txBody>
      </p:sp>
      <p:sp>
        <p:nvSpPr>
          <p:cNvPr id="3" name="Rectangle 2"/>
          <p:cNvSpPr/>
          <p:nvPr/>
        </p:nvSpPr>
        <p:spPr>
          <a:xfrm>
            <a:off x="2514600" y="685800"/>
            <a:ext cx="6399509" cy="461665"/>
          </a:xfrm>
          <a:prstGeom prst="rect">
            <a:avLst/>
          </a:prstGeom>
        </p:spPr>
        <p:txBody>
          <a:bodyPr wrap="none">
            <a:spAutoFit/>
          </a:bodyPr>
          <a:lstStyle/>
          <a:p>
            <a:r>
              <a:rPr lang="fa-IR" sz="2400" b="1" dirty="0" smtClean="0"/>
              <a:t>گروهی رهبری را بخشی از وظایف مدیریت می دانند</a:t>
            </a:r>
            <a:endParaRPr lang="fa-IR" sz="2400" b="1" dirty="0"/>
          </a:p>
        </p:txBody>
      </p:sp>
      <p:sp>
        <p:nvSpPr>
          <p:cNvPr id="4" name="Rectangle 3"/>
          <p:cNvSpPr/>
          <p:nvPr/>
        </p:nvSpPr>
        <p:spPr>
          <a:xfrm>
            <a:off x="1143000" y="1676400"/>
            <a:ext cx="7543800" cy="2308324"/>
          </a:xfrm>
          <a:prstGeom prst="rect">
            <a:avLst/>
          </a:prstGeom>
        </p:spPr>
        <p:txBody>
          <a:bodyPr wrap="square">
            <a:spAutoFit/>
          </a:bodyPr>
          <a:lstStyle/>
          <a:p>
            <a:pPr algn="ctr"/>
            <a:r>
              <a:rPr lang="fa-IR" sz="2400" b="1" dirty="0" smtClean="0"/>
              <a:t>وگروهی دیگر برای رهبری مفهوم وسیعتری نسبت به مدیریت قائلند ، و آن راتوانایی ترغیب دیگران به کوشش مشتاقانه جهت هدفهای معین ، می دانند ؛  </a:t>
            </a:r>
          </a:p>
          <a:p>
            <a:pPr algn="ctr"/>
            <a:endParaRPr lang="fa-IR" sz="2400" b="1" dirty="0" smtClean="0"/>
          </a:p>
          <a:p>
            <a:pPr algn="ctr"/>
            <a:r>
              <a:rPr lang="fa-IR" sz="2400" b="1" dirty="0" smtClean="0"/>
              <a:t>یا آنرا فعالیتهایی می دانند که مردم را برای تلاش مشتاقانه در جهت کسب اهداف گروهی ، تحت تاثیر قرار می دهد</a:t>
            </a:r>
            <a:endParaRPr lang="fa-IR" sz="2400" b="1" dirty="0"/>
          </a:p>
        </p:txBody>
      </p:sp>
      <p:sp>
        <p:nvSpPr>
          <p:cNvPr id="5" name="Rectangle 4"/>
          <p:cNvSpPr/>
          <p:nvPr/>
        </p:nvSpPr>
        <p:spPr>
          <a:xfrm>
            <a:off x="1066800" y="4191000"/>
            <a:ext cx="7620000" cy="830997"/>
          </a:xfrm>
          <a:prstGeom prst="rect">
            <a:avLst/>
          </a:prstGeom>
        </p:spPr>
        <p:txBody>
          <a:bodyPr wrap="square">
            <a:spAutoFit/>
          </a:bodyPr>
          <a:lstStyle/>
          <a:p>
            <a:pPr algn="ctr"/>
            <a:r>
              <a:rPr lang="fa-IR" sz="2400" b="1" dirty="0" smtClean="0"/>
              <a:t>برخی نیز به « </a:t>
            </a:r>
            <a:r>
              <a:rPr lang="fa-IR" sz="2400" b="1" dirty="0" smtClean="0">
                <a:solidFill>
                  <a:srgbClr val="FF0000"/>
                </a:solidFill>
              </a:rPr>
              <a:t>تحت تاثیر قرار دادن دیگران جهت کسب هدف مشترک ، رهبری می گویند </a:t>
            </a:r>
            <a:r>
              <a:rPr lang="fa-IR" sz="2400" b="1" dirty="0" smtClean="0"/>
              <a:t>» </a:t>
            </a:r>
            <a:endParaRPr lang="fa-IR" sz="2400" b="1" dirty="0"/>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1"/>
          <p:cNvSpPr>
            <a:spLocks noChangeArrowheads="1"/>
          </p:cNvSpPr>
          <p:nvPr/>
        </p:nvSpPr>
        <p:spPr bwMode="auto">
          <a:xfrm>
            <a:off x="1143000" y="228600"/>
            <a:ext cx="7696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یکی از نویسندگان چهار خصوصیت عمده برای رهبران ذکر کرده است :</a:t>
            </a:r>
            <a:endParaRPr kumimoji="0" lang="fa-IR" sz="2000" b="1" i="0" u="none" strike="noStrike" cap="none" normalizeH="0" baseline="0" dirty="0" smtClean="0">
              <a:ln>
                <a:noFill/>
              </a:ln>
              <a:solidFill>
                <a:srgbClr val="0070C0"/>
              </a:solidFill>
              <a:effectLst/>
              <a:latin typeface="Arial" pitchFamily="34" charset="0"/>
              <a:cs typeface="Arial" pitchFamily="34" charset="0"/>
            </a:endParaRPr>
          </a:p>
        </p:txBody>
      </p:sp>
      <p:sp>
        <p:nvSpPr>
          <p:cNvPr id="109570" name="Rectangle 2"/>
          <p:cNvSpPr>
            <a:spLocks noChangeArrowheads="1"/>
          </p:cNvSpPr>
          <p:nvPr/>
        </p:nvSpPr>
        <p:spPr bwMode="auto">
          <a:xfrm>
            <a:off x="990600" y="914400"/>
            <a:ext cx="76962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هوش : </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تحقیقات نشان میدهد که هوش رهبران از میانگین  هوش پیروان و مرئوسان بیشتر است .</a:t>
            </a:r>
            <a:endParaRPr kumimoji="0" lang="fa-I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9571" name="Rectangle 3"/>
          <p:cNvSpPr>
            <a:spLocks noChangeArrowheads="1"/>
          </p:cNvSpPr>
          <p:nvPr/>
        </p:nvSpPr>
        <p:spPr bwMode="auto">
          <a:xfrm>
            <a:off x="990600" y="2057400"/>
            <a:ext cx="7793376"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ب</a:t>
            </a:r>
            <a:r>
              <a:rPr kumimoji="0" lang="fa-IR" sz="24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لوغ اجتماعی و وسعت دید :</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رهبران از جهت عاطفی با ثبات بوده، دارای اعتماد به نفس بوده و نسبت به مسائل و رویدادها ، دید و بینش وسیعتری دارند .</a:t>
            </a:r>
            <a:endParaRPr kumimoji="0" lang="fa-I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0" y="3276600"/>
            <a:ext cx="8686800" cy="830997"/>
          </a:xfrm>
          <a:prstGeom prst="rect">
            <a:avLst/>
          </a:prstGeom>
        </p:spPr>
        <p:txBody>
          <a:bodyPr wrap="square">
            <a:spAutoFit/>
          </a:bodyPr>
          <a:lstStyle/>
          <a:p>
            <a:pPr algn="r"/>
            <a:r>
              <a:rPr lang="fa-IR" sz="2400" b="1" dirty="0" smtClean="0">
                <a:solidFill>
                  <a:srgbClr val="FF0000"/>
                </a:solidFill>
              </a:rPr>
              <a:t>انگیزه توفیق طلبی و نیل به هدف : </a:t>
            </a:r>
          </a:p>
          <a:p>
            <a:pPr algn="r"/>
            <a:r>
              <a:rPr lang="fa-IR" sz="2400" b="1" dirty="0" smtClean="0"/>
              <a:t>رهبران دارای انگیزه های قوی برای موفقیت بوده و توفیق طلبند . </a:t>
            </a:r>
            <a:endParaRPr lang="fa-IR" sz="2400" b="1" dirty="0"/>
          </a:p>
        </p:txBody>
      </p:sp>
      <p:sp>
        <p:nvSpPr>
          <p:cNvPr id="7" name="Rectangle 6"/>
          <p:cNvSpPr/>
          <p:nvPr/>
        </p:nvSpPr>
        <p:spPr>
          <a:xfrm>
            <a:off x="990600" y="4038600"/>
            <a:ext cx="7848600" cy="646331"/>
          </a:xfrm>
          <a:prstGeom prst="rect">
            <a:avLst/>
          </a:prstGeom>
        </p:spPr>
        <p:txBody>
          <a:bodyPr wrap="square">
            <a:spAutoFit/>
          </a:bodyPr>
          <a:lstStyle/>
          <a:p>
            <a:pPr algn="r"/>
            <a:r>
              <a:rPr lang="fa-IR" b="1" dirty="0" smtClean="0">
                <a:solidFill>
                  <a:srgbClr val="FF0000"/>
                </a:solidFill>
              </a:rPr>
              <a:t>انسانگرایی </a:t>
            </a:r>
            <a:r>
              <a:rPr lang="fa-IR" b="1" dirty="0" smtClean="0"/>
              <a:t>:</a:t>
            </a:r>
          </a:p>
          <a:p>
            <a:pPr algn="r"/>
            <a:r>
              <a:rPr lang="fa-IR" b="1" dirty="0" smtClean="0"/>
              <a:t> انسانگرایی و تاکید بر ارزش انسانها ، خصوصیت بارز دیگر رهبران موفق است .</a:t>
            </a:r>
            <a:endParaRPr lang="fa-IR" b="1" dirty="0"/>
          </a:p>
        </p:txBody>
      </p:sp>
      <p:sp>
        <p:nvSpPr>
          <p:cNvPr id="9" name="Rectangle 8"/>
          <p:cNvSpPr/>
          <p:nvPr/>
        </p:nvSpPr>
        <p:spPr>
          <a:xfrm>
            <a:off x="1143000" y="4876800"/>
            <a:ext cx="7620000" cy="1323439"/>
          </a:xfrm>
          <a:prstGeom prst="rect">
            <a:avLst/>
          </a:prstGeom>
        </p:spPr>
        <p:txBody>
          <a:bodyPr wrap="square">
            <a:spAutoFit/>
          </a:bodyPr>
          <a:lstStyle/>
          <a:p>
            <a:pPr algn="r"/>
            <a:r>
              <a:rPr lang="fa-IR" sz="2000" dirty="0" smtClean="0">
                <a:solidFill>
                  <a:srgbClr val="00B050"/>
                </a:solidFill>
              </a:rPr>
              <a:t>نویسندگان دیگر، </a:t>
            </a:r>
          </a:p>
          <a:p>
            <a:pPr algn="r"/>
            <a:r>
              <a:rPr lang="fa-IR" sz="2000" b="1" dirty="0" smtClean="0">
                <a:solidFill>
                  <a:srgbClr val="0070C0"/>
                </a:solidFill>
              </a:rPr>
              <a:t>خصوصیاتی مثل :  بیان رسا ،  خصوصیات ظاهری  ؛ زمینه های  فرهنگی  </a:t>
            </a:r>
            <a:r>
              <a:rPr lang="fa-IR" sz="2000" b="1" dirty="0" smtClean="0">
                <a:solidFill>
                  <a:srgbClr val="FF0000"/>
                </a:solidFill>
              </a:rPr>
              <a:t>( تحصیلات ، تجربیات ) </a:t>
            </a:r>
            <a:r>
              <a:rPr lang="fa-IR" sz="2000" b="1" dirty="0" smtClean="0">
                <a:solidFill>
                  <a:srgbClr val="0070C0"/>
                </a:solidFill>
              </a:rPr>
              <a:t>، و خصوصیات شغلی </a:t>
            </a:r>
            <a:r>
              <a:rPr lang="fa-IR" sz="2000" b="1" dirty="0" smtClean="0">
                <a:solidFill>
                  <a:srgbClr val="FF0000"/>
                </a:solidFill>
              </a:rPr>
              <a:t>( پشتکار ، تلاش ، ابداع و ابتکار) </a:t>
            </a:r>
            <a:r>
              <a:rPr lang="fa-IR" sz="2000" b="1" dirty="0" smtClean="0">
                <a:solidFill>
                  <a:srgbClr val="0070C0"/>
                </a:solidFill>
              </a:rPr>
              <a:t>را در مورد رهبران ذکر کرده اند .</a:t>
            </a:r>
            <a:r>
              <a:rPr lang="fa-IR" sz="2000" dirty="0" smtClean="0">
                <a:solidFill>
                  <a:srgbClr val="00B050"/>
                </a:solidFill>
              </a:rPr>
              <a:t> </a:t>
            </a:r>
            <a:endParaRPr lang="fa-IR" sz="2000" dirty="0">
              <a:solidFill>
                <a:srgbClr val="00B050"/>
              </a:solidFill>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9569">
                                            <p:txEl>
                                              <p:pRg st="0" end="0"/>
                                            </p:txEl>
                                          </p:spTgt>
                                        </p:tgtEl>
                                        <p:attrNameLst>
                                          <p:attrName>style.visibility</p:attrName>
                                        </p:attrNameLst>
                                      </p:cBhvr>
                                      <p:to>
                                        <p:strVal val="visible"/>
                                      </p:to>
                                    </p:set>
                                    <p:anim calcmode="lin" valueType="num">
                                      <p:cBhvr additive="base">
                                        <p:cTn id="7" dur="500" fill="hold"/>
                                        <p:tgtEl>
                                          <p:spTgt spid="10956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956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9570">
                                            <p:txEl>
                                              <p:pRg st="0" end="0"/>
                                            </p:txEl>
                                          </p:spTgt>
                                        </p:tgtEl>
                                        <p:attrNameLst>
                                          <p:attrName>style.visibility</p:attrName>
                                        </p:attrNameLst>
                                      </p:cBhvr>
                                      <p:to>
                                        <p:strVal val="visible"/>
                                      </p:to>
                                    </p:set>
                                    <p:anim calcmode="lin" valueType="num">
                                      <p:cBhvr additive="base">
                                        <p:cTn id="13" dur="500" fill="hold"/>
                                        <p:tgtEl>
                                          <p:spTgt spid="10957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95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9570">
                                            <p:txEl>
                                              <p:pRg st="1" end="1"/>
                                            </p:txEl>
                                          </p:spTgt>
                                        </p:tgtEl>
                                        <p:attrNameLst>
                                          <p:attrName>style.visibility</p:attrName>
                                        </p:attrNameLst>
                                      </p:cBhvr>
                                      <p:to>
                                        <p:strVal val="visible"/>
                                      </p:to>
                                    </p:set>
                                    <p:anim calcmode="lin" valueType="num">
                                      <p:cBhvr additive="base">
                                        <p:cTn id="19" dur="500" fill="hold"/>
                                        <p:tgtEl>
                                          <p:spTgt spid="109570">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95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9571">
                                            <p:txEl>
                                              <p:pRg st="0" end="0"/>
                                            </p:txEl>
                                          </p:spTgt>
                                        </p:tgtEl>
                                        <p:attrNameLst>
                                          <p:attrName>style.visibility</p:attrName>
                                        </p:attrNameLst>
                                      </p:cBhvr>
                                      <p:to>
                                        <p:strVal val="visible"/>
                                      </p:to>
                                    </p:set>
                                    <p:anim calcmode="lin" valueType="num">
                                      <p:cBhvr additive="base">
                                        <p:cTn id="25" dur="500" fill="hold"/>
                                        <p:tgtEl>
                                          <p:spTgt spid="109571">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95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9571">
                                            <p:txEl>
                                              <p:pRg st="1" end="1"/>
                                            </p:txEl>
                                          </p:spTgt>
                                        </p:tgtEl>
                                        <p:attrNameLst>
                                          <p:attrName>style.visibility</p:attrName>
                                        </p:attrNameLst>
                                      </p:cBhvr>
                                      <p:to>
                                        <p:strVal val="visible"/>
                                      </p:to>
                                    </p:set>
                                    <p:anim calcmode="lin" valueType="num">
                                      <p:cBhvr additive="base">
                                        <p:cTn id="31" dur="500" fill="hold"/>
                                        <p:tgtEl>
                                          <p:spTgt spid="109571">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95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 calcmode="lin" valueType="num">
                                      <p:cBhvr additive="base">
                                        <p:cTn id="4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anim calcmode="lin" valueType="num">
                                      <p:cBhvr additive="base">
                                        <p:cTn id="4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
                                            <p:txEl>
                                              <p:pRg st="1" end="1"/>
                                            </p:txEl>
                                          </p:spTgt>
                                        </p:tgtEl>
                                        <p:attrNameLst>
                                          <p:attrName>style.visibility</p:attrName>
                                        </p:attrNameLst>
                                      </p:cBhvr>
                                      <p:to>
                                        <p:strVal val="visible"/>
                                      </p:to>
                                    </p:set>
                                    <p:anim calcmode="lin" valueType="num">
                                      <p:cBhvr additive="base">
                                        <p:cTn id="5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9">
                                            <p:txEl>
                                              <p:pRg st="0" end="0"/>
                                            </p:txEl>
                                          </p:spTgt>
                                        </p:tgtEl>
                                        <p:attrNameLst>
                                          <p:attrName>style.visibility</p:attrName>
                                        </p:attrNameLst>
                                      </p:cBhvr>
                                      <p:to>
                                        <p:strVal val="visible"/>
                                      </p:to>
                                    </p:set>
                                    <p:anim calcmode="lin" valueType="num">
                                      <p:cBhvr additive="base">
                                        <p:cTn id="6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9">
                                            <p:txEl>
                                              <p:pRg st="1" end="1"/>
                                            </p:txEl>
                                          </p:spTgt>
                                        </p:tgtEl>
                                        <p:attrNameLst>
                                          <p:attrName>style.visibility</p:attrName>
                                        </p:attrNameLst>
                                      </p:cBhvr>
                                      <p:to>
                                        <p:strVal val="visible"/>
                                      </p:to>
                                    </p:set>
                                    <p:anim calcmode="lin" valueType="num">
                                      <p:cBhvr additive="base">
                                        <p:cTn id="6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69" grpId="0" build="p"/>
      <p:bldP spid="109570" grpId="0" build="p"/>
      <p:bldP spid="109571" grpId="0" build="p"/>
      <p:bldP spid="6" grpId="0" build="p"/>
      <p:bldP spid="7" grpId="0" build="p"/>
      <p:bldP spid="9"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p:cNvCxnSpPr/>
          <p:nvPr/>
        </p:nvCxnSpPr>
        <p:spPr>
          <a:xfrm rot="10800000">
            <a:off x="5410200" y="1447800"/>
            <a:ext cx="9906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0800000">
            <a:off x="5410200" y="1828800"/>
            <a:ext cx="9906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flipV="1">
            <a:off x="5562600" y="1981200"/>
            <a:ext cx="8382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V="1">
            <a:off x="5143500" y="3695700"/>
            <a:ext cx="9906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0800000">
            <a:off x="5486400" y="4343400"/>
            <a:ext cx="457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flipV="1">
            <a:off x="5638800" y="4572000"/>
            <a:ext cx="304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6019800" y="533400"/>
            <a:ext cx="2712602" cy="584775"/>
          </a:xfrm>
          <a:prstGeom prst="rect">
            <a:avLst/>
          </a:prstGeom>
        </p:spPr>
        <p:txBody>
          <a:bodyPr wrap="none">
            <a:spAutoFit/>
          </a:bodyPr>
          <a:lstStyle/>
          <a:p>
            <a:pPr algn="r" rtl="1">
              <a:buFont typeface="Wingdings" pitchFamily="2" charset="2"/>
              <a:buChar char="v"/>
            </a:pPr>
            <a:r>
              <a:rPr lang="fa-IR" altLang="en-US" sz="3200" dirty="0" smtClean="0">
                <a:solidFill>
                  <a:srgbClr val="FF0000"/>
                </a:solidFill>
                <a:latin typeface="Tahoma" pitchFamily="34" charset="0"/>
                <a:ea typeface="Arial Unicode MS" pitchFamily="34" charset="-128"/>
                <a:cs typeface="B Traffic" pitchFamily="2" charset="-78"/>
              </a:rPr>
              <a:t>مکاتب کلاسیک </a:t>
            </a:r>
            <a:endParaRPr lang="en-US" sz="3200" dirty="0">
              <a:solidFill>
                <a:srgbClr val="FF0000"/>
              </a:solidFill>
              <a:cs typeface="B Traffic" pitchFamily="2" charset="-78"/>
            </a:endParaRPr>
          </a:p>
        </p:txBody>
      </p:sp>
      <p:sp>
        <p:nvSpPr>
          <p:cNvPr id="21" name="Rectangle 20"/>
          <p:cNvSpPr/>
          <p:nvPr/>
        </p:nvSpPr>
        <p:spPr>
          <a:xfrm>
            <a:off x="6477000" y="1676400"/>
            <a:ext cx="2361544" cy="461665"/>
          </a:xfrm>
          <a:prstGeom prst="rect">
            <a:avLst/>
          </a:prstGeom>
        </p:spPr>
        <p:txBody>
          <a:bodyPr wrap="none">
            <a:spAutoFit/>
          </a:bodyPr>
          <a:lstStyle/>
          <a:p>
            <a:pPr algn="r" rtl="1">
              <a:buFont typeface="Wingdings" pitchFamily="2" charset="2"/>
              <a:buChar char="q"/>
            </a:pPr>
            <a:r>
              <a:rPr lang="fa-IR" sz="2400" b="1" dirty="0" smtClean="0">
                <a:solidFill>
                  <a:srgbClr val="FFC000"/>
                </a:solidFill>
                <a:cs typeface="B Traffic" pitchFamily="2" charset="-78"/>
              </a:rPr>
              <a:t>مکاتب مدیریت</a:t>
            </a:r>
            <a:endParaRPr lang="en-US" sz="2400" b="1" dirty="0">
              <a:solidFill>
                <a:srgbClr val="FFC000"/>
              </a:solidFill>
              <a:cs typeface="B Traffic" pitchFamily="2" charset="-78"/>
            </a:endParaRPr>
          </a:p>
        </p:txBody>
      </p:sp>
      <p:sp>
        <p:nvSpPr>
          <p:cNvPr id="22" name="Rectangle 21"/>
          <p:cNvSpPr/>
          <p:nvPr/>
        </p:nvSpPr>
        <p:spPr>
          <a:xfrm>
            <a:off x="685800" y="1219200"/>
            <a:ext cx="4572000" cy="1569660"/>
          </a:xfrm>
          <a:prstGeom prst="rect">
            <a:avLst/>
          </a:prstGeom>
        </p:spPr>
        <p:txBody>
          <a:bodyPr>
            <a:spAutoFit/>
          </a:bodyPr>
          <a:lstStyle/>
          <a:p>
            <a:pPr algn="r" eaLnBrk="0" hangingPunct="0">
              <a:spcBef>
                <a:spcPct val="50000"/>
              </a:spcBef>
            </a:pPr>
            <a:r>
              <a:rPr lang="fa-IR" altLang="en-US" sz="2400" b="1" dirty="0" smtClean="0">
                <a:solidFill>
                  <a:srgbClr val="00B0F0"/>
                </a:solidFill>
                <a:latin typeface="Tahoma" pitchFamily="34" charset="0"/>
                <a:ea typeface="Arial Unicode MS" pitchFamily="34" charset="-128"/>
                <a:cs typeface="B Traffic" pitchFamily="2" charset="-78"/>
              </a:rPr>
              <a:t>الف- مدیریت علمی تیلر، </a:t>
            </a:r>
          </a:p>
          <a:p>
            <a:pPr algn="r" eaLnBrk="0" hangingPunct="0">
              <a:spcBef>
                <a:spcPct val="50000"/>
              </a:spcBef>
            </a:pPr>
            <a:r>
              <a:rPr lang="fa-IR" altLang="en-US" sz="2400" b="1" dirty="0" smtClean="0">
                <a:solidFill>
                  <a:srgbClr val="00B0F0"/>
                </a:solidFill>
                <a:latin typeface="Tahoma" pitchFamily="34" charset="0"/>
                <a:ea typeface="Arial Unicode MS" pitchFamily="34" charset="-128"/>
                <a:cs typeface="B Traffic" pitchFamily="2" charset="-78"/>
              </a:rPr>
              <a:t>ب- مدیریت اداری فایول،   </a:t>
            </a:r>
          </a:p>
          <a:p>
            <a:pPr algn="r" eaLnBrk="0" hangingPunct="0">
              <a:spcBef>
                <a:spcPct val="50000"/>
              </a:spcBef>
            </a:pPr>
            <a:r>
              <a:rPr lang="fa-IR" altLang="en-US" sz="2400" b="1" dirty="0" smtClean="0">
                <a:solidFill>
                  <a:srgbClr val="00B0F0"/>
                </a:solidFill>
                <a:latin typeface="Tahoma" pitchFamily="34" charset="0"/>
                <a:ea typeface="Arial Unicode MS" pitchFamily="34" charset="-128"/>
                <a:cs typeface="B Traffic" pitchFamily="2" charset="-78"/>
              </a:rPr>
              <a:t> پ- مدیریت دیوان سالاری وبر.</a:t>
            </a:r>
          </a:p>
        </p:txBody>
      </p:sp>
      <p:sp>
        <p:nvSpPr>
          <p:cNvPr id="23" name="Rectangle 22"/>
          <p:cNvSpPr/>
          <p:nvPr/>
        </p:nvSpPr>
        <p:spPr>
          <a:xfrm>
            <a:off x="5601416" y="2819400"/>
            <a:ext cx="3446777" cy="584775"/>
          </a:xfrm>
          <a:prstGeom prst="rect">
            <a:avLst/>
          </a:prstGeom>
        </p:spPr>
        <p:txBody>
          <a:bodyPr wrap="none">
            <a:spAutoFit/>
          </a:bodyPr>
          <a:lstStyle/>
          <a:p>
            <a:pPr algn="r" rtl="1">
              <a:buFont typeface="Wingdings" pitchFamily="2" charset="2"/>
              <a:buChar char="v"/>
            </a:pPr>
            <a:r>
              <a:rPr lang="fa-IR" altLang="en-US" sz="3200" b="1" dirty="0" smtClean="0">
                <a:solidFill>
                  <a:srgbClr val="FF0000"/>
                </a:solidFill>
                <a:latin typeface="Tahoma" pitchFamily="34" charset="0"/>
                <a:ea typeface="Arial Unicode MS" pitchFamily="34" charset="-128"/>
                <a:cs typeface="B Traffic" pitchFamily="2" charset="-78"/>
              </a:rPr>
              <a:t>مکاتب نئوکلاسیک</a:t>
            </a:r>
            <a:endParaRPr lang="en-US" sz="3200" b="1" dirty="0">
              <a:solidFill>
                <a:srgbClr val="FF0000"/>
              </a:solidFill>
              <a:cs typeface="B Traffic" pitchFamily="2" charset="-78"/>
            </a:endParaRPr>
          </a:p>
        </p:txBody>
      </p:sp>
      <p:sp>
        <p:nvSpPr>
          <p:cNvPr id="24" name="Rectangle 23"/>
          <p:cNvSpPr/>
          <p:nvPr/>
        </p:nvSpPr>
        <p:spPr>
          <a:xfrm>
            <a:off x="6056295" y="4343400"/>
            <a:ext cx="3087705" cy="584775"/>
          </a:xfrm>
          <a:prstGeom prst="rect">
            <a:avLst/>
          </a:prstGeom>
        </p:spPr>
        <p:txBody>
          <a:bodyPr wrap="none">
            <a:spAutoFit/>
          </a:bodyPr>
          <a:lstStyle/>
          <a:p>
            <a:pPr algn="r" rtl="1">
              <a:buFont typeface="Wingdings" pitchFamily="2" charset="2"/>
              <a:buChar char="q"/>
            </a:pPr>
            <a:r>
              <a:rPr lang="fa-IR" sz="3200" b="1" dirty="0" smtClean="0">
                <a:solidFill>
                  <a:srgbClr val="FFC000"/>
                </a:solidFill>
                <a:cs typeface="B Traffic" pitchFamily="2" charset="-78"/>
              </a:rPr>
              <a:t>مکاتب مدیریت</a:t>
            </a:r>
            <a:endParaRPr lang="en-US" sz="3200" b="1" dirty="0">
              <a:solidFill>
                <a:srgbClr val="FFC000"/>
              </a:solidFill>
              <a:cs typeface="B Traffic" pitchFamily="2" charset="-78"/>
            </a:endParaRPr>
          </a:p>
        </p:txBody>
      </p:sp>
      <p:sp>
        <p:nvSpPr>
          <p:cNvPr id="25" name="Rectangle 24"/>
          <p:cNvSpPr/>
          <p:nvPr/>
        </p:nvSpPr>
        <p:spPr>
          <a:xfrm>
            <a:off x="1066800" y="3429000"/>
            <a:ext cx="4876800" cy="1323439"/>
          </a:xfrm>
          <a:prstGeom prst="rect">
            <a:avLst/>
          </a:prstGeom>
        </p:spPr>
        <p:txBody>
          <a:bodyPr wrap="square">
            <a:spAutoFit/>
          </a:bodyPr>
          <a:lstStyle/>
          <a:p>
            <a:pPr algn="r" eaLnBrk="0" hangingPunct="0">
              <a:spcBef>
                <a:spcPct val="50000"/>
              </a:spcBef>
            </a:pPr>
            <a:r>
              <a:rPr lang="fa-IR" altLang="en-US" sz="2000" b="1" dirty="0" smtClean="0">
                <a:solidFill>
                  <a:srgbClr val="00B0F0"/>
                </a:solidFill>
                <a:latin typeface="Tahoma" pitchFamily="34" charset="0"/>
                <a:ea typeface="Arial Unicode MS" pitchFamily="34" charset="-128"/>
                <a:cs typeface="B Traffic" pitchFamily="2" charset="-78"/>
              </a:rPr>
              <a:t>           الف - مدیریت روابط انسانی التون مایو، </a:t>
            </a:r>
          </a:p>
          <a:p>
            <a:pPr algn="r" eaLnBrk="0" hangingPunct="0">
              <a:spcBef>
                <a:spcPct val="50000"/>
              </a:spcBef>
            </a:pPr>
            <a:r>
              <a:rPr lang="fa-IR" altLang="en-US" sz="2000" b="1" dirty="0" smtClean="0">
                <a:solidFill>
                  <a:srgbClr val="00B0F0"/>
                </a:solidFill>
                <a:latin typeface="Tahoma" pitchFamily="34" charset="0"/>
                <a:ea typeface="Arial Unicode MS" pitchFamily="34" charset="-128"/>
                <a:cs typeface="B Traffic" pitchFamily="2" charset="-78"/>
              </a:rPr>
              <a:t>     ب- مدیریت مشارکتی(ژاپنی)،                    </a:t>
            </a:r>
          </a:p>
          <a:p>
            <a:pPr algn="r" eaLnBrk="0" hangingPunct="0">
              <a:spcBef>
                <a:spcPct val="50000"/>
              </a:spcBef>
            </a:pPr>
            <a:r>
              <a:rPr lang="fa-IR" altLang="en-US" sz="2000" b="1" dirty="0" smtClean="0">
                <a:solidFill>
                  <a:srgbClr val="00B0F0"/>
                </a:solidFill>
                <a:latin typeface="Tahoma" pitchFamily="34" charset="0"/>
                <a:ea typeface="Arial Unicode MS" pitchFamily="34" charset="-128"/>
                <a:cs typeface="B Traffic" pitchFamily="2" charset="-78"/>
              </a:rPr>
              <a:t>    پ- مدیریت اقتضایی</a:t>
            </a:r>
            <a:endParaRPr lang="en-US" sz="2000" b="1" dirty="0">
              <a:solidFill>
                <a:srgbClr val="00B0F0"/>
              </a:solidFill>
              <a:cs typeface="B Traffic" pitchFamily="2" charset="-78"/>
            </a:endParaRPr>
          </a:p>
        </p:txBody>
      </p:sp>
      <p:sp>
        <p:nvSpPr>
          <p:cNvPr id="26" name="Rectangle 25"/>
          <p:cNvSpPr/>
          <p:nvPr/>
        </p:nvSpPr>
        <p:spPr>
          <a:xfrm>
            <a:off x="2895600" y="5791200"/>
            <a:ext cx="6248400" cy="523220"/>
          </a:xfrm>
          <a:prstGeom prst="rect">
            <a:avLst/>
          </a:prstGeom>
        </p:spPr>
        <p:txBody>
          <a:bodyPr wrap="square">
            <a:spAutoFit/>
          </a:bodyPr>
          <a:lstStyle/>
          <a:p>
            <a:pPr algn="r" rtl="1">
              <a:buFont typeface="Wingdings" pitchFamily="2" charset="2"/>
              <a:buChar char="v"/>
            </a:pPr>
            <a:r>
              <a:rPr lang="fa-IR" altLang="en-US" sz="2800" b="1" dirty="0" smtClean="0">
                <a:latin typeface="Tahoma" pitchFamily="34" charset="0"/>
                <a:ea typeface="Arial Unicode MS" pitchFamily="34" charset="-128"/>
                <a:cs typeface="B Yekan" pitchFamily="2" charset="-78"/>
              </a:rPr>
              <a:t> مکاتب </a:t>
            </a:r>
            <a:r>
              <a:rPr lang="fa-IR" altLang="en-US" sz="2800" b="1" dirty="0" smtClean="0">
                <a:latin typeface="Tahoma" pitchFamily="34" charset="0"/>
                <a:ea typeface="Arial Unicode MS" pitchFamily="34" charset="-128"/>
                <a:cs typeface="B Traffic" pitchFamily="2" charset="-78"/>
              </a:rPr>
              <a:t>مدرن</a:t>
            </a:r>
            <a:r>
              <a:rPr lang="fa-IR" altLang="en-US" sz="2800" b="1" dirty="0" smtClean="0">
                <a:latin typeface="Tahoma" pitchFamily="34" charset="0"/>
                <a:ea typeface="Arial Unicode MS" pitchFamily="34" charset="-128"/>
                <a:cs typeface="B Yekan" pitchFamily="2" charset="-78"/>
              </a:rPr>
              <a:t>: </a:t>
            </a:r>
            <a:r>
              <a:rPr lang="fa-IR" altLang="en-US" sz="2800" b="1" dirty="0" smtClean="0">
                <a:ea typeface="Arial Unicode MS" pitchFamily="34" charset="-128"/>
                <a:cs typeface="B Yekan" pitchFamily="2" charset="-78"/>
              </a:rPr>
              <a:t>نظریه عمومی سیستمها.....                                                   </a:t>
            </a:r>
            <a:endParaRPr lang="en-US" sz="2800" b="1" dirty="0"/>
          </a:p>
        </p:txBody>
      </p:sp>
      <p:sp>
        <p:nvSpPr>
          <p:cNvPr id="16"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7" name="Rectangle 3"/>
          <p:cNvSpPr>
            <a:spLocks noChangeArrowheads="1"/>
          </p:cNvSpPr>
          <p:nvPr/>
        </p:nvSpPr>
        <p:spPr bwMode="auto">
          <a:xfrm>
            <a:off x="1524000" y="152400"/>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*نظريه هاي مديريت             </a:t>
            </a:r>
            <a:endParaRPr kumimoji="0" lang="fa-IR" sz="4000" b="0"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 calcmode="lin" valueType="num">
                                      <p:cBhvr additive="base">
                                        <p:cTn id="7"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
                                            <p:txEl>
                                              <p:pRg st="0" end="0"/>
                                            </p:txEl>
                                          </p:spTgt>
                                        </p:tgtEl>
                                        <p:attrNameLst>
                                          <p:attrName>style.visibility</p:attrName>
                                        </p:attrNameLst>
                                      </p:cBhvr>
                                      <p:to>
                                        <p:strVal val="visible"/>
                                      </p:to>
                                    </p:set>
                                    <p:anim calcmode="lin" valueType="num">
                                      <p:cBhvr additive="base">
                                        <p:cTn id="13"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
                                            <p:txEl>
                                              <p:pRg st="0" end="0"/>
                                            </p:txEl>
                                          </p:spTgt>
                                        </p:tgtEl>
                                        <p:attrNameLst>
                                          <p:attrName>style.visibility</p:attrName>
                                        </p:attrNameLst>
                                      </p:cBhvr>
                                      <p:to>
                                        <p:strVal val="visible"/>
                                      </p:to>
                                    </p:set>
                                    <p:anim calcmode="lin" valueType="num">
                                      <p:cBhvr additive="base">
                                        <p:cTn id="19"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
                                            <p:txEl>
                                              <p:pRg st="1" end="1"/>
                                            </p:txEl>
                                          </p:spTgt>
                                        </p:tgtEl>
                                        <p:attrNameLst>
                                          <p:attrName>style.visibility</p:attrName>
                                        </p:attrNameLst>
                                      </p:cBhvr>
                                      <p:to>
                                        <p:strVal val="visible"/>
                                      </p:to>
                                    </p:set>
                                    <p:anim calcmode="lin" valueType="num">
                                      <p:cBhvr additive="base">
                                        <p:cTn id="25"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
                                            <p:txEl>
                                              <p:pRg st="2" end="2"/>
                                            </p:txEl>
                                          </p:spTgt>
                                        </p:tgtEl>
                                        <p:attrNameLst>
                                          <p:attrName>style.visibility</p:attrName>
                                        </p:attrNameLst>
                                      </p:cBhvr>
                                      <p:to>
                                        <p:strVal val="visible"/>
                                      </p:to>
                                    </p:set>
                                    <p:anim calcmode="lin" valueType="num">
                                      <p:cBhvr additive="base">
                                        <p:cTn id="31" dur="500" fill="hold"/>
                                        <p:tgtEl>
                                          <p:spTgt spid="22">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
                                            <p:txEl>
                                              <p:pRg st="0" end="0"/>
                                            </p:txEl>
                                          </p:spTgt>
                                        </p:tgtEl>
                                        <p:attrNameLst>
                                          <p:attrName>style.visibility</p:attrName>
                                        </p:attrNameLst>
                                      </p:cBhvr>
                                      <p:to>
                                        <p:strVal val="visible"/>
                                      </p:to>
                                    </p:set>
                                    <p:anim calcmode="lin" valueType="num">
                                      <p:cBhvr additive="base">
                                        <p:cTn id="37"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4">
                                            <p:txEl>
                                              <p:pRg st="0" end="0"/>
                                            </p:txEl>
                                          </p:spTgt>
                                        </p:tgtEl>
                                        <p:attrNameLst>
                                          <p:attrName>style.visibility</p:attrName>
                                        </p:attrNameLst>
                                      </p:cBhvr>
                                      <p:to>
                                        <p:strVal val="visible"/>
                                      </p:to>
                                    </p:set>
                                    <p:anim calcmode="lin" valueType="num">
                                      <p:cBhvr additive="base">
                                        <p:cTn id="43"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5">
                                            <p:txEl>
                                              <p:pRg st="0" end="0"/>
                                            </p:txEl>
                                          </p:spTgt>
                                        </p:tgtEl>
                                        <p:attrNameLst>
                                          <p:attrName>style.visibility</p:attrName>
                                        </p:attrNameLst>
                                      </p:cBhvr>
                                      <p:to>
                                        <p:strVal val="visible"/>
                                      </p:to>
                                    </p:set>
                                    <p:anim calcmode="lin" valueType="num">
                                      <p:cBhvr additive="base">
                                        <p:cTn id="49"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5">
                                            <p:txEl>
                                              <p:pRg st="1" end="1"/>
                                            </p:txEl>
                                          </p:spTgt>
                                        </p:tgtEl>
                                        <p:attrNameLst>
                                          <p:attrName>style.visibility</p:attrName>
                                        </p:attrNameLst>
                                      </p:cBhvr>
                                      <p:to>
                                        <p:strVal val="visible"/>
                                      </p:to>
                                    </p:set>
                                    <p:anim calcmode="lin" valueType="num">
                                      <p:cBhvr additive="base">
                                        <p:cTn id="55" dur="500" fill="hold"/>
                                        <p:tgtEl>
                                          <p:spTgt spid="25">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5">
                                            <p:txEl>
                                              <p:pRg st="2" end="2"/>
                                            </p:txEl>
                                          </p:spTgt>
                                        </p:tgtEl>
                                        <p:attrNameLst>
                                          <p:attrName>style.visibility</p:attrName>
                                        </p:attrNameLst>
                                      </p:cBhvr>
                                      <p:to>
                                        <p:strVal val="visible"/>
                                      </p:to>
                                    </p:set>
                                    <p:anim calcmode="lin" valueType="num">
                                      <p:cBhvr additive="base">
                                        <p:cTn id="61" dur="500" fill="hold"/>
                                        <p:tgtEl>
                                          <p:spTgt spid="25">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6">
                                            <p:txEl>
                                              <p:pRg st="0" end="0"/>
                                            </p:txEl>
                                          </p:spTgt>
                                        </p:tgtEl>
                                        <p:attrNameLst>
                                          <p:attrName>style.visibility</p:attrName>
                                        </p:attrNameLst>
                                      </p:cBhvr>
                                      <p:to>
                                        <p:strVal val="visible"/>
                                      </p:to>
                                    </p:set>
                                    <p:anim calcmode="lin" valueType="num">
                                      <p:cBhvr additive="base">
                                        <p:cTn id="67"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P spid="21" grpId="0" build="p"/>
      <p:bldP spid="22" grpId="0" build="p"/>
      <p:bldP spid="23" grpId="0" build="p"/>
      <p:bldP spid="24" grpId="0" build="p"/>
      <p:bldP spid="25" grpId="0" build="p"/>
      <p:bldP spid="2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1905000"/>
          </a:xfrm>
        </p:spPr>
        <p:txBody>
          <a:bodyPr>
            <a:noAutofit/>
          </a:bodyPr>
          <a:lstStyle/>
          <a:p>
            <a:pPr marL="365760" indent="-256032" algn="r" rtl="1" eaLnBrk="1" fontAlgn="auto" hangingPunct="1">
              <a:spcAft>
                <a:spcPts val="0"/>
              </a:spcAft>
              <a:buFont typeface="Wingdings 3"/>
              <a:buNone/>
              <a:defRPr/>
            </a:pPr>
            <a:endParaRPr lang="en-US" sz="3200" dirty="0" smtClean="0">
              <a:solidFill>
                <a:srgbClr val="66FF33"/>
              </a:solidFill>
            </a:endParaRPr>
          </a:p>
          <a:p>
            <a:pPr marL="365760" indent="-256032" algn="r" rtl="1" eaLnBrk="1" fontAlgn="auto" hangingPunct="1">
              <a:spcAft>
                <a:spcPts val="0"/>
              </a:spcAft>
              <a:buFont typeface="Wingdings 3"/>
              <a:buNone/>
              <a:defRPr/>
            </a:pPr>
            <a:endParaRPr lang="fa-IR" sz="2400" b="1" dirty="0" smtClean="0">
              <a:cs typeface="B Traffic" pitchFamily="2" charset="-78"/>
            </a:endParaRPr>
          </a:p>
        </p:txBody>
      </p:sp>
      <p:sp>
        <p:nvSpPr>
          <p:cNvPr id="48129" name="Rectangle 1"/>
          <p:cNvSpPr>
            <a:spLocks noChangeArrowheads="1"/>
          </p:cNvSpPr>
          <p:nvPr/>
        </p:nvSpPr>
        <p:spPr bwMode="auto">
          <a:xfrm>
            <a:off x="3983182" y="990600"/>
            <a:ext cx="4759636"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الف-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نظريه هاي مكتب كلاسيك</a:t>
            </a: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8131" name="Rectangle 3"/>
          <p:cNvSpPr>
            <a:spLocks noChangeArrowheads="1"/>
          </p:cNvSpPr>
          <p:nvPr/>
        </p:nvSpPr>
        <p:spPr bwMode="auto">
          <a:xfrm>
            <a:off x="2667000" y="228600"/>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*نظريه هاي مديريت             </a:t>
            </a:r>
            <a:endParaRPr kumimoji="0" lang="fa-IR" sz="4000" b="0" i="0" u="none" strike="noStrike" cap="none" normalizeH="0" baseline="0" dirty="0" smtClean="0">
              <a:ln>
                <a:noFill/>
              </a:ln>
              <a:solidFill>
                <a:srgbClr val="C00000"/>
              </a:solidFill>
              <a:effectLst/>
              <a:latin typeface="Arial" pitchFamily="34" charset="0"/>
              <a:cs typeface="Arial" pitchFamily="34" charset="0"/>
            </a:endParaRPr>
          </a:p>
        </p:txBody>
      </p:sp>
      <p:sp>
        <p:nvSpPr>
          <p:cNvPr id="10" name="Rectangle 9"/>
          <p:cNvSpPr/>
          <p:nvPr/>
        </p:nvSpPr>
        <p:spPr>
          <a:xfrm>
            <a:off x="2286000" y="1905000"/>
            <a:ext cx="5638800" cy="523220"/>
          </a:xfrm>
          <a:prstGeom prst="rect">
            <a:avLst/>
          </a:prstGeom>
        </p:spPr>
        <p:txBody>
          <a:bodyPr wrap="square">
            <a:spAutoFit/>
          </a:bodyPr>
          <a:lstStyle/>
          <a:p>
            <a:pPr lvl="0" algn="justLow" rtl="1" fontAlgn="base">
              <a:spcBef>
                <a:spcPct val="0"/>
              </a:spcBef>
              <a:spcAft>
                <a:spcPct val="0"/>
              </a:spcAft>
            </a:pPr>
            <a:r>
              <a:rPr lang="fa-IR" sz="2800" dirty="0" smtClean="0">
                <a:latin typeface="Calibri" pitchFamily="34" charset="0"/>
                <a:ea typeface="Calibri" pitchFamily="34" charset="0"/>
                <a:cs typeface="B Traffic" pitchFamily="2" charset="-78"/>
              </a:rPr>
              <a:t>1-  نظريه مديريت علمي (فردريك تيلور)</a:t>
            </a:r>
            <a:endParaRPr lang="fa-IR" sz="2800" dirty="0" smtClean="0">
              <a:latin typeface="Arial" pitchFamily="34" charset="0"/>
              <a:cs typeface="Arial" pitchFamily="34" charset="0"/>
            </a:endParaRPr>
          </a:p>
        </p:txBody>
      </p:sp>
      <p:sp>
        <p:nvSpPr>
          <p:cNvPr id="11" name="Rectangle 10"/>
          <p:cNvSpPr/>
          <p:nvPr/>
        </p:nvSpPr>
        <p:spPr>
          <a:xfrm>
            <a:off x="914400" y="3124200"/>
            <a:ext cx="7162800" cy="461665"/>
          </a:xfrm>
          <a:prstGeom prst="rect">
            <a:avLst/>
          </a:prstGeom>
        </p:spPr>
        <p:txBody>
          <a:bodyPr wrap="square">
            <a:spAutoFit/>
          </a:bodyPr>
          <a:lstStyle/>
          <a:p>
            <a:r>
              <a:rPr lang="fa-IR" sz="2400" b="1" dirty="0" smtClean="0">
                <a:latin typeface="Calibri" pitchFamily="34" charset="0"/>
                <a:ea typeface="Calibri" pitchFamily="34" charset="0"/>
                <a:cs typeface="B Traffic" pitchFamily="2" charset="-78"/>
              </a:rPr>
              <a:t>2-  نظريه فرايندي مديريت (اصول گرايان، هانري فايول)</a:t>
            </a:r>
            <a:endParaRPr lang="fa-IR" sz="2400" b="1" dirty="0"/>
          </a:p>
        </p:txBody>
      </p:sp>
      <p:sp>
        <p:nvSpPr>
          <p:cNvPr id="12" name="Rectangle 11"/>
          <p:cNvSpPr/>
          <p:nvPr/>
        </p:nvSpPr>
        <p:spPr>
          <a:xfrm>
            <a:off x="1447800" y="4648200"/>
            <a:ext cx="4663456" cy="523220"/>
          </a:xfrm>
          <a:prstGeom prst="rect">
            <a:avLst/>
          </a:prstGeom>
        </p:spPr>
        <p:txBody>
          <a:bodyPr wrap="none">
            <a:spAutoFit/>
          </a:bodyPr>
          <a:lstStyle/>
          <a:p>
            <a:r>
              <a:rPr lang="fa-IR" sz="2800" dirty="0" smtClean="0">
                <a:latin typeface="Calibri" pitchFamily="34" charset="0"/>
                <a:ea typeface="Calibri" pitchFamily="34" charset="0"/>
                <a:cs typeface="B Traffic" pitchFamily="2" charset="-78"/>
              </a:rPr>
              <a:t>   3- نظريه بروكراسي (ماكس وبر) </a:t>
            </a:r>
            <a:endParaRPr lang="fa-IR" sz="2800" dirty="0"/>
          </a:p>
        </p:txBody>
      </p:sp>
      <p:sp>
        <p:nvSpPr>
          <p:cNvPr id="9"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3" name="Left Arrow 12"/>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8129">
                                            <p:txEl>
                                              <p:pRg st="0" end="0"/>
                                            </p:txEl>
                                          </p:spTgt>
                                        </p:tgtEl>
                                        <p:attrNameLst>
                                          <p:attrName>style.visibility</p:attrName>
                                        </p:attrNameLst>
                                      </p:cBhvr>
                                      <p:to>
                                        <p:strVal val="visible"/>
                                      </p:to>
                                    </p:set>
                                    <p:anim calcmode="lin" valueType="num">
                                      <p:cBhvr additive="base">
                                        <p:cTn id="7" dur="500" fill="hold"/>
                                        <p:tgtEl>
                                          <p:spTgt spid="4812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12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 calcmode="lin" valueType="num">
                                      <p:cBhvr additive="base">
                                        <p:cTn id="19"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xEl>
                                              <p:pRg st="0" end="0"/>
                                            </p:txEl>
                                          </p:spTgt>
                                        </p:tgtEl>
                                        <p:attrNameLst>
                                          <p:attrName>style.visibility</p:attrName>
                                        </p:attrNameLst>
                                      </p:cBhvr>
                                      <p:to>
                                        <p:strVal val="visible"/>
                                      </p:to>
                                    </p:set>
                                    <p:anim calcmode="lin" valueType="num">
                                      <p:cBhvr additive="base">
                                        <p:cTn id="25"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29" grpId="0" build="p"/>
      <p:bldP spid="10" grpId="0" build="p"/>
      <p:bldP spid="11" grpId="0" build="p"/>
      <p:bldP spid="12"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990600" y="0"/>
            <a:ext cx="8153400" cy="6858000"/>
          </a:xfrm>
        </p:spPr>
        <p:txBody>
          <a:bodyPr>
            <a:normAutofit/>
          </a:bodyPr>
          <a:lstStyle/>
          <a:p>
            <a:pPr algn="r" rtl="1" eaLnBrk="1" hangingPunct="1">
              <a:buFont typeface="Wingdings 3" pitchFamily="18" charset="2"/>
              <a:buNone/>
            </a:pPr>
            <a:endParaRPr lang="fa-IR" sz="3200" dirty="0" smtClean="0">
              <a:solidFill>
                <a:srgbClr val="66FF33"/>
              </a:solidFill>
            </a:endParaRPr>
          </a:p>
          <a:p>
            <a:pPr algn="r" rtl="1" eaLnBrk="1" hangingPunct="1">
              <a:buFont typeface="Wingdings 3" pitchFamily="18" charset="2"/>
              <a:buNone/>
            </a:pPr>
            <a:r>
              <a:rPr lang="fa-IR" sz="3200" b="1" dirty="0" smtClean="0">
                <a:solidFill>
                  <a:srgbClr val="7030A0"/>
                </a:solidFill>
                <a:cs typeface="B Traffic" pitchFamily="2" charset="-78"/>
              </a:rPr>
              <a:t>مكتب كلاسيك : </a:t>
            </a:r>
          </a:p>
          <a:p>
            <a:pPr algn="r" rtl="1" eaLnBrk="1" hangingPunct="1">
              <a:buFont typeface="Wingdings 3" pitchFamily="18" charset="2"/>
              <a:buNone/>
            </a:pPr>
            <a:r>
              <a:rPr lang="fa-IR" sz="2400" b="1" dirty="0" smtClean="0">
                <a:cs typeface="B Traffic" pitchFamily="2" charset="-78"/>
              </a:rPr>
              <a:t>تیلور ، مکتب کلاسیک را پایه گذاری کرد ونظریه او به این صورت بود که  </a:t>
            </a:r>
          </a:p>
          <a:p>
            <a:pPr algn="r" rtl="1" eaLnBrk="1" hangingPunct="1">
              <a:buFont typeface="Wingdings 3" pitchFamily="18" charset="2"/>
              <a:buNone/>
            </a:pPr>
            <a:endParaRPr lang="en-US" sz="2400" dirty="0" smtClean="0"/>
          </a:p>
          <a:p>
            <a:pPr algn="r" rtl="1" eaLnBrk="1" hangingPunct="1">
              <a:buFont typeface="Wingdings 3" pitchFamily="18" charset="2"/>
              <a:buNone/>
            </a:pPr>
            <a:endParaRPr lang="en-US" sz="2400" dirty="0" smtClean="0"/>
          </a:p>
          <a:p>
            <a:pPr algn="r" rtl="1" eaLnBrk="1" hangingPunct="1">
              <a:buFont typeface="Wingdings 3" pitchFamily="18" charset="2"/>
              <a:buNone/>
            </a:pPr>
            <a:endParaRPr lang="en-US" sz="2400" dirty="0" smtClean="0"/>
          </a:p>
          <a:p>
            <a:pPr algn="r" rtl="1" eaLnBrk="1" hangingPunct="1">
              <a:buFont typeface="Wingdings 3" pitchFamily="18" charset="2"/>
              <a:buNone/>
            </a:pPr>
            <a:endParaRPr lang="en-US" sz="2400" dirty="0" smtClean="0"/>
          </a:p>
          <a:p>
            <a:pPr algn="r" rtl="1" eaLnBrk="1" hangingPunct="1">
              <a:buFont typeface="Wingdings 3" pitchFamily="18" charset="2"/>
              <a:buNone/>
            </a:pPr>
            <a:endParaRPr lang="fa-IR" sz="2400" dirty="0" smtClean="0"/>
          </a:p>
          <a:p>
            <a:pPr algn="r" rtl="1" eaLnBrk="1" hangingPunct="1">
              <a:buFont typeface="Wingdings 3" pitchFamily="18" charset="2"/>
              <a:buNone/>
            </a:pPr>
            <a:endParaRPr lang="fa-IR" sz="2400" dirty="0" smtClean="0"/>
          </a:p>
          <a:p>
            <a:pPr algn="r" rtl="1" eaLnBrk="1" hangingPunct="1">
              <a:buFont typeface="Wingdings 3" pitchFamily="18" charset="2"/>
              <a:buNone/>
            </a:pPr>
            <a:r>
              <a:rPr lang="fa-IR" sz="2400" b="1" dirty="0" smtClean="0">
                <a:cs typeface="B Traffic" pitchFamily="2" charset="-78"/>
              </a:rPr>
              <a:t>همان طور که برای ماشین هزینه می شود تا در دراز مدت کار کند برای انسان نیز  هزینه کنیم تا انگیزه آن از بین نرود .  </a:t>
            </a:r>
          </a:p>
          <a:p>
            <a:pPr algn="r" rtl="1" eaLnBrk="1" hangingPunct="1">
              <a:buFont typeface="Wingdings 3" pitchFamily="18" charset="2"/>
              <a:buNone/>
            </a:pPr>
            <a:r>
              <a:rPr lang="fa-IR" sz="2400" b="1" dirty="0" smtClean="0">
                <a:cs typeface="B Traffic" pitchFamily="2" charset="-78"/>
              </a:rPr>
              <a:t>وی نیازهای اولیه وثانویه را تا حد امکان تامین کرد ولی نیازهای روحی را لازم نمی دانست .</a:t>
            </a:r>
            <a:endParaRPr lang="en-US" sz="2400" b="1" dirty="0" smtClean="0">
              <a:cs typeface="B Traffic" pitchFamily="2" charset="-78"/>
            </a:endParaRPr>
          </a:p>
          <a:p>
            <a:pPr algn="r" rtl="1" eaLnBrk="1" hangingPunct="1">
              <a:buFont typeface="Wingdings 3" pitchFamily="18" charset="2"/>
              <a:buNone/>
            </a:pPr>
            <a:endParaRPr lang="en-US" sz="2400" b="1" dirty="0" smtClean="0">
              <a:cs typeface="B Nazanin" pitchFamily="2" charset="-78"/>
            </a:endParaRPr>
          </a:p>
          <a:p>
            <a:pPr algn="r" rtl="1" eaLnBrk="1" hangingPunct="1">
              <a:buFont typeface="Wingdings 3" pitchFamily="18" charset="2"/>
              <a:buNone/>
            </a:pPr>
            <a:endParaRPr lang="en-US" sz="2400" dirty="0" smtClean="0">
              <a:cs typeface="B Zar" pitchFamily="2" charset="-78"/>
            </a:endParaRPr>
          </a:p>
          <a:p>
            <a:pPr eaLnBrk="1" hangingPunct="1"/>
            <a:endParaRPr lang="en-US" dirty="0" smtClean="0"/>
          </a:p>
        </p:txBody>
      </p:sp>
      <p:graphicFrame>
        <p:nvGraphicFramePr>
          <p:cNvPr id="8" name="Diagram 7"/>
          <p:cNvGraphicFramePr/>
          <p:nvPr/>
        </p:nvGraphicFramePr>
        <p:xfrm>
          <a:off x="1143000" y="1981200"/>
          <a:ext cx="1905000" cy="205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qual 4"/>
          <p:cNvSpPr/>
          <p:nvPr/>
        </p:nvSpPr>
        <p:spPr>
          <a:xfrm>
            <a:off x="3200400" y="2286000"/>
            <a:ext cx="1905000" cy="1295400"/>
          </a:xfrm>
          <a:prstGeom prst="mathEqual">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7030A0"/>
              </a:solidFill>
            </a:endParaRPr>
          </a:p>
        </p:txBody>
      </p:sp>
      <p:graphicFrame>
        <p:nvGraphicFramePr>
          <p:cNvPr id="9" name="Diagram 8"/>
          <p:cNvGraphicFramePr/>
          <p:nvPr/>
        </p:nvGraphicFramePr>
        <p:xfrm>
          <a:off x="5334000" y="1981200"/>
          <a:ext cx="1828800" cy="19812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0"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1" name="Left Arrow 10"/>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graphicEl>
                                              <a:dgm id="{580A0BAB-F27D-4D75-90FC-EE66854FF5AB}"/>
                                            </p:graphicEl>
                                          </p:spTgt>
                                        </p:tgtEl>
                                        <p:attrNameLst>
                                          <p:attrName>style.visibility</p:attrName>
                                        </p:attrNameLst>
                                      </p:cBhvr>
                                      <p:to>
                                        <p:strVal val="visible"/>
                                      </p:to>
                                    </p:set>
                                    <p:anim calcmode="lin" valueType="num">
                                      <p:cBhvr additive="base">
                                        <p:cTn id="13" dur="500" fill="hold"/>
                                        <p:tgtEl>
                                          <p:spTgt spid="8">
                                            <p:graphicEl>
                                              <a:dgm id="{580A0BAB-F27D-4D75-90FC-EE66854FF5AB}"/>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graphicEl>
                                              <a:dgm id="{580A0BAB-F27D-4D75-90FC-EE66854FF5AB}"/>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graphicEl>
                                              <a:dgm id="{AD21C708-0AD6-419C-A23F-2BBE63209663}"/>
                                            </p:graphicEl>
                                          </p:spTgt>
                                        </p:tgtEl>
                                        <p:attrNameLst>
                                          <p:attrName>style.visibility</p:attrName>
                                        </p:attrNameLst>
                                      </p:cBhvr>
                                      <p:to>
                                        <p:strVal val="visible"/>
                                      </p:to>
                                    </p:set>
                                    <p:anim calcmode="lin" valueType="num">
                                      <p:cBhvr additive="base">
                                        <p:cTn id="19" dur="500" fill="hold"/>
                                        <p:tgtEl>
                                          <p:spTgt spid="9">
                                            <p:graphicEl>
                                              <a:dgm id="{AD21C708-0AD6-419C-A23F-2BBE63209663}"/>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graphicEl>
                                              <a:dgm id="{AD21C708-0AD6-419C-A23F-2BBE63209663}"/>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338">
                                            <p:txEl>
                                              <p:pRg st="1" end="1"/>
                                            </p:txEl>
                                          </p:spTgt>
                                        </p:tgtEl>
                                        <p:attrNameLst>
                                          <p:attrName>style.visibility</p:attrName>
                                        </p:attrNameLst>
                                      </p:cBhvr>
                                      <p:to>
                                        <p:strVal val="visible"/>
                                      </p:to>
                                    </p:set>
                                    <p:anim calcmode="lin" valueType="num">
                                      <p:cBhvr additive="base">
                                        <p:cTn id="25" dur="500" fill="hold"/>
                                        <p:tgtEl>
                                          <p:spTgt spid="14338">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338">
                                            <p:txEl>
                                              <p:pRg st="2" end="2"/>
                                            </p:txEl>
                                          </p:spTgt>
                                        </p:tgtEl>
                                        <p:attrNameLst>
                                          <p:attrName>style.visibility</p:attrName>
                                        </p:attrNameLst>
                                      </p:cBhvr>
                                      <p:to>
                                        <p:strVal val="visible"/>
                                      </p:to>
                                    </p:set>
                                    <p:anim calcmode="lin" valueType="num">
                                      <p:cBhvr additive="base">
                                        <p:cTn id="31" dur="500" fill="hold"/>
                                        <p:tgtEl>
                                          <p:spTgt spid="14338">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33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338">
                                            <p:txEl>
                                              <p:pRg st="9" end="9"/>
                                            </p:txEl>
                                          </p:spTgt>
                                        </p:tgtEl>
                                        <p:attrNameLst>
                                          <p:attrName>style.visibility</p:attrName>
                                        </p:attrNameLst>
                                      </p:cBhvr>
                                      <p:to>
                                        <p:strVal val="visible"/>
                                      </p:to>
                                    </p:set>
                                    <p:anim calcmode="lin" valueType="num">
                                      <p:cBhvr additive="base">
                                        <p:cTn id="37" dur="500" fill="hold"/>
                                        <p:tgtEl>
                                          <p:spTgt spid="14338">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33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338">
                                            <p:txEl>
                                              <p:pRg st="10" end="10"/>
                                            </p:txEl>
                                          </p:spTgt>
                                        </p:tgtEl>
                                        <p:attrNameLst>
                                          <p:attrName>style.visibility</p:attrName>
                                        </p:attrNameLst>
                                      </p:cBhvr>
                                      <p:to>
                                        <p:strVal val="visible"/>
                                      </p:to>
                                    </p:set>
                                    <p:anim calcmode="lin" valueType="num">
                                      <p:cBhvr additive="base">
                                        <p:cTn id="43" dur="500" fill="hold"/>
                                        <p:tgtEl>
                                          <p:spTgt spid="14338">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4338">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p:bldGraphic spid="8" grpId="0">
        <p:bldSub>
          <a:bldDgm bld="one"/>
        </p:bldSub>
      </p:bldGraphic>
      <p:bldP spid="5" grpId="0" animBg="1"/>
      <p:bldGraphic spid="9" grpId="0">
        <p:bldSub>
          <a:bldDgm bld="one"/>
        </p:bldSub>
      </p:bldGraphic>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66800" y="1447800"/>
            <a:ext cx="7924800" cy="5693866"/>
          </a:xfrm>
          <a:prstGeom prst="rect">
            <a:avLst/>
          </a:prstGeom>
        </p:spPr>
        <p:txBody>
          <a:bodyPr wrap="square">
            <a:spAutoFit/>
          </a:bodyPr>
          <a:lstStyle/>
          <a:p>
            <a:pPr algn="r" rtl="1">
              <a:buFont typeface="Wingdings" pitchFamily="2" charset="2"/>
              <a:buChar char="v"/>
            </a:pPr>
            <a:r>
              <a:rPr lang="fa-IR" sz="2800" b="1" dirty="0" smtClean="0">
                <a:solidFill>
                  <a:srgbClr val="0070C0"/>
                </a:solidFill>
                <a:cs typeface="B Traffic" pitchFamily="2" charset="-78"/>
              </a:rPr>
              <a:t> تلقی انسان بعنوان موجودی مکانیکی و ماشینی مکتب کلاسیک یا سنتی را بوجود آورد . </a:t>
            </a:r>
          </a:p>
          <a:p>
            <a:pPr algn="r" rtl="1"/>
            <a:r>
              <a:rPr lang="fa-IR" sz="2800" b="1" dirty="0" smtClean="0">
                <a:solidFill>
                  <a:srgbClr val="0070C0"/>
                </a:solidFill>
                <a:cs typeface="B Traffic" pitchFamily="2" charset="-78"/>
              </a:rPr>
              <a:t> انسان ابزاری است در خدمت هدفهای سازمان </a:t>
            </a:r>
          </a:p>
          <a:p>
            <a:pPr algn="r" rtl="1"/>
            <a:endParaRPr lang="fa-IR" sz="2800" b="1" dirty="0" smtClean="0">
              <a:solidFill>
                <a:schemeClr val="accent2">
                  <a:lumMod val="20000"/>
                  <a:lumOff val="80000"/>
                </a:schemeClr>
              </a:solidFill>
              <a:cs typeface="B Traffic" pitchFamily="2" charset="-78"/>
            </a:endParaRPr>
          </a:p>
          <a:p>
            <a:pPr algn="r" rtl="1"/>
            <a:r>
              <a:rPr lang="fa-IR" sz="2800" b="1" dirty="0" smtClean="0">
                <a:solidFill>
                  <a:schemeClr val="accent2">
                    <a:lumMod val="20000"/>
                    <a:lumOff val="80000"/>
                  </a:schemeClr>
                </a:solidFill>
                <a:cs typeface="B Traffic" pitchFamily="2" charset="-78"/>
              </a:rPr>
              <a:t> </a:t>
            </a:r>
            <a:r>
              <a:rPr lang="fa-IR" sz="2800" b="1" dirty="0" smtClean="0">
                <a:solidFill>
                  <a:srgbClr val="FF0000"/>
                </a:solidFill>
                <a:cs typeface="B Traffic" pitchFamily="2" charset="-78"/>
              </a:rPr>
              <a:t>اندیشه های نظریه کلاسیک عبارتند از : </a:t>
            </a:r>
          </a:p>
          <a:p>
            <a:pPr algn="r" rtl="1">
              <a:buFont typeface="Wingdings" pitchFamily="2" charset="2"/>
              <a:buChar char="v"/>
            </a:pPr>
            <a:r>
              <a:rPr lang="fa-IR" sz="2800" b="1" dirty="0" smtClean="0">
                <a:solidFill>
                  <a:srgbClr val="0070C0"/>
                </a:solidFill>
                <a:cs typeface="B Traffic" pitchFamily="2" charset="-78"/>
              </a:rPr>
              <a:t> دسته اول : اندیشه هایی که مبنای تجربی و عملیاتی دارندو تحت عنوان مدیریت علمی شناخته شده است </a:t>
            </a:r>
          </a:p>
          <a:p>
            <a:pPr algn="r" rtl="1"/>
            <a:r>
              <a:rPr lang="fa-IR" sz="2800" b="1" dirty="0" smtClean="0">
                <a:solidFill>
                  <a:schemeClr val="accent2">
                    <a:lumMod val="20000"/>
                    <a:lumOff val="80000"/>
                  </a:schemeClr>
                </a:solidFill>
                <a:cs typeface="B Traffic" pitchFamily="2" charset="-78"/>
              </a:rPr>
              <a:t> </a:t>
            </a:r>
          </a:p>
          <a:p>
            <a:pPr algn="r" rtl="1">
              <a:buFont typeface="Wingdings" pitchFamily="2" charset="2"/>
              <a:buChar char="v"/>
            </a:pPr>
            <a:r>
              <a:rPr lang="fa-IR" sz="2800" b="1" dirty="0" smtClean="0">
                <a:solidFill>
                  <a:srgbClr val="00B050"/>
                </a:solidFill>
                <a:cs typeface="B Traffic" pitchFamily="2" charset="-78"/>
              </a:rPr>
              <a:t>دسته دوم : اندیشه هایی است که مبنای اداری و سازمانی دارد که اعلب مدیران اجرایی ، دولتی و سیاستمداران آن را توصیه نموده اند که تحت عنوان مدیریت اداری و مدیریت بروکراسی شناخته شده است .    </a:t>
            </a:r>
            <a:endParaRPr lang="fa-IR" sz="2800" b="1" dirty="0">
              <a:solidFill>
                <a:srgbClr val="00B050"/>
              </a:solidFill>
              <a:cs typeface="B Traffic" pitchFamily="2" charset="-78"/>
            </a:endParaRPr>
          </a:p>
        </p:txBody>
      </p:sp>
      <p:sp>
        <p:nvSpPr>
          <p:cNvPr id="9" name="Rectangle 8"/>
          <p:cNvSpPr/>
          <p:nvPr/>
        </p:nvSpPr>
        <p:spPr>
          <a:xfrm>
            <a:off x="2895600" y="228600"/>
            <a:ext cx="4599627" cy="707886"/>
          </a:xfrm>
          <a:prstGeom prst="rect">
            <a:avLst/>
          </a:prstGeom>
        </p:spPr>
        <p:txBody>
          <a:bodyPr wrap="square">
            <a:spAutoFit/>
          </a:bodyPr>
          <a:lstStyle/>
          <a:p>
            <a:r>
              <a:rPr lang="fa-IR" sz="4000" b="1" dirty="0" smtClean="0">
                <a:solidFill>
                  <a:srgbClr val="C00000"/>
                </a:solidFill>
                <a:cs typeface="B Traffic" pitchFamily="2" charset="-78"/>
              </a:rPr>
              <a:t>نظریه کلاسیک</a:t>
            </a:r>
            <a:endParaRPr lang="en-US" sz="4000" b="1" dirty="0">
              <a:solidFill>
                <a:srgbClr val="C00000"/>
              </a:solidFill>
              <a:cs typeface="B Traffic" pitchFamily="2" charset="-78"/>
            </a:endParaRPr>
          </a:p>
        </p:txBody>
      </p:sp>
      <p:sp>
        <p:nvSpPr>
          <p:cNvPr id="4"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additive="base">
                                        <p:cTn id="25"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 calcmode="lin" valueType="num">
                                      <p:cBhvr additive="base">
                                        <p:cTn id="31"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 calcmode="lin" valueType="num">
                                      <p:cBhvr additive="base">
                                        <p:cTn id="37"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14852" y="228600"/>
            <a:ext cx="8129148" cy="707886"/>
          </a:xfrm>
          <a:prstGeom prst="rect">
            <a:avLst/>
          </a:prstGeom>
        </p:spPr>
        <p:txBody>
          <a:bodyPr wrap="none">
            <a:spAutoFit/>
          </a:bodyPr>
          <a:lstStyle/>
          <a:p>
            <a:r>
              <a:rPr lang="fa-IR" sz="4000" b="1" dirty="0" smtClean="0">
                <a:solidFill>
                  <a:srgbClr val="C00000"/>
                </a:solidFill>
                <a:cs typeface="B Traffic" pitchFamily="2" charset="-78"/>
              </a:rPr>
              <a:t> مدیریت علمی ( فردریک وینسلو تیلور )</a:t>
            </a:r>
            <a:endParaRPr lang="en-US" sz="4000" b="1" dirty="0">
              <a:solidFill>
                <a:srgbClr val="C00000"/>
              </a:solidFill>
              <a:cs typeface="B Traffic" pitchFamily="2" charset="-78"/>
            </a:endParaRPr>
          </a:p>
        </p:txBody>
      </p:sp>
      <p:sp>
        <p:nvSpPr>
          <p:cNvPr id="8" name="Rectangle 7"/>
          <p:cNvSpPr/>
          <p:nvPr/>
        </p:nvSpPr>
        <p:spPr>
          <a:xfrm>
            <a:off x="990600" y="914401"/>
            <a:ext cx="8153400" cy="4708981"/>
          </a:xfrm>
          <a:prstGeom prst="rect">
            <a:avLst/>
          </a:prstGeom>
        </p:spPr>
        <p:txBody>
          <a:bodyPr wrap="square">
            <a:spAutoFit/>
          </a:bodyPr>
          <a:lstStyle/>
          <a:p>
            <a:pPr algn="r" rtl="1">
              <a:buFont typeface="Wingdings" pitchFamily="2" charset="2"/>
              <a:buChar char="q"/>
            </a:pPr>
            <a:r>
              <a:rPr lang="fa-IR" sz="2000" b="1" dirty="0" smtClean="0">
                <a:solidFill>
                  <a:schemeClr val="tx1">
                    <a:lumMod val="95000"/>
                  </a:schemeClr>
                </a:solidFill>
                <a:cs typeface="B Traffic" pitchFamily="2" charset="-78"/>
              </a:rPr>
              <a:t> هدف این نظریه تعریف جنبه های مختلف </a:t>
            </a:r>
            <a:r>
              <a:rPr lang="fa-IR" sz="2000" b="1" dirty="0" smtClean="0">
                <a:solidFill>
                  <a:srgbClr val="0070C0"/>
                </a:solidFill>
                <a:cs typeface="B Traffic" pitchFamily="2" charset="-78"/>
              </a:rPr>
              <a:t>رابطه میان ماشین و کارگر </a:t>
            </a:r>
            <a:r>
              <a:rPr lang="fa-IR" sz="2000" b="1" dirty="0" smtClean="0">
                <a:solidFill>
                  <a:schemeClr val="tx1">
                    <a:lumMod val="95000"/>
                  </a:schemeClr>
                </a:solidFill>
                <a:cs typeface="B Traffic" pitchFamily="2" charset="-78"/>
              </a:rPr>
              <a:t>بود</a:t>
            </a:r>
          </a:p>
          <a:p>
            <a:pPr algn="r" rtl="1">
              <a:buFont typeface="Wingdings" pitchFamily="2" charset="2"/>
              <a:buChar char="q"/>
            </a:pPr>
            <a:endParaRPr lang="fa-IR" sz="2000" b="1" dirty="0" smtClean="0">
              <a:solidFill>
                <a:schemeClr val="tx1">
                  <a:lumMod val="95000"/>
                </a:schemeClr>
              </a:solidFill>
              <a:cs typeface="B Traffic" pitchFamily="2" charset="-78"/>
            </a:endParaRPr>
          </a:p>
          <a:p>
            <a:pPr algn="r" rtl="1">
              <a:buFont typeface="Wingdings" pitchFamily="2" charset="2"/>
              <a:buChar char="q"/>
            </a:pPr>
            <a:r>
              <a:rPr lang="fa-IR" sz="2000" b="1" dirty="0" smtClean="0">
                <a:solidFill>
                  <a:schemeClr val="tx1">
                    <a:lumMod val="95000"/>
                  </a:schemeClr>
                </a:solidFill>
                <a:cs typeface="B Traffic" pitchFamily="2" charset="-78"/>
              </a:rPr>
              <a:t>مچموعه ای از مشاغل کارکری را تحلیل و از نظر زمانی اندازه گیری نمود و ابزارهای کار را نیز مطالعه کرد ، انگیزه کارکنان و نوع سر پرستی آنها را مورد </a:t>
            </a:r>
          </a:p>
          <a:p>
            <a:pPr algn="r" rtl="1"/>
            <a:r>
              <a:rPr lang="fa-IR" sz="2000" b="1" dirty="0" smtClean="0">
                <a:solidFill>
                  <a:schemeClr val="tx1">
                    <a:lumMod val="95000"/>
                  </a:schemeClr>
                </a:solidFill>
                <a:cs typeface="B Traffic" pitchFamily="2" charset="-78"/>
              </a:rPr>
              <a:t>توجه قرار داد تا بتواند برای اجرای هر کار بهترین روش را تعیین کند . </a:t>
            </a:r>
          </a:p>
          <a:p>
            <a:pPr algn="r" rtl="1">
              <a:buFont typeface="Wingdings" pitchFamily="2" charset="2"/>
              <a:buChar char="q"/>
            </a:pPr>
            <a:endParaRPr lang="fa-IR" sz="2000" b="1" dirty="0" smtClean="0">
              <a:solidFill>
                <a:schemeClr val="tx1">
                  <a:lumMod val="95000"/>
                </a:schemeClr>
              </a:solidFill>
              <a:cs typeface="B Traffic" pitchFamily="2" charset="-78"/>
            </a:endParaRPr>
          </a:p>
          <a:p>
            <a:pPr algn="r" rtl="1">
              <a:buFont typeface="Wingdings" pitchFamily="2" charset="2"/>
              <a:buChar char="v"/>
            </a:pPr>
            <a:r>
              <a:rPr lang="fa-IR" sz="2000" b="1" dirty="0" smtClean="0">
                <a:cs typeface="B Traffic" pitchFamily="2" charset="-78"/>
              </a:rPr>
              <a:t> </a:t>
            </a:r>
            <a:r>
              <a:rPr lang="fa-IR" sz="2000" b="1" dirty="0" smtClean="0">
                <a:solidFill>
                  <a:srgbClr val="FF0000"/>
                </a:solidFill>
                <a:cs typeface="B Traffic" pitchFamily="2" charset="-78"/>
              </a:rPr>
              <a:t>چهار اصل به عنوان ملاک و معیار مدیریت علمی معرفی کرد</a:t>
            </a:r>
            <a:r>
              <a:rPr lang="fa-IR" sz="2000" b="1" dirty="0" smtClean="0">
                <a:cs typeface="B Traffic" pitchFamily="2" charset="-78"/>
              </a:rPr>
              <a:t> : </a:t>
            </a:r>
          </a:p>
          <a:p>
            <a:pPr algn="r" rtl="1">
              <a:buFont typeface="Wingdings" pitchFamily="2" charset="2"/>
              <a:buChar char="v"/>
            </a:pPr>
            <a:endParaRPr lang="fa-IR" sz="2000" b="1" dirty="0" smtClean="0">
              <a:solidFill>
                <a:srgbClr val="FF0000"/>
              </a:solidFill>
              <a:cs typeface="B Traffic" pitchFamily="2" charset="-78"/>
            </a:endParaRPr>
          </a:p>
          <a:p>
            <a:pPr algn="r" rtl="1">
              <a:buFont typeface="Courier New" pitchFamily="49" charset="0"/>
              <a:buChar char="o"/>
            </a:pPr>
            <a:r>
              <a:rPr lang="fa-IR" sz="2000" b="1" dirty="0" smtClean="0">
                <a:solidFill>
                  <a:schemeClr val="bg1"/>
                </a:solidFill>
                <a:cs typeface="B Traffic" pitchFamily="2" charset="-78"/>
              </a:rPr>
              <a:t> </a:t>
            </a:r>
            <a:r>
              <a:rPr lang="fa-IR" sz="2000" b="1" dirty="0" smtClean="0">
                <a:solidFill>
                  <a:srgbClr val="0070C0"/>
                </a:solidFill>
                <a:cs typeface="B Traffic" pitchFamily="2" charset="-78"/>
              </a:rPr>
              <a:t>آ- استفاده از روش علمی برای انجام هر جزء تشکیل دهنده کار</a:t>
            </a:r>
          </a:p>
          <a:p>
            <a:pPr algn="r" rtl="1">
              <a:buFont typeface="Wingdings" pitchFamily="2" charset="2"/>
              <a:buChar char="Ø"/>
            </a:pPr>
            <a:endParaRPr lang="fa-IR" sz="2000" b="1" dirty="0" smtClean="0">
              <a:solidFill>
                <a:srgbClr val="0070C0"/>
              </a:solidFill>
              <a:cs typeface="B Traffic" pitchFamily="2" charset="-78"/>
            </a:endParaRPr>
          </a:p>
          <a:p>
            <a:pPr algn="r" rtl="1">
              <a:buFont typeface="Courier New" pitchFamily="49" charset="0"/>
              <a:buChar char="o"/>
            </a:pPr>
            <a:r>
              <a:rPr lang="fa-IR" sz="2000" b="1" dirty="0" smtClean="0">
                <a:solidFill>
                  <a:srgbClr val="0070C0"/>
                </a:solidFill>
                <a:cs typeface="B Traffic" pitchFamily="2" charset="-78"/>
              </a:rPr>
              <a:t> ب- انتخاب کارکنان بر اساس شایستگی و ضوابط علمی و آموزش و تربیت آنان</a:t>
            </a:r>
          </a:p>
          <a:p>
            <a:pPr algn="r" rtl="1"/>
            <a:r>
              <a:rPr lang="fa-IR" sz="2000" b="1" dirty="0" smtClean="0">
                <a:solidFill>
                  <a:srgbClr val="0070C0"/>
                </a:solidFill>
                <a:cs typeface="B Traffic" pitchFamily="2" charset="-78"/>
              </a:rPr>
              <a:t> </a:t>
            </a:r>
          </a:p>
          <a:p>
            <a:pPr algn="r" rtl="1">
              <a:buFont typeface="Courier New" pitchFamily="49" charset="0"/>
              <a:buChar char="o"/>
            </a:pPr>
            <a:r>
              <a:rPr lang="fa-IR" sz="2000" b="1" dirty="0" smtClean="0">
                <a:solidFill>
                  <a:srgbClr val="0070C0"/>
                </a:solidFill>
                <a:cs typeface="B Traffic" pitchFamily="2" charset="-78"/>
              </a:rPr>
              <a:t> پ- ایجاد انگیزه از طریق پاداش مالی </a:t>
            </a:r>
          </a:p>
          <a:p>
            <a:pPr algn="r" rtl="1">
              <a:buFont typeface="Wingdings" pitchFamily="2" charset="2"/>
              <a:buChar char="Ø"/>
            </a:pPr>
            <a:endParaRPr lang="fa-IR" sz="2000" b="1" dirty="0" smtClean="0">
              <a:solidFill>
                <a:srgbClr val="0070C0"/>
              </a:solidFill>
              <a:cs typeface="B Traffic" pitchFamily="2" charset="-78"/>
            </a:endParaRPr>
          </a:p>
          <a:p>
            <a:pPr algn="r" rtl="1">
              <a:buFont typeface="Courier New" pitchFamily="49" charset="0"/>
              <a:buChar char="o"/>
            </a:pPr>
            <a:r>
              <a:rPr lang="fa-IR" sz="2000" b="1" dirty="0" smtClean="0">
                <a:solidFill>
                  <a:srgbClr val="0070C0"/>
                </a:solidFill>
                <a:cs typeface="B Traffic" pitchFamily="2" charset="-78"/>
              </a:rPr>
              <a:t> ت- همکاری صمیمانه مدیر با کارکنان و تقسیم کار و مسئولیت بین آنان </a:t>
            </a:r>
            <a:endParaRPr lang="fa-IR" sz="2000" b="1" dirty="0">
              <a:solidFill>
                <a:srgbClr val="0070C0"/>
              </a:solidFill>
              <a:cs typeface="B Traffic" pitchFamily="2" charset="-78"/>
            </a:endParaRPr>
          </a:p>
        </p:txBody>
      </p:sp>
      <p:sp>
        <p:nvSpPr>
          <p:cNvPr id="4"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5" end="5"/>
                                            </p:txEl>
                                          </p:spTgt>
                                        </p:tgtEl>
                                        <p:attrNameLst>
                                          <p:attrName>style.visibility</p:attrName>
                                        </p:attrNameLst>
                                      </p:cBhvr>
                                      <p:to>
                                        <p:strVal val="visible"/>
                                      </p:to>
                                    </p:set>
                                    <p:anim calcmode="lin" valueType="num">
                                      <p:cBhvr additive="base">
                                        <p:cTn id="25"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7" end="7"/>
                                            </p:txEl>
                                          </p:spTgt>
                                        </p:tgtEl>
                                        <p:attrNameLst>
                                          <p:attrName>style.visibility</p:attrName>
                                        </p:attrNameLst>
                                      </p:cBhvr>
                                      <p:to>
                                        <p:strVal val="visible"/>
                                      </p:to>
                                    </p:set>
                                    <p:anim calcmode="lin" valueType="num">
                                      <p:cBhvr additive="base">
                                        <p:cTn id="31"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9" end="9"/>
                                            </p:txEl>
                                          </p:spTgt>
                                        </p:tgtEl>
                                        <p:attrNameLst>
                                          <p:attrName>style.visibility</p:attrName>
                                        </p:attrNameLst>
                                      </p:cBhvr>
                                      <p:to>
                                        <p:strVal val="visible"/>
                                      </p:to>
                                    </p:set>
                                    <p:anim calcmode="lin" valueType="num">
                                      <p:cBhvr additive="base">
                                        <p:cTn id="37" dur="500" fill="hold"/>
                                        <p:tgtEl>
                                          <p:spTgt spid="8">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10" end="10"/>
                                            </p:txEl>
                                          </p:spTgt>
                                        </p:tgtEl>
                                        <p:attrNameLst>
                                          <p:attrName>style.visibility</p:attrName>
                                        </p:attrNameLst>
                                      </p:cBhvr>
                                      <p:to>
                                        <p:strVal val="visible"/>
                                      </p:to>
                                    </p:set>
                                    <p:anim calcmode="lin" valueType="num">
                                      <p:cBhvr additive="base">
                                        <p:cTn id="43" dur="500" fill="hold"/>
                                        <p:tgtEl>
                                          <p:spTgt spid="8">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xEl>
                                              <p:pRg st="11" end="11"/>
                                            </p:txEl>
                                          </p:spTgt>
                                        </p:tgtEl>
                                        <p:attrNameLst>
                                          <p:attrName>style.visibility</p:attrName>
                                        </p:attrNameLst>
                                      </p:cBhvr>
                                      <p:to>
                                        <p:strVal val="visible"/>
                                      </p:to>
                                    </p:set>
                                    <p:anim calcmode="lin" valueType="num">
                                      <p:cBhvr additive="base">
                                        <p:cTn id="49" dur="500" fill="hold"/>
                                        <p:tgtEl>
                                          <p:spTgt spid="8">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xEl>
                                              <p:pRg st="13" end="13"/>
                                            </p:txEl>
                                          </p:spTgt>
                                        </p:tgtEl>
                                        <p:attrNameLst>
                                          <p:attrName>style.visibility</p:attrName>
                                        </p:attrNameLst>
                                      </p:cBhvr>
                                      <p:to>
                                        <p:strVal val="visible"/>
                                      </p:to>
                                    </p:set>
                                    <p:anim calcmode="lin" valueType="num">
                                      <p:cBhvr additive="base">
                                        <p:cTn id="55" dur="500" fill="hold"/>
                                        <p:tgtEl>
                                          <p:spTgt spid="8">
                                            <p:txEl>
                                              <p:pRg st="13" end="1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1"/>
          <p:cNvSpPr>
            <a:spLocks noChangeArrowheads="1"/>
          </p:cNvSpPr>
          <p:nvPr/>
        </p:nvSpPr>
        <p:spPr bwMode="auto">
          <a:xfrm>
            <a:off x="1600200" y="838200"/>
            <a:ext cx="7098417"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اصول بنياديني كه تيلور در برخورد علمي با مسائل مديريت</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 نهفته مي ديد عبارتند از : </a:t>
            </a:r>
            <a:endParaRPr kumimoji="0" lang="fa-IR" sz="2400" b="1" i="0" u="none" strike="noStrike" cap="none" normalizeH="0" baseline="0" dirty="0" smtClean="0">
              <a:ln>
                <a:noFill/>
              </a:ln>
              <a:solidFill>
                <a:srgbClr val="FF0000"/>
              </a:solidFill>
              <a:effectLst/>
              <a:latin typeface="Arial" pitchFamily="34" charset="0"/>
              <a:cs typeface="Arial" pitchFamily="34" charset="0"/>
            </a:endParaRPr>
          </a:p>
        </p:txBody>
      </p:sp>
      <p:sp>
        <p:nvSpPr>
          <p:cNvPr id="119810" name="Rectangle 2"/>
          <p:cNvSpPr>
            <a:spLocks noChangeArrowheads="1"/>
          </p:cNvSpPr>
          <p:nvPr/>
        </p:nvSpPr>
        <p:spPr bwMode="auto">
          <a:xfrm>
            <a:off x="2156272" y="1676400"/>
            <a:ext cx="6067687"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1-جايگزيني اصول علمي بجاي محاسبات سرانگشتي</a:t>
            </a:r>
            <a:endParaRPr kumimoji="0" lang="fa-I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1066800" y="2362200"/>
            <a:ext cx="7391400" cy="461665"/>
          </a:xfrm>
          <a:prstGeom prst="rect">
            <a:avLst/>
          </a:prstGeom>
        </p:spPr>
        <p:txBody>
          <a:bodyPr wrap="square">
            <a:spAutoFit/>
          </a:bodyPr>
          <a:lstStyle/>
          <a:p>
            <a:pPr lvl="0" algn="justLow" rtl="1" fontAlgn="base">
              <a:spcBef>
                <a:spcPct val="0"/>
              </a:spcBef>
              <a:spcAft>
                <a:spcPct val="0"/>
              </a:spcAft>
            </a:pPr>
            <a:r>
              <a:rPr lang="fa-IR" sz="2400" b="1" dirty="0" smtClean="0">
                <a:latin typeface="Calibri" pitchFamily="34" charset="0"/>
                <a:ea typeface="Calibri" pitchFamily="34" charset="0"/>
                <a:cs typeface="B Traffic" pitchFamily="2" charset="-78"/>
              </a:rPr>
              <a:t> 2- كسب هماهنگي در فعاليت گروهي بجاي تشت در عمل </a:t>
            </a:r>
            <a:endParaRPr lang="en-US" sz="2400" b="1" dirty="0" smtClean="0">
              <a:latin typeface="Arial" pitchFamily="34" charset="0"/>
              <a:cs typeface="Arial" pitchFamily="34" charset="0"/>
            </a:endParaRPr>
          </a:p>
        </p:txBody>
      </p:sp>
      <p:sp>
        <p:nvSpPr>
          <p:cNvPr id="5" name="Rectangle 4"/>
          <p:cNvSpPr/>
          <p:nvPr/>
        </p:nvSpPr>
        <p:spPr>
          <a:xfrm>
            <a:off x="381000" y="3429000"/>
            <a:ext cx="7848600" cy="461665"/>
          </a:xfrm>
          <a:prstGeom prst="rect">
            <a:avLst/>
          </a:prstGeom>
        </p:spPr>
        <p:txBody>
          <a:bodyPr wrap="square">
            <a:spAutoFit/>
          </a:bodyPr>
          <a:lstStyle/>
          <a:p>
            <a:pPr lvl="0" algn="justLow" rtl="1" eaLnBrk="0" fontAlgn="base" hangingPunct="0">
              <a:spcBef>
                <a:spcPct val="0"/>
              </a:spcBef>
              <a:spcAft>
                <a:spcPct val="0"/>
              </a:spcAft>
            </a:pPr>
            <a:r>
              <a:rPr lang="fa-IR" sz="2400" b="1" dirty="0" smtClean="0">
                <a:latin typeface="Calibri" pitchFamily="34" charset="0"/>
                <a:ea typeface="Calibri" pitchFamily="34" charset="0"/>
                <a:cs typeface="B Traffic" pitchFamily="2" charset="-78"/>
              </a:rPr>
              <a:t>3- جلب همكاري افراد بجاي آشفتگي حاصل از فردگرايي</a:t>
            </a:r>
          </a:p>
        </p:txBody>
      </p:sp>
      <p:sp>
        <p:nvSpPr>
          <p:cNvPr id="6" name="Rectangle 5"/>
          <p:cNvSpPr/>
          <p:nvPr/>
        </p:nvSpPr>
        <p:spPr>
          <a:xfrm>
            <a:off x="2057400" y="4267200"/>
            <a:ext cx="5638800" cy="461665"/>
          </a:xfrm>
          <a:prstGeom prst="rect">
            <a:avLst/>
          </a:prstGeom>
        </p:spPr>
        <p:txBody>
          <a:bodyPr wrap="square">
            <a:spAutoFit/>
          </a:bodyPr>
          <a:lstStyle/>
          <a:p>
            <a:pPr lvl="0" algn="justLow" rtl="1" eaLnBrk="0" fontAlgn="base" hangingPunct="0">
              <a:spcBef>
                <a:spcPct val="0"/>
              </a:spcBef>
              <a:spcAft>
                <a:spcPct val="0"/>
              </a:spcAft>
            </a:pPr>
            <a:r>
              <a:rPr lang="fa-IR" sz="2400" b="1" dirty="0" smtClean="0">
                <a:latin typeface="Calibri" pitchFamily="34" charset="0"/>
                <a:ea typeface="Calibri" pitchFamily="34" charset="0"/>
                <a:cs typeface="B Traffic" pitchFamily="2" charset="-78"/>
              </a:rPr>
              <a:t> 4- كار و تلاش براي به حداكثر رساندن بازده. </a:t>
            </a:r>
            <a:endParaRPr lang="en-US" sz="2400" b="1" dirty="0" smtClean="0">
              <a:latin typeface="Arial" pitchFamily="34" charset="0"/>
              <a:cs typeface="Arial" pitchFamily="34" charset="0"/>
            </a:endParaRPr>
          </a:p>
        </p:txBody>
      </p:sp>
      <p:sp>
        <p:nvSpPr>
          <p:cNvPr id="7" name="Rectangle 6"/>
          <p:cNvSpPr/>
          <p:nvPr/>
        </p:nvSpPr>
        <p:spPr>
          <a:xfrm>
            <a:off x="1066800" y="5181600"/>
            <a:ext cx="7086600" cy="830997"/>
          </a:xfrm>
          <a:prstGeom prst="rect">
            <a:avLst/>
          </a:prstGeom>
        </p:spPr>
        <p:txBody>
          <a:bodyPr wrap="square">
            <a:spAutoFit/>
          </a:bodyPr>
          <a:lstStyle/>
          <a:p>
            <a:pPr lvl="0" algn="justLow" rtl="1" eaLnBrk="0" fontAlgn="base" hangingPunct="0">
              <a:spcBef>
                <a:spcPct val="0"/>
              </a:spcBef>
              <a:spcAft>
                <a:spcPct val="0"/>
              </a:spcAft>
            </a:pPr>
            <a:r>
              <a:rPr lang="fa-IR" sz="2400" b="1" dirty="0" smtClean="0">
                <a:latin typeface="Calibri" pitchFamily="34" charset="0"/>
                <a:ea typeface="Calibri" pitchFamily="34" charset="0"/>
                <a:cs typeface="B Traffic" pitchFamily="2" charset="-78"/>
              </a:rPr>
              <a:t>5- تلاش به منظور ارتقاي سطح رشد تمام كاركنان براي ترقي روزافزون خود و سازمان متبوعشان. </a:t>
            </a:r>
            <a:endParaRPr lang="fa-IR" sz="2400" b="1" dirty="0" smtClean="0">
              <a:latin typeface="Arial" pitchFamily="34" charset="0"/>
              <a:cs typeface="Arial" pitchFamily="34" charset="0"/>
            </a:endParaRPr>
          </a:p>
        </p:txBody>
      </p:sp>
      <p:sp>
        <p:nvSpPr>
          <p:cNvPr id="8" name="Rectangle 7"/>
          <p:cNvSpPr/>
          <p:nvPr/>
        </p:nvSpPr>
        <p:spPr>
          <a:xfrm>
            <a:off x="914400" y="0"/>
            <a:ext cx="7329251" cy="646331"/>
          </a:xfrm>
          <a:prstGeom prst="rect">
            <a:avLst/>
          </a:prstGeom>
        </p:spPr>
        <p:txBody>
          <a:bodyPr wrap="none">
            <a:spAutoFit/>
          </a:bodyPr>
          <a:lstStyle/>
          <a:p>
            <a:r>
              <a:rPr lang="fa-IR" sz="3600" b="1" dirty="0" smtClean="0">
                <a:solidFill>
                  <a:srgbClr val="C00000"/>
                </a:solidFill>
                <a:cs typeface="B Traffic" pitchFamily="2" charset="-78"/>
              </a:rPr>
              <a:t> مدیریت علمی ( فردریک وینسلو تیلور )</a:t>
            </a:r>
            <a:endParaRPr lang="en-US" sz="3600" b="1" dirty="0">
              <a:solidFill>
                <a:srgbClr val="C00000"/>
              </a:solidFill>
              <a:cs typeface="B Traffic" pitchFamily="2" charset="-78"/>
            </a:endParaRPr>
          </a:p>
        </p:txBody>
      </p:sp>
      <p:sp>
        <p:nvSpPr>
          <p:cNvPr id="9"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0" name="Left Arrow 9"/>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9810">
                                            <p:txEl>
                                              <p:pRg st="0" end="0"/>
                                            </p:txEl>
                                          </p:spTgt>
                                        </p:tgtEl>
                                        <p:attrNameLst>
                                          <p:attrName>style.visibility</p:attrName>
                                        </p:attrNameLst>
                                      </p:cBhvr>
                                      <p:to>
                                        <p:strVal val="visible"/>
                                      </p:to>
                                    </p:set>
                                    <p:anim calcmode="lin" valueType="num">
                                      <p:cBhvr additive="base">
                                        <p:cTn id="7" dur="500" fill="hold"/>
                                        <p:tgtEl>
                                          <p:spTgt spid="1198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98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build="p"/>
      <p:bldP spid="4" grpId="0" build="p"/>
      <p:bldP spid="5" grpId="0" build="p"/>
      <p:bldP spid="6" grpId="0" build="p"/>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685800"/>
            <a:ext cx="7772400" cy="1384995"/>
          </a:xfrm>
          <a:prstGeom prst="rect">
            <a:avLst/>
          </a:prstGeom>
        </p:spPr>
        <p:txBody>
          <a:bodyPr wrap="square">
            <a:spAutoFit/>
          </a:bodyPr>
          <a:lstStyle/>
          <a:p>
            <a:pPr algn="ctr"/>
            <a:r>
              <a:rPr lang="fa-IR" sz="2800" b="1" dirty="0" smtClean="0"/>
              <a:t>هنوز تاريخ نويسان و دانشمندان علوم اجتماعي نهادي را نيافته اند كه بدون داشتن سلسله مراتب مديريتي ، پايدار مانده باشد</a:t>
            </a:r>
            <a:endParaRPr lang="fa-IR" sz="2800" b="1" dirty="0"/>
          </a:p>
        </p:txBody>
      </p:sp>
      <p:sp>
        <p:nvSpPr>
          <p:cNvPr id="3" name="Rectangle 2"/>
          <p:cNvSpPr/>
          <p:nvPr/>
        </p:nvSpPr>
        <p:spPr>
          <a:xfrm>
            <a:off x="457200" y="2743200"/>
            <a:ext cx="8305800" cy="1077218"/>
          </a:xfrm>
          <a:prstGeom prst="rect">
            <a:avLst/>
          </a:prstGeom>
        </p:spPr>
        <p:txBody>
          <a:bodyPr wrap="square">
            <a:spAutoFit/>
          </a:bodyPr>
          <a:lstStyle/>
          <a:p>
            <a:pPr algn="r"/>
            <a:r>
              <a:rPr lang="fa-IR" sz="3200" b="1" dirty="0" smtClean="0"/>
              <a:t>بسياري از صاحبنظران علت موفقيت و شكست نهادها را تفاوت در مديريت آنها مي دانند</a:t>
            </a:r>
            <a:endParaRPr lang="fa-IR" sz="3200" b="1" dirty="0"/>
          </a:p>
        </p:txBody>
      </p:sp>
      <p:sp>
        <p:nvSpPr>
          <p:cNvPr id="4" name="Rectangle 3"/>
          <p:cNvSpPr/>
          <p:nvPr/>
        </p:nvSpPr>
        <p:spPr>
          <a:xfrm>
            <a:off x="1143000" y="5105400"/>
            <a:ext cx="7620000" cy="954107"/>
          </a:xfrm>
          <a:prstGeom prst="rect">
            <a:avLst/>
          </a:prstGeom>
        </p:spPr>
        <p:txBody>
          <a:bodyPr wrap="square">
            <a:spAutoFit/>
          </a:bodyPr>
          <a:lstStyle/>
          <a:p>
            <a:pPr algn="ctr"/>
            <a:r>
              <a:rPr lang="fa-IR" sz="2800" b="1" dirty="0" smtClean="0"/>
              <a:t>به اعتقاد پيتر دراكر، عضو حياتبخش هر سازمان، مديريت آن است. </a:t>
            </a:r>
            <a:endParaRPr lang="fa-IR" sz="2800" b="1" dirty="0"/>
          </a:p>
        </p:txBody>
      </p:sp>
      <p:sp>
        <p:nvSpPr>
          <p:cNvPr id="6" name="Rectangle 5"/>
          <p:cNvSpPr/>
          <p:nvPr/>
        </p:nvSpPr>
        <p:spPr>
          <a:xfrm rot="16200000">
            <a:off x="-1772331" y="3563032"/>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1"/>
          <p:cNvSpPr>
            <a:spLocks noChangeArrowheads="1"/>
          </p:cNvSpPr>
          <p:nvPr/>
        </p:nvSpPr>
        <p:spPr bwMode="auto">
          <a:xfrm>
            <a:off x="0" y="-7694"/>
            <a:ext cx="9144000" cy="4770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500" b="1"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تيلور براي اجراي اصول فوق وسايل و ابزارهاي زير را پيش بيني كرد. </a:t>
            </a:r>
            <a:endParaRPr kumimoji="0" lang="en-US" sz="2500" b="1" i="0" u="none" strike="noStrike" cap="none" normalizeH="0" baseline="0" dirty="0" smtClean="0">
              <a:ln>
                <a:noFill/>
              </a:ln>
              <a:solidFill>
                <a:srgbClr val="0070C0"/>
              </a:solidFill>
              <a:effectLst/>
              <a:latin typeface="Arial" pitchFamily="34" charset="0"/>
              <a:cs typeface="Arial" pitchFamily="34" charset="0"/>
            </a:endParaRPr>
          </a:p>
        </p:txBody>
      </p:sp>
      <p:sp>
        <p:nvSpPr>
          <p:cNvPr id="3" name="Rectangle 2"/>
          <p:cNvSpPr/>
          <p:nvPr/>
        </p:nvSpPr>
        <p:spPr>
          <a:xfrm>
            <a:off x="457200" y="685800"/>
            <a:ext cx="8305800" cy="461665"/>
          </a:xfrm>
          <a:prstGeom prst="rect">
            <a:avLst/>
          </a:prstGeom>
        </p:spPr>
        <p:txBody>
          <a:bodyPr wrap="square">
            <a:spAutoFit/>
          </a:bodyPr>
          <a:lstStyle/>
          <a:p>
            <a:pPr lvl="0" algn="justLow" rtl="1" eaLnBrk="0" fontAlgn="base" hangingPunct="0">
              <a:spcBef>
                <a:spcPct val="0"/>
              </a:spcBef>
              <a:spcAft>
                <a:spcPct val="0"/>
              </a:spcAft>
            </a:pPr>
            <a:r>
              <a:rPr lang="fa-IR" sz="2400" dirty="0" smtClean="0">
                <a:solidFill>
                  <a:srgbClr val="FF0000"/>
                </a:solidFill>
                <a:latin typeface="Calibri" pitchFamily="34" charset="0"/>
                <a:ea typeface="Calibri" pitchFamily="34" charset="0"/>
                <a:cs typeface="B Traffic" pitchFamily="2" charset="-78"/>
              </a:rPr>
              <a:t>الف- استاندارد كردن وسايل و روشهاي كار</a:t>
            </a:r>
            <a:endParaRPr lang="en-US" sz="2400" dirty="0" smtClean="0">
              <a:solidFill>
                <a:srgbClr val="FF0000"/>
              </a:solidFill>
              <a:latin typeface="Arial" pitchFamily="34" charset="0"/>
              <a:cs typeface="Arial" pitchFamily="34" charset="0"/>
            </a:endParaRPr>
          </a:p>
        </p:txBody>
      </p:sp>
      <p:sp>
        <p:nvSpPr>
          <p:cNvPr id="4" name="Rectangle 3"/>
          <p:cNvSpPr/>
          <p:nvPr/>
        </p:nvSpPr>
        <p:spPr>
          <a:xfrm>
            <a:off x="381000" y="1447800"/>
            <a:ext cx="8763000" cy="430887"/>
          </a:xfrm>
          <a:prstGeom prst="rect">
            <a:avLst/>
          </a:prstGeom>
        </p:spPr>
        <p:txBody>
          <a:bodyPr wrap="square">
            <a:spAutoFit/>
          </a:bodyPr>
          <a:lstStyle/>
          <a:p>
            <a:pPr lvl="0" algn="justLow" rtl="1" eaLnBrk="0" fontAlgn="base" hangingPunct="0">
              <a:spcBef>
                <a:spcPct val="0"/>
              </a:spcBef>
              <a:spcAft>
                <a:spcPct val="0"/>
              </a:spcAft>
            </a:pPr>
            <a:r>
              <a:rPr lang="fa-IR" sz="2200" b="1" dirty="0" smtClean="0">
                <a:latin typeface="Calibri" pitchFamily="34" charset="0"/>
                <a:ea typeface="Calibri" pitchFamily="34" charset="0"/>
                <a:cs typeface="B Traffic" pitchFamily="2" charset="-78"/>
              </a:rPr>
              <a:t> 1-بررسي وتعيين نحوه انجام كار و اندازه گيري دقيق هر جزء كار </a:t>
            </a:r>
            <a:endParaRPr lang="fa-IR" sz="2200" b="1" dirty="0" smtClean="0">
              <a:latin typeface="Arial" pitchFamily="34" charset="0"/>
              <a:cs typeface="Arial" pitchFamily="34" charset="0"/>
            </a:endParaRPr>
          </a:p>
        </p:txBody>
      </p:sp>
      <p:sp>
        <p:nvSpPr>
          <p:cNvPr id="5" name="Rectangle 4"/>
          <p:cNvSpPr/>
          <p:nvPr/>
        </p:nvSpPr>
        <p:spPr>
          <a:xfrm>
            <a:off x="381000" y="2133600"/>
            <a:ext cx="8763000" cy="430887"/>
          </a:xfrm>
          <a:prstGeom prst="rect">
            <a:avLst/>
          </a:prstGeom>
        </p:spPr>
        <p:txBody>
          <a:bodyPr wrap="square">
            <a:spAutoFit/>
          </a:bodyPr>
          <a:lstStyle/>
          <a:p>
            <a:pPr lvl="0" algn="justLow" rtl="1" eaLnBrk="0" fontAlgn="base" hangingPunct="0">
              <a:spcBef>
                <a:spcPct val="0"/>
              </a:spcBef>
              <a:spcAft>
                <a:spcPct val="0"/>
              </a:spcAft>
            </a:pPr>
            <a:r>
              <a:rPr lang="fa-IR" sz="2200" b="1" dirty="0" smtClean="0">
                <a:latin typeface="Calibri" pitchFamily="34" charset="0"/>
                <a:ea typeface="Calibri" pitchFamily="34" charset="0"/>
                <a:cs typeface="B Traffic" pitchFamily="2" charset="-78"/>
              </a:rPr>
              <a:t>2- تخصصي كردن كارها در سازمان و ايجاد سرپرستي هاي جداگانه </a:t>
            </a:r>
          </a:p>
        </p:txBody>
      </p:sp>
      <p:sp>
        <p:nvSpPr>
          <p:cNvPr id="6" name="Rectangle 5"/>
          <p:cNvSpPr/>
          <p:nvPr/>
        </p:nvSpPr>
        <p:spPr>
          <a:xfrm>
            <a:off x="1066800" y="2667000"/>
            <a:ext cx="8077200" cy="400110"/>
          </a:xfrm>
          <a:prstGeom prst="rect">
            <a:avLst/>
          </a:prstGeom>
        </p:spPr>
        <p:txBody>
          <a:bodyPr wrap="square">
            <a:spAutoFit/>
          </a:bodyPr>
          <a:lstStyle/>
          <a:p>
            <a:pPr lvl="0" algn="justLow" rtl="1" eaLnBrk="0" fontAlgn="base" hangingPunct="0">
              <a:spcBef>
                <a:spcPct val="0"/>
              </a:spcBef>
              <a:spcAft>
                <a:spcPct val="0"/>
              </a:spcAft>
            </a:pPr>
            <a:r>
              <a:rPr lang="fa-IR" sz="2000" b="1" dirty="0" smtClean="0">
                <a:latin typeface="Calibri" pitchFamily="34" charset="0"/>
                <a:ea typeface="Calibri" pitchFamily="34" charset="0"/>
                <a:cs typeface="B Traffic" pitchFamily="2" charset="-78"/>
              </a:rPr>
              <a:t>3- استاندارد كردن كليه ابزارها و وسايل كار و تجهيزات و تامين بهترين شيوه كار </a:t>
            </a:r>
            <a:endParaRPr lang="en-US" sz="2000" b="1" dirty="0" smtClean="0">
              <a:latin typeface="Arial" pitchFamily="34" charset="0"/>
              <a:cs typeface="Arial" pitchFamily="34" charset="0"/>
            </a:endParaRPr>
          </a:p>
        </p:txBody>
      </p:sp>
      <p:sp>
        <p:nvSpPr>
          <p:cNvPr id="7" name="Rectangle 6"/>
          <p:cNvSpPr/>
          <p:nvPr/>
        </p:nvSpPr>
        <p:spPr>
          <a:xfrm>
            <a:off x="2362200" y="3048000"/>
            <a:ext cx="6400800" cy="461665"/>
          </a:xfrm>
          <a:prstGeom prst="rect">
            <a:avLst/>
          </a:prstGeom>
        </p:spPr>
        <p:txBody>
          <a:bodyPr wrap="square">
            <a:spAutoFit/>
          </a:bodyPr>
          <a:lstStyle/>
          <a:p>
            <a:pPr lvl="0" algn="justLow" rtl="1" eaLnBrk="0" fontAlgn="base" hangingPunct="0">
              <a:spcBef>
                <a:spcPct val="0"/>
              </a:spcBef>
              <a:spcAft>
                <a:spcPct val="0"/>
              </a:spcAft>
            </a:pPr>
            <a:r>
              <a:rPr lang="fa-IR" sz="2400" b="1" dirty="0" smtClean="0">
                <a:latin typeface="Calibri" pitchFamily="34" charset="0"/>
                <a:ea typeface="Calibri" pitchFamily="34" charset="0"/>
                <a:cs typeface="B Traffic" pitchFamily="2" charset="-78"/>
              </a:rPr>
              <a:t>4- تهيه شرح وظايف براي كليه </a:t>
            </a:r>
            <a:r>
              <a:rPr lang="fa-IR" sz="2200" b="1" dirty="0" smtClean="0">
                <a:latin typeface="Calibri" pitchFamily="34" charset="0"/>
                <a:ea typeface="Calibri" pitchFamily="34" charset="0"/>
                <a:cs typeface="B Traffic" pitchFamily="2" charset="-78"/>
              </a:rPr>
              <a:t>كاركنان</a:t>
            </a:r>
            <a:r>
              <a:rPr lang="fa-IR" sz="2400" b="1" dirty="0" smtClean="0">
                <a:latin typeface="Calibri" pitchFamily="34" charset="0"/>
                <a:ea typeface="Calibri" pitchFamily="34" charset="0"/>
                <a:cs typeface="B Traffic" pitchFamily="2" charset="-78"/>
              </a:rPr>
              <a:t> </a:t>
            </a:r>
            <a:endParaRPr lang="en-US" sz="2400" b="1" dirty="0" smtClean="0">
              <a:latin typeface="Arial" pitchFamily="34" charset="0"/>
              <a:cs typeface="Arial" pitchFamily="34" charset="0"/>
            </a:endParaRPr>
          </a:p>
        </p:txBody>
      </p:sp>
      <p:sp>
        <p:nvSpPr>
          <p:cNvPr id="8" name="Rectangle 7"/>
          <p:cNvSpPr/>
          <p:nvPr/>
        </p:nvSpPr>
        <p:spPr>
          <a:xfrm>
            <a:off x="2514600" y="3657600"/>
            <a:ext cx="6324600" cy="430887"/>
          </a:xfrm>
          <a:prstGeom prst="rect">
            <a:avLst/>
          </a:prstGeom>
        </p:spPr>
        <p:txBody>
          <a:bodyPr wrap="square">
            <a:spAutoFit/>
          </a:bodyPr>
          <a:lstStyle/>
          <a:p>
            <a:pPr lvl="0" algn="justLow" rtl="1" eaLnBrk="0" fontAlgn="base" hangingPunct="0">
              <a:spcBef>
                <a:spcPct val="0"/>
              </a:spcBef>
              <a:spcAft>
                <a:spcPct val="0"/>
              </a:spcAft>
            </a:pPr>
            <a:r>
              <a:rPr lang="fa-IR" sz="2200" b="1" dirty="0" smtClean="0">
                <a:latin typeface="Calibri" pitchFamily="34" charset="0"/>
                <a:ea typeface="Calibri" pitchFamily="34" charset="0"/>
                <a:cs typeface="B Traffic" pitchFamily="2" charset="-78"/>
              </a:rPr>
              <a:t> 5- استفاده از يك نظام كار ساده و روتین </a:t>
            </a:r>
            <a:endParaRPr lang="en-US" sz="2200" b="1" dirty="0" smtClean="0">
              <a:latin typeface="Arial" pitchFamily="34" charset="0"/>
              <a:cs typeface="Arial" pitchFamily="34" charset="0"/>
            </a:endParaRPr>
          </a:p>
        </p:txBody>
      </p:sp>
      <p:sp>
        <p:nvSpPr>
          <p:cNvPr id="9" name="Rectangle 8"/>
          <p:cNvSpPr/>
          <p:nvPr/>
        </p:nvSpPr>
        <p:spPr>
          <a:xfrm>
            <a:off x="990600" y="4114800"/>
            <a:ext cx="7924800" cy="400110"/>
          </a:xfrm>
          <a:prstGeom prst="rect">
            <a:avLst/>
          </a:prstGeom>
        </p:spPr>
        <p:txBody>
          <a:bodyPr wrap="square">
            <a:spAutoFit/>
          </a:bodyPr>
          <a:lstStyle/>
          <a:p>
            <a:pPr lvl="0" algn="justLow" rtl="1" eaLnBrk="0" fontAlgn="base" hangingPunct="0">
              <a:spcBef>
                <a:spcPct val="0"/>
              </a:spcBef>
              <a:spcAft>
                <a:spcPct val="0"/>
              </a:spcAft>
            </a:pPr>
            <a:r>
              <a:rPr lang="fa-IR" sz="2000" b="1" dirty="0" smtClean="0">
                <a:latin typeface="Calibri" pitchFamily="34" charset="0"/>
                <a:ea typeface="Calibri" pitchFamily="34" charset="0"/>
                <a:cs typeface="B Traffic" pitchFamily="2" charset="-78"/>
              </a:rPr>
              <a:t> 6- تهيه سيستم پرداخت حقوق و دستمزد متناسب با كيفيت كاري كاركنان</a:t>
            </a:r>
            <a:endParaRPr lang="en-US" sz="2000" b="1" dirty="0" smtClean="0">
              <a:latin typeface="Arial" pitchFamily="34" charset="0"/>
              <a:cs typeface="Arial" pitchFamily="34" charset="0"/>
            </a:endParaRPr>
          </a:p>
        </p:txBody>
      </p:sp>
      <p:sp>
        <p:nvSpPr>
          <p:cNvPr id="10" name="Rectangle 9"/>
          <p:cNvSpPr/>
          <p:nvPr/>
        </p:nvSpPr>
        <p:spPr>
          <a:xfrm>
            <a:off x="1066800" y="4648200"/>
            <a:ext cx="7848600" cy="769441"/>
          </a:xfrm>
          <a:prstGeom prst="rect">
            <a:avLst/>
          </a:prstGeom>
        </p:spPr>
        <p:txBody>
          <a:bodyPr wrap="square">
            <a:spAutoFit/>
          </a:bodyPr>
          <a:lstStyle/>
          <a:p>
            <a:pPr lvl="0" algn="justLow" rtl="1" eaLnBrk="0" fontAlgn="base" hangingPunct="0">
              <a:spcBef>
                <a:spcPct val="0"/>
              </a:spcBef>
              <a:spcAft>
                <a:spcPct val="0"/>
              </a:spcAft>
            </a:pPr>
            <a:r>
              <a:rPr lang="fa-IR" sz="2200" b="1" dirty="0" smtClean="0">
                <a:latin typeface="Calibri" pitchFamily="34" charset="0"/>
                <a:ea typeface="Calibri" pitchFamily="34" charset="0"/>
                <a:cs typeface="B Traffic" pitchFamily="2" charset="-78"/>
              </a:rPr>
              <a:t>7- استفاده از اصل استثنا در پرداخت دستمزد تشويقي و تنبيه براي كساني  كه توليد آنها از استاندارد تعيين شده بيشتر يا كمتر باشد. </a:t>
            </a:r>
            <a:endParaRPr lang="fa-IR" sz="2200" b="1" dirty="0"/>
          </a:p>
        </p:txBody>
      </p:sp>
      <p:sp>
        <p:nvSpPr>
          <p:cNvPr id="118786" name="Rectangle 2"/>
          <p:cNvSpPr>
            <a:spLocks noChangeArrowheads="1"/>
          </p:cNvSpPr>
          <p:nvPr/>
        </p:nvSpPr>
        <p:spPr bwMode="auto">
          <a:xfrm>
            <a:off x="5715000" y="5486400"/>
            <a:ext cx="29718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ب- مطالعه زمان وحركات </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ج- سيستم پاداشهاي نقدي </a:t>
            </a:r>
          </a:p>
          <a:p>
            <a:pPr marL="0" marR="0" lvl="0" indent="0" algn="l"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د- سرپرستي چند جانبه </a:t>
            </a:r>
            <a:endParaRPr kumimoji="0" lang="fa-I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3" name="Left Arrow 12"/>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anim calcmode="lin" valueType="num">
                                      <p:cBhvr additive="base">
                                        <p:cTn id="4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xEl>
                                              <p:pRg st="0" end="0"/>
                                            </p:txEl>
                                          </p:spTgt>
                                        </p:tgtEl>
                                        <p:attrNameLst>
                                          <p:attrName>style.visibility</p:attrName>
                                        </p:attrNameLst>
                                      </p:cBhvr>
                                      <p:to>
                                        <p:strVal val="visible"/>
                                      </p:to>
                                    </p:set>
                                    <p:anim calcmode="lin" valueType="num">
                                      <p:cBhvr additive="base">
                                        <p:cTn id="49"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8786">
                                            <p:txEl>
                                              <p:pRg st="0" end="0"/>
                                            </p:txEl>
                                          </p:spTgt>
                                        </p:tgtEl>
                                        <p:attrNameLst>
                                          <p:attrName>style.visibility</p:attrName>
                                        </p:attrNameLst>
                                      </p:cBhvr>
                                      <p:to>
                                        <p:strVal val="visible"/>
                                      </p:to>
                                    </p:set>
                                    <p:anim calcmode="lin" valueType="num">
                                      <p:cBhvr additive="base">
                                        <p:cTn id="55" dur="500" fill="hold"/>
                                        <p:tgtEl>
                                          <p:spTgt spid="118786">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87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18786">
                                            <p:txEl>
                                              <p:pRg st="1" end="1"/>
                                            </p:txEl>
                                          </p:spTgt>
                                        </p:tgtEl>
                                        <p:attrNameLst>
                                          <p:attrName>style.visibility</p:attrName>
                                        </p:attrNameLst>
                                      </p:cBhvr>
                                      <p:to>
                                        <p:strVal val="visible"/>
                                      </p:to>
                                    </p:set>
                                    <p:anim calcmode="lin" valueType="num">
                                      <p:cBhvr additive="base">
                                        <p:cTn id="61" dur="500" fill="hold"/>
                                        <p:tgtEl>
                                          <p:spTgt spid="118786">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1878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18786">
                                            <p:txEl>
                                              <p:pRg st="2" end="2"/>
                                            </p:txEl>
                                          </p:spTgt>
                                        </p:tgtEl>
                                        <p:attrNameLst>
                                          <p:attrName>style.visibility</p:attrName>
                                        </p:attrNameLst>
                                      </p:cBhvr>
                                      <p:to>
                                        <p:strVal val="visible"/>
                                      </p:to>
                                    </p:set>
                                    <p:anim calcmode="lin" valueType="num">
                                      <p:cBhvr additive="base">
                                        <p:cTn id="67" dur="500" fill="hold"/>
                                        <p:tgtEl>
                                          <p:spTgt spid="118786">
                                            <p:txEl>
                                              <p:pRg st="2" end="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1878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7" grpId="0" build="p"/>
      <p:bldP spid="8" grpId="0" build="p"/>
      <p:bldP spid="9" grpId="0" build="p"/>
      <p:bldP spid="10" grpId="0" build="p"/>
      <p:bldP spid="11878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1"/>
          <p:cNvSpPr>
            <a:spLocks noChangeArrowheads="1"/>
          </p:cNvSpPr>
          <p:nvPr/>
        </p:nvSpPr>
        <p:spPr bwMode="auto">
          <a:xfrm>
            <a:off x="1219200" y="0"/>
            <a:ext cx="6914072"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Char char="•"/>
              <a:tabLst/>
            </a:pPr>
            <a:r>
              <a:rPr kumimoji="0" lang="fa-IR" sz="3200" b="1"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محدوديتها و معايب مديريت علمي تيلور :</a:t>
            </a:r>
            <a:endParaRPr kumimoji="0" lang="en-US" sz="3200" b="1" i="0" u="none" strike="noStrike" cap="none" normalizeH="0" baseline="0" dirty="0" smtClean="0">
              <a:ln>
                <a:noFill/>
              </a:ln>
              <a:solidFill>
                <a:srgbClr val="0070C0"/>
              </a:solidFill>
              <a:effectLst/>
              <a:latin typeface="Arial" pitchFamily="34" charset="0"/>
              <a:cs typeface="Arial" pitchFamily="34" charset="0"/>
            </a:endParaRPr>
          </a:p>
        </p:txBody>
      </p:sp>
      <p:sp>
        <p:nvSpPr>
          <p:cNvPr id="3" name="Rectangle 2"/>
          <p:cNvSpPr/>
          <p:nvPr/>
        </p:nvSpPr>
        <p:spPr>
          <a:xfrm>
            <a:off x="2971800" y="762000"/>
            <a:ext cx="5486400" cy="800219"/>
          </a:xfrm>
          <a:prstGeom prst="rect">
            <a:avLst/>
          </a:prstGeom>
        </p:spPr>
        <p:txBody>
          <a:bodyPr wrap="square">
            <a:spAutoFit/>
          </a:bodyPr>
          <a:lstStyle/>
          <a:p>
            <a:pPr lvl="0" algn="ctr" rtl="1" fontAlgn="base">
              <a:spcBef>
                <a:spcPct val="0"/>
              </a:spcBef>
              <a:spcAft>
                <a:spcPct val="0"/>
              </a:spcAft>
            </a:pPr>
            <a:r>
              <a:rPr lang="fa-IR" sz="2300" b="1" dirty="0" smtClean="0">
                <a:latin typeface="Calibri" pitchFamily="34" charset="0"/>
                <a:ea typeface="Calibri" pitchFamily="34" charset="0"/>
                <a:cs typeface="B Traffic" pitchFamily="2" charset="-78"/>
              </a:rPr>
              <a:t>مهمترين اشكال و نارسايي مديريت علمي تيلور، در </a:t>
            </a:r>
            <a:r>
              <a:rPr lang="fa-IR" sz="2300" b="1" dirty="0" smtClean="0">
                <a:solidFill>
                  <a:srgbClr val="00B050"/>
                </a:solidFill>
                <a:latin typeface="Calibri" pitchFamily="34" charset="0"/>
                <a:ea typeface="Calibri" pitchFamily="34" charset="0"/>
                <a:cs typeface="B Traffic" pitchFamily="2" charset="-78"/>
              </a:rPr>
              <a:t>نگرش</a:t>
            </a:r>
            <a:r>
              <a:rPr lang="fa-IR" sz="2300" b="1" dirty="0" smtClean="0">
                <a:latin typeface="Calibri" pitchFamily="34" charset="0"/>
                <a:ea typeface="Calibri" pitchFamily="34" charset="0"/>
                <a:cs typeface="B Traffic" pitchFamily="2" charset="-78"/>
              </a:rPr>
              <a:t> او به </a:t>
            </a:r>
            <a:r>
              <a:rPr lang="fa-IR" sz="2000" b="1" dirty="0" smtClean="0">
                <a:latin typeface="Calibri" pitchFamily="34" charset="0"/>
                <a:ea typeface="Calibri" pitchFamily="34" charset="0"/>
                <a:cs typeface="B Traffic" pitchFamily="2" charset="-78"/>
              </a:rPr>
              <a:t>انسان</a:t>
            </a:r>
            <a:r>
              <a:rPr lang="fa-IR" sz="2300" b="1" dirty="0" smtClean="0">
                <a:latin typeface="Calibri" pitchFamily="34" charset="0"/>
                <a:ea typeface="Calibri" pitchFamily="34" charset="0"/>
                <a:cs typeface="B Traffic" pitchFamily="2" charset="-78"/>
              </a:rPr>
              <a:t> مي باشد.</a:t>
            </a:r>
          </a:p>
        </p:txBody>
      </p:sp>
      <p:sp>
        <p:nvSpPr>
          <p:cNvPr id="4" name="Rectangle 3"/>
          <p:cNvSpPr/>
          <p:nvPr/>
        </p:nvSpPr>
        <p:spPr>
          <a:xfrm>
            <a:off x="1600200" y="1905000"/>
            <a:ext cx="6934200" cy="461665"/>
          </a:xfrm>
          <a:prstGeom prst="rect">
            <a:avLst/>
          </a:prstGeom>
        </p:spPr>
        <p:txBody>
          <a:bodyPr wrap="square">
            <a:spAutoFit/>
          </a:bodyPr>
          <a:lstStyle/>
          <a:p>
            <a:pPr lvl="0" rtl="1" fontAlgn="base">
              <a:spcBef>
                <a:spcPct val="0"/>
              </a:spcBef>
              <a:spcAft>
                <a:spcPct val="0"/>
              </a:spcAft>
            </a:pPr>
            <a:r>
              <a:rPr lang="fa-IR" sz="2400" b="1" dirty="0" smtClean="0">
                <a:latin typeface="Calibri" pitchFamily="34" charset="0"/>
                <a:ea typeface="Calibri" pitchFamily="34" charset="0"/>
                <a:cs typeface="B Traffic" pitchFamily="2" charset="-78"/>
              </a:rPr>
              <a:t> تيلور كاركنان سازمان را «</a:t>
            </a:r>
            <a:r>
              <a:rPr lang="fa-IR" sz="2400" b="1" dirty="0" smtClean="0">
                <a:solidFill>
                  <a:srgbClr val="00B050"/>
                </a:solidFill>
                <a:latin typeface="Calibri" pitchFamily="34" charset="0"/>
                <a:ea typeface="Calibri" pitchFamily="34" charset="0"/>
                <a:cs typeface="B Traffic" pitchFamily="2" charset="-78"/>
              </a:rPr>
              <a:t>انسان اقتصادي</a:t>
            </a:r>
            <a:r>
              <a:rPr lang="fa-IR" sz="2400" b="1" dirty="0" smtClean="0">
                <a:latin typeface="Calibri" pitchFamily="34" charset="0"/>
                <a:ea typeface="Calibri" pitchFamily="34" charset="0"/>
                <a:cs typeface="B Traffic" pitchFamily="2" charset="-78"/>
              </a:rPr>
              <a:t>» فرض مي كرد </a:t>
            </a:r>
          </a:p>
        </p:txBody>
      </p:sp>
      <p:sp>
        <p:nvSpPr>
          <p:cNvPr id="5" name="Rectangle 4"/>
          <p:cNvSpPr/>
          <p:nvPr/>
        </p:nvSpPr>
        <p:spPr>
          <a:xfrm>
            <a:off x="1295400" y="3352800"/>
            <a:ext cx="7620000" cy="707886"/>
          </a:xfrm>
          <a:prstGeom prst="rect">
            <a:avLst/>
          </a:prstGeom>
        </p:spPr>
        <p:txBody>
          <a:bodyPr wrap="square">
            <a:spAutoFit/>
          </a:bodyPr>
          <a:lstStyle/>
          <a:p>
            <a:pPr lvl="0" algn="r" rtl="1" fontAlgn="base">
              <a:spcBef>
                <a:spcPct val="0"/>
              </a:spcBef>
              <a:spcAft>
                <a:spcPct val="0"/>
              </a:spcAft>
            </a:pPr>
            <a:r>
              <a:rPr lang="fa-IR" sz="2000" b="1" dirty="0" smtClean="0">
                <a:latin typeface="Calibri" pitchFamily="34" charset="0"/>
                <a:ea typeface="Calibri" pitchFamily="34" charset="0"/>
                <a:cs typeface="B Traffic" pitchFamily="2" charset="-78"/>
              </a:rPr>
              <a:t>كه صرفا تحت تاثير انگيزه هاي مادي قرار مي گيرند. و در اين ميان نقش و كرامت انسانها، روابط آنها با يكديگر مورد توجه قرار نمي گيرد.</a:t>
            </a:r>
          </a:p>
        </p:txBody>
      </p:sp>
      <p:sp>
        <p:nvSpPr>
          <p:cNvPr id="6" name="Rectangle 5"/>
          <p:cNvSpPr/>
          <p:nvPr/>
        </p:nvSpPr>
        <p:spPr>
          <a:xfrm>
            <a:off x="990600" y="5181600"/>
            <a:ext cx="8153400" cy="400110"/>
          </a:xfrm>
          <a:prstGeom prst="rect">
            <a:avLst/>
          </a:prstGeom>
        </p:spPr>
        <p:txBody>
          <a:bodyPr wrap="square">
            <a:spAutoFit/>
          </a:bodyPr>
          <a:lstStyle/>
          <a:p>
            <a:pPr lvl="0" rtl="1" fontAlgn="base">
              <a:spcBef>
                <a:spcPct val="0"/>
              </a:spcBef>
              <a:spcAft>
                <a:spcPct val="0"/>
              </a:spcAft>
            </a:pPr>
            <a:r>
              <a:rPr lang="fa-IR" sz="2000" b="1" dirty="0" smtClean="0">
                <a:latin typeface="Calibri" pitchFamily="34" charset="0"/>
                <a:ea typeface="Calibri" pitchFamily="34" charset="0"/>
                <a:cs typeface="B Traffic" pitchFamily="2" charset="-78"/>
              </a:rPr>
              <a:t> تا آنجا كه همكاران او نامبرده را متهم به فقدان «</a:t>
            </a:r>
            <a:r>
              <a:rPr lang="fa-IR" sz="2000" b="1" dirty="0" smtClean="0">
                <a:solidFill>
                  <a:srgbClr val="00B050"/>
                </a:solidFill>
                <a:latin typeface="Calibri" pitchFamily="34" charset="0"/>
                <a:ea typeface="Calibri" pitchFamily="34" charset="0"/>
                <a:cs typeface="B Traffic" pitchFamily="2" charset="-78"/>
              </a:rPr>
              <a:t>حس نوعدوستي</a:t>
            </a:r>
            <a:r>
              <a:rPr lang="fa-IR" sz="2000" b="1" dirty="0" smtClean="0">
                <a:latin typeface="Calibri" pitchFamily="34" charset="0"/>
                <a:ea typeface="Calibri" pitchFamily="34" charset="0"/>
                <a:cs typeface="B Traffic" pitchFamily="2" charset="-78"/>
              </a:rPr>
              <a:t>» كردند. </a:t>
            </a:r>
          </a:p>
        </p:txBody>
      </p:sp>
      <p:sp>
        <p:nvSpPr>
          <p:cNvPr id="7"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8" name="Left Arrow 7"/>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0800" y="152400"/>
            <a:ext cx="5791200" cy="1077218"/>
          </a:xfrm>
          <a:prstGeom prst="rect">
            <a:avLst/>
          </a:prstGeom>
        </p:spPr>
        <p:txBody>
          <a:bodyPr wrap="square">
            <a:spAutoFit/>
          </a:bodyPr>
          <a:lstStyle/>
          <a:p>
            <a:r>
              <a:rPr lang="fa-IR" sz="3200" b="1" dirty="0" smtClean="0">
                <a:solidFill>
                  <a:srgbClr val="0070C0"/>
                </a:solidFill>
              </a:rPr>
              <a:t>دوم- نظريه فرايندي مديريت</a:t>
            </a:r>
            <a:r>
              <a:rPr lang="fa-IR" sz="3200" dirty="0" smtClean="0">
                <a:solidFill>
                  <a:srgbClr val="0070C0"/>
                </a:solidFill>
              </a:rPr>
              <a:t> </a:t>
            </a:r>
          </a:p>
          <a:p>
            <a:r>
              <a:rPr lang="fa-IR" sz="3200" dirty="0" smtClean="0">
                <a:solidFill>
                  <a:srgbClr val="0070C0"/>
                </a:solidFill>
              </a:rPr>
              <a:t>(اصول گرايان / وظيفه گرايان) : </a:t>
            </a:r>
            <a:endParaRPr lang="fa-IR" sz="3200" dirty="0">
              <a:solidFill>
                <a:srgbClr val="0070C0"/>
              </a:solidFill>
            </a:endParaRPr>
          </a:p>
        </p:txBody>
      </p:sp>
      <p:sp>
        <p:nvSpPr>
          <p:cNvPr id="116737" name="Rectangle 1"/>
          <p:cNvSpPr>
            <a:spLocks noChangeArrowheads="1"/>
          </p:cNvSpPr>
          <p:nvPr/>
        </p:nvSpPr>
        <p:spPr bwMode="auto">
          <a:xfrm>
            <a:off x="1066800" y="2667000"/>
            <a:ext cx="80772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هنري فايول </a:t>
            </a:r>
            <a:r>
              <a:rPr kumimoji="0" lang="fa-IR" sz="24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كل سازمان را (يك پيكره واحدي مي ديد و  فعاليت هاي آن را به شش دسته تقسيم مي كرد.) </a:t>
            </a:r>
            <a:endParaRPr kumimoji="0" lang="fa-IR" sz="2400" b="1" i="0" u="none" strike="noStrike" cap="none" normalizeH="0" baseline="0" dirty="0" smtClean="0">
              <a:ln>
                <a:noFill/>
              </a:ln>
              <a:solidFill>
                <a:srgbClr val="FF0000"/>
              </a:solidFill>
              <a:effectLst/>
              <a:latin typeface="Arial" pitchFamily="34" charset="0"/>
              <a:cs typeface="Arial" pitchFamily="34" charset="0"/>
            </a:endParaRPr>
          </a:p>
        </p:txBody>
      </p:sp>
      <p:sp>
        <p:nvSpPr>
          <p:cNvPr id="116738" name="Rectangle 2"/>
          <p:cNvSpPr>
            <a:spLocks noChangeArrowheads="1"/>
          </p:cNvSpPr>
          <p:nvPr/>
        </p:nvSpPr>
        <p:spPr bwMode="auto">
          <a:xfrm>
            <a:off x="6248400" y="3429000"/>
            <a:ext cx="189507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فني (توليدي) </a:t>
            </a:r>
            <a:endParaRPr kumimoji="0" lang="fa-I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3733800" y="3810000"/>
            <a:ext cx="4572000" cy="461665"/>
          </a:xfrm>
          <a:prstGeom prst="rect">
            <a:avLst/>
          </a:prstGeom>
        </p:spPr>
        <p:txBody>
          <a:bodyPr>
            <a:spAutoFit/>
          </a:bodyPr>
          <a:lstStyle/>
          <a:p>
            <a:pPr lvl="0" algn="justLow" rtl="1" fontAlgn="base">
              <a:spcBef>
                <a:spcPct val="0"/>
              </a:spcBef>
              <a:spcAft>
                <a:spcPct val="0"/>
              </a:spcAft>
            </a:pPr>
            <a:r>
              <a:rPr lang="fa-IR" sz="2400" b="1" dirty="0" smtClean="0">
                <a:latin typeface="Calibri" pitchFamily="34" charset="0"/>
                <a:ea typeface="Calibri" pitchFamily="34" charset="0"/>
                <a:cs typeface="B Traffic" pitchFamily="2" charset="-78"/>
              </a:rPr>
              <a:t>بازرگاني (خريد و فروش و مبادله)، </a:t>
            </a:r>
            <a:endParaRPr lang="fa-IR" sz="2400" b="1" dirty="0" smtClean="0">
              <a:latin typeface="Arial" pitchFamily="34" charset="0"/>
              <a:cs typeface="Arial" pitchFamily="34" charset="0"/>
            </a:endParaRPr>
          </a:p>
        </p:txBody>
      </p:sp>
      <p:sp>
        <p:nvSpPr>
          <p:cNvPr id="6" name="Rectangle 5"/>
          <p:cNvSpPr/>
          <p:nvPr/>
        </p:nvSpPr>
        <p:spPr>
          <a:xfrm>
            <a:off x="1447800" y="4343400"/>
            <a:ext cx="6781800" cy="461665"/>
          </a:xfrm>
          <a:prstGeom prst="rect">
            <a:avLst/>
          </a:prstGeom>
        </p:spPr>
        <p:txBody>
          <a:bodyPr wrap="square">
            <a:spAutoFit/>
          </a:bodyPr>
          <a:lstStyle/>
          <a:p>
            <a:pPr lvl="0" algn="justLow" rtl="1" fontAlgn="base">
              <a:spcBef>
                <a:spcPct val="0"/>
              </a:spcBef>
              <a:spcAft>
                <a:spcPct val="0"/>
              </a:spcAft>
            </a:pPr>
            <a:r>
              <a:rPr lang="fa-IR" sz="2400" b="1" dirty="0" smtClean="0">
                <a:latin typeface="Calibri" pitchFamily="34" charset="0"/>
                <a:ea typeface="Calibri" pitchFamily="34" charset="0"/>
                <a:cs typeface="B Traffic" pitchFamily="2" charset="-78"/>
              </a:rPr>
              <a:t>مالي (تعيين منابع مالي و مصرف بهينه)</a:t>
            </a:r>
          </a:p>
        </p:txBody>
      </p:sp>
      <p:sp>
        <p:nvSpPr>
          <p:cNvPr id="7" name="Rectangle 6"/>
          <p:cNvSpPr/>
          <p:nvPr/>
        </p:nvSpPr>
        <p:spPr>
          <a:xfrm>
            <a:off x="3657600" y="4953000"/>
            <a:ext cx="4572000" cy="461665"/>
          </a:xfrm>
          <a:prstGeom prst="rect">
            <a:avLst/>
          </a:prstGeom>
        </p:spPr>
        <p:txBody>
          <a:bodyPr>
            <a:spAutoFit/>
          </a:bodyPr>
          <a:lstStyle/>
          <a:p>
            <a:pPr lvl="0" algn="justLow" rtl="1" fontAlgn="base">
              <a:spcBef>
                <a:spcPct val="0"/>
              </a:spcBef>
              <a:spcAft>
                <a:spcPct val="0"/>
              </a:spcAft>
            </a:pPr>
            <a:r>
              <a:rPr lang="fa-IR" sz="2400" b="1" dirty="0" smtClean="0">
                <a:latin typeface="Calibri" pitchFamily="34" charset="0"/>
                <a:ea typeface="Calibri" pitchFamily="34" charset="0"/>
                <a:cs typeface="B Traffic" pitchFamily="2" charset="-78"/>
              </a:rPr>
              <a:t>‌ ايمني (حفاظت از اموال و افراد)، </a:t>
            </a:r>
            <a:endParaRPr lang="fa-IR" sz="2400" b="1" dirty="0" smtClean="0">
              <a:latin typeface="Arial" pitchFamily="34" charset="0"/>
              <a:cs typeface="Arial" pitchFamily="34" charset="0"/>
            </a:endParaRPr>
          </a:p>
        </p:txBody>
      </p:sp>
      <p:sp>
        <p:nvSpPr>
          <p:cNvPr id="8" name="Rectangle 7"/>
          <p:cNvSpPr/>
          <p:nvPr/>
        </p:nvSpPr>
        <p:spPr>
          <a:xfrm>
            <a:off x="3810000" y="5486400"/>
            <a:ext cx="4572000" cy="461665"/>
          </a:xfrm>
          <a:prstGeom prst="rect">
            <a:avLst/>
          </a:prstGeom>
        </p:spPr>
        <p:txBody>
          <a:bodyPr>
            <a:spAutoFit/>
          </a:bodyPr>
          <a:lstStyle/>
          <a:p>
            <a:pPr lvl="0" algn="justLow" rtl="1" fontAlgn="base">
              <a:spcBef>
                <a:spcPct val="0"/>
              </a:spcBef>
              <a:spcAft>
                <a:spcPct val="0"/>
              </a:spcAft>
            </a:pPr>
            <a:r>
              <a:rPr lang="fa-IR" sz="2400" b="1" dirty="0" smtClean="0">
                <a:latin typeface="Calibri" pitchFamily="34" charset="0"/>
                <a:ea typeface="Calibri" pitchFamily="34" charset="0"/>
                <a:cs typeface="B Traffic" pitchFamily="2" charset="-78"/>
              </a:rPr>
              <a:t>حسابداري (تعيين وضوع موجود مالي) </a:t>
            </a:r>
          </a:p>
        </p:txBody>
      </p:sp>
      <p:sp>
        <p:nvSpPr>
          <p:cNvPr id="9" name="Rectangle 8"/>
          <p:cNvSpPr/>
          <p:nvPr/>
        </p:nvSpPr>
        <p:spPr>
          <a:xfrm>
            <a:off x="0" y="6027003"/>
            <a:ext cx="9144000" cy="400110"/>
          </a:xfrm>
          <a:prstGeom prst="rect">
            <a:avLst/>
          </a:prstGeom>
        </p:spPr>
        <p:txBody>
          <a:bodyPr wrap="square">
            <a:spAutoFit/>
          </a:bodyPr>
          <a:lstStyle/>
          <a:p>
            <a:pPr lvl="0" algn="justLow" rtl="1" fontAlgn="base">
              <a:spcBef>
                <a:spcPct val="0"/>
              </a:spcBef>
              <a:spcAft>
                <a:spcPct val="0"/>
              </a:spcAft>
            </a:pPr>
            <a:r>
              <a:rPr lang="fa-IR" sz="2000" b="1" dirty="0" smtClean="0">
                <a:latin typeface="Calibri" pitchFamily="34" charset="0"/>
                <a:ea typeface="Calibri" pitchFamily="34" charset="0"/>
                <a:cs typeface="B Traffic" pitchFamily="2" charset="-78"/>
              </a:rPr>
              <a:t>وظايف مديريتي (برنامه ريزي، سازماندهي و فرماندهي، هماهنگي و كنترل) </a:t>
            </a:r>
            <a:endParaRPr lang="fa-IR" sz="2000" b="1" dirty="0" smtClean="0">
              <a:latin typeface="Arial" pitchFamily="34" charset="0"/>
              <a:cs typeface="Arial" pitchFamily="34" charset="0"/>
            </a:endParaRPr>
          </a:p>
        </p:txBody>
      </p:sp>
      <p:sp>
        <p:nvSpPr>
          <p:cNvPr id="10" name="Rectangle 9"/>
          <p:cNvSpPr/>
          <p:nvPr/>
        </p:nvSpPr>
        <p:spPr>
          <a:xfrm>
            <a:off x="762000" y="1143000"/>
            <a:ext cx="8382000" cy="1200329"/>
          </a:xfrm>
          <a:prstGeom prst="rect">
            <a:avLst/>
          </a:prstGeom>
        </p:spPr>
        <p:txBody>
          <a:bodyPr wrap="square">
            <a:spAutoFit/>
          </a:bodyPr>
          <a:lstStyle/>
          <a:p>
            <a:pPr algn="r" rtl="1">
              <a:buFont typeface="Wingdings" pitchFamily="2" charset="2"/>
              <a:buChar char="v"/>
            </a:pPr>
            <a:r>
              <a:rPr lang="fa-IR" sz="2400" b="1" dirty="0" smtClean="0">
                <a:solidFill>
                  <a:schemeClr val="tx1">
                    <a:lumMod val="95000"/>
                  </a:schemeClr>
                </a:solidFill>
                <a:cs typeface="B Traffic" pitchFamily="2" charset="-78"/>
              </a:rPr>
              <a:t>مدیریت اداری بر سطح مدیریت در راس سلسله مراتب سازمانی  توجه نمود و برای قابلیتها ،توانایی ها ، و خصایص مدیران  و وظایف آنان اهمیت خاص قایل بود </a:t>
            </a:r>
            <a:r>
              <a:rPr lang="fa-IR" sz="2400" b="1" dirty="0" smtClean="0">
                <a:solidFill>
                  <a:schemeClr val="bg1"/>
                </a:solidFill>
                <a:cs typeface="B Traffic" pitchFamily="2" charset="-78"/>
              </a:rPr>
              <a:t>. </a:t>
            </a:r>
          </a:p>
        </p:txBody>
      </p:sp>
      <p:sp>
        <p:nvSpPr>
          <p:cNvPr id="11"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2" name="Left Arrow 11"/>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6737">
                                            <p:txEl>
                                              <p:pRg st="0" end="0"/>
                                            </p:txEl>
                                          </p:spTgt>
                                        </p:tgtEl>
                                        <p:attrNameLst>
                                          <p:attrName>style.visibility</p:attrName>
                                        </p:attrNameLst>
                                      </p:cBhvr>
                                      <p:to>
                                        <p:strVal val="visible"/>
                                      </p:to>
                                    </p:set>
                                    <p:anim calcmode="lin" valueType="num">
                                      <p:cBhvr additive="base">
                                        <p:cTn id="13" dur="500" fill="hold"/>
                                        <p:tgtEl>
                                          <p:spTgt spid="11673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67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6738">
                                            <p:txEl>
                                              <p:pRg st="0" end="0"/>
                                            </p:txEl>
                                          </p:spTgt>
                                        </p:tgtEl>
                                        <p:attrNameLst>
                                          <p:attrName>style.visibility</p:attrName>
                                        </p:attrNameLst>
                                      </p:cBhvr>
                                      <p:to>
                                        <p:strVal val="visible"/>
                                      </p:to>
                                    </p:set>
                                    <p:anim calcmode="lin" valueType="num">
                                      <p:cBhvr additive="base">
                                        <p:cTn id="19" dur="500" fill="hold"/>
                                        <p:tgtEl>
                                          <p:spTgt spid="116738">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673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 calcmode="lin" valueType="num">
                                      <p:cBhvr additive="base">
                                        <p:cTn id="3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0" end="0"/>
                                            </p:txEl>
                                          </p:spTgt>
                                        </p:tgtEl>
                                        <p:attrNameLst>
                                          <p:attrName>style.visibility</p:attrName>
                                        </p:attrNameLst>
                                      </p:cBhvr>
                                      <p:to>
                                        <p:strVal val="visible"/>
                                      </p:to>
                                    </p:set>
                                    <p:anim calcmode="lin" valueType="num">
                                      <p:cBhvr additive="base">
                                        <p:cTn id="4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xEl>
                                              <p:pRg st="0" end="0"/>
                                            </p:txEl>
                                          </p:spTgt>
                                        </p:tgtEl>
                                        <p:attrNameLst>
                                          <p:attrName>style.visibility</p:attrName>
                                        </p:attrNameLst>
                                      </p:cBhvr>
                                      <p:to>
                                        <p:strVal val="visible"/>
                                      </p:to>
                                    </p:set>
                                    <p:anim calcmode="lin" valueType="num">
                                      <p:cBhvr additive="base">
                                        <p:cTn id="4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7" grpId="0" build="p"/>
      <p:bldP spid="116738" grpId="0" build="p"/>
      <p:bldP spid="5" grpId="0" build="p"/>
      <p:bldP spid="6" grpId="0" build="p"/>
      <p:bldP spid="7" grpId="0" build="p"/>
      <p:bldP spid="8" grpId="0" build="p"/>
      <p:bldP spid="9" grpId="0" build="p"/>
      <p:bldP spid="10"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0"/>
            <a:ext cx="6477000" cy="584775"/>
          </a:xfrm>
          <a:prstGeom prst="rect">
            <a:avLst/>
          </a:prstGeom>
        </p:spPr>
        <p:txBody>
          <a:bodyPr wrap="square">
            <a:spAutoFit/>
          </a:bodyPr>
          <a:lstStyle/>
          <a:p>
            <a:r>
              <a:rPr lang="fa-IR" sz="3200" b="1" dirty="0" smtClean="0">
                <a:solidFill>
                  <a:srgbClr val="0070C0"/>
                </a:solidFill>
              </a:rPr>
              <a:t>اصول چهارگانه مديريت فايول</a:t>
            </a:r>
            <a:endParaRPr lang="fa-IR" sz="3200" b="1" dirty="0">
              <a:solidFill>
                <a:srgbClr val="0070C0"/>
              </a:solidFill>
            </a:endParaRPr>
          </a:p>
        </p:txBody>
      </p:sp>
      <p:sp>
        <p:nvSpPr>
          <p:cNvPr id="3" name="Rectangle 2"/>
          <p:cNvSpPr/>
          <p:nvPr/>
        </p:nvSpPr>
        <p:spPr>
          <a:xfrm>
            <a:off x="990600" y="762000"/>
            <a:ext cx="8153400" cy="1015663"/>
          </a:xfrm>
          <a:prstGeom prst="rect">
            <a:avLst/>
          </a:prstGeom>
        </p:spPr>
        <p:txBody>
          <a:bodyPr wrap="square">
            <a:spAutoFit/>
          </a:bodyPr>
          <a:lstStyle/>
          <a:p>
            <a:pPr algn="r"/>
            <a:r>
              <a:rPr lang="fa-IR" sz="2000" b="1" dirty="0" smtClean="0"/>
              <a:t>فايول ضمن بيان اين واقعيت كه </a:t>
            </a:r>
            <a:r>
              <a:rPr lang="fa-IR" sz="2000" b="1" dirty="0" smtClean="0">
                <a:solidFill>
                  <a:srgbClr val="FF0000"/>
                </a:solidFill>
              </a:rPr>
              <a:t>« در امور مديريتي هيچ چيز مطلق نيست»</a:t>
            </a:r>
            <a:r>
              <a:rPr lang="fa-IR" sz="2000" b="1" dirty="0" smtClean="0"/>
              <a:t> . </a:t>
            </a:r>
          </a:p>
          <a:p>
            <a:pPr algn="r"/>
            <a:r>
              <a:rPr lang="fa-IR" sz="2000" b="1" dirty="0" smtClean="0"/>
              <a:t>روشها و فنوني را كه در تجربه به آنها رسيده بود بعنوان اصول چهارگانه مديريت ارائه كرد: </a:t>
            </a:r>
            <a:endParaRPr lang="fa-IR" sz="2000" b="1" dirty="0"/>
          </a:p>
        </p:txBody>
      </p:sp>
      <p:sp>
        <p:nvSpPr>
          <p:cNvPr id="115713" name="Rectangle 1"/>
          <p:cNvSpPr>
            <a:spLocks noChangeArrowheads="1"/>
          </p:cNvSpPr>
          <p:nvPr/>
        </p:nvSpPr>
        <p:spPr bwMode="auto">
          <a:xfrm>
            <a:off x="990600" y="1888867"/>
            <a:ext cx="8153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1-تقسيم كار : </a:t>
            </a: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كاهش تعداد كارهايي كه هر فرد در محدوده معيني انجام  مي دهد. موجب افزايش مهارت و بهبود عملكردش مي گردد.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1066800" y="2895600"/>
            <a:ext cx="8077200" cy="707886"/>
          </a:xfrm>
          <a:prstGeom prst="rect">
            <a:avLst/>
          </a:prstGeom>
        </p:spPr>
        <p:txBody>
          <a:bodyPr wrap="square">
            <a:spAutoFit/>
          </a:bodyPr>
          <a:lstStyle/>
          <a:p>
            <a:pPr lvl="0" algn="justLow" rtl="1" eaLnBrk="0" fontAlgn="base" hangingPunct="0">
              <a:spcBef>
                <a:spcPct val="0"/>
              </a:spcBef>
              <a:spcAft>
                <a:spcPct val="0"/>
              </a:spcAft>
            </a:pPr>
            <a:r>
              <a:rPr lang="fa-IR" sz="2000" b="1" dirty="0" smtClean="0">
                <a:solidFill>
                  <a:srgbClr val="FF0000"/>
                </a:solidFill>
                <a:latin typeface="Calibri" pitchFamily="34" charset="0"/>
                <a:ea typeface="Calibri" pitchFamily="34" charset="0"/>
                <a:cs typeface="B Traffic" pitchFamily="2" charset="-78"/>
              </a:rPr>
              <a:t>2- اختيار :‌ </a:t>
            </a:r>
            <a:r>
              <a:rPr lang="fa-IR" sz="2000" b="1" dirty="0" smtClean="0">
                <a:latin typeface="Calibri" pitchFamily="34" charset="0"/>
                <a:ea typeface="Calibri" pitchFamily="34" charset="0"/>
                <a:cs typeface="B Traffic" pitchFamily="2" charset="-78"/>
              </a:rPr>
              <a:t>اختيار و مسئوليت بايد با هم متناسب باشند (حق صدور دستور و به اجرا در آوردن آن را به كمك پاداش يا تنبيه، اختيار گويند). </a:t>
            </a:r>
            <a:endParaRPr lang="fa-IR" sz="2000" b="1" dirty="0" smtClean="0">
              <a:latin typeface="Arial" pitchFamily="34" charset="0"/>
              <a:cs typeface="Arial" pitchFamily="34" charset="0"/>
            </a:endParaRPr>
          </a:p>
        </p:txBody>
      </p:sp>
      <p:sp>
        <p:nvSpPr>
          <p:cNvPr id="6" name="Rectangle 5"/>
          <p:cNvSpPr/>
          <p:nvPr/>
        </p:nvSpPr>
        <p:spPr>
          <a:xfrm>
            <a:off x="1143000" y="4114800"/>
            <a:ext cx="8001000" cy="707886"/>
          </a:xfrm>
          <a:prstGeom prst="rect">
            <a:avLst/>
          </a:prstGeom>
        </p:spPr>
        <p:txBody>
          <a:bodyPr wrap="square">
            <a:spAutoFit/>
          </a:bodyPr>
          <a:lstStyle/>
          <a:p>
            <a:pPr algn="r"/>
            <a:r>
              <a:rPr lang="fa-IR" sz="2000" b="1" dirty="0" smtClean="0">
                <a:solidFill>
                  <a:srgbClr val="FF0000"/>
                </a:solidFill>
                <a:latin typeface="Calibri" pitchFamily="34" charset="0"/>
                <a:ea typeface="Calibri" pitchFamily="34" charset="0"/>
                <a:cs typeface="B Traffic" pitchFamily="2" charset="-78"/>
              </a:rPr>
              <a:t>3- انضباط : </a:t>
            </a:r>
            <a:r>
              <a:rPr lang="fa-IR" sz="2000" b="1" dirty="0" smtClean="0">
                <a:latin typeface="Calibri" pitchFamily="34" charset="0"/>
                <a:ea typeface="Calibri" pitchFamily="34" charset="0"/>
                <a:cs typeface="B Traffic" pitchFamily="2" charset="-78"/>
              </a:rPr>
              <a:t>اطاعت و تعهد ناشي از توافق مدير با كاركنان را انضباط مي نامند. انضباط بيشتر حاصل توان رهبري مدير است</a:t>
            </a:r>
            <a:endParaRPr lang="fa-IR" sz="2000" b="1" dirty="0"/>
          </a:p>
        </p:txBody>
      </p:sp>
      <p:sp>
        <p:nvSpPr>
          <p:cNvPr id="115714" name="Rectangle 2"/>
          <p:cNvSpPr>
            <a:spLocks noChangeArrowheads="1"/>
          </p:cNvSpPr>
          <p:nvPr/>
        </p:nvSpPr>
        <p:spPr bwMode="auto">
          <a:xfrm>
            <a:off x="1066800" y="5149335"/>
            <a:ext cx="80772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tabLst/>
            </a:pPr>
            <a:r>
              <a:rPr kumimoji="0" lang="fa-IR" sz="20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4-وحدت فرماندهي : </a:t>
            </a:r>
            <a:r>
              <a:rPr kumimoji="0" lang="fa-IR" sz="20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اختيار دستور دادن به كارمند بايد مختص يك مدير باشد. </a:t>
            </a:r>
          </a:p>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20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كارمند بايد بداند از چه كسي دستور مي گيرد و مسئول پاسخگويي در برابر چه كسي است. </a:t>
            </a:r>
            <a:endParaRPr kumimoji="0" lang="fa-IR"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9" name="Left Arrow 8"/>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5713">
                                            <p:txEl>
                                              <p:pRg st="0" end="0"/>
                                            </p:txEl>
                                          </p:spTgt>
                                        </p:tgtEl>
                                        <p:attrNameLst>
                                          <p:attrName>style.visibility</p:attrName>
                                        </p:attrNameLst>
                                      </p:cBhvr>
                                      <p:to>
                                        <p:strVal val="visible"/>
                                      </p:to>
                                    </p:set>
                                    <p:anim calcmode="lin" valueType="num">
                                      <p:cBhvr additive="base">
                                        <p:cTn id="19" dur="500" fill="hold"/>
                                        <p:tgtEl>
                                          <p:spTgt spid="11571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57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5714">
                                            <p:txEl>
                                              <p:pRg st="0" end="0"/>
                                            </p:txEl>
                                          </p:spTgt>
                                        </p:tgtEl>
                                        <p:attrNameLst>
                                          <p:attrName>style.visibility</p:attrName>
                                        </p:attrNameLst>
                                      </p:cBhvr>
                                      <p:to>
                                        <p:strVal val="visible"/>
                                      </p:to>
                                    </p:set>
                                    <p:anim calcmode="lin" valueType="num">
                                      <p:cBhvr additive="base">
                                        <p:cTn id="37" dur="500" fill="hold"/>
                                        <p:tgtEl>
                                          <p:spTgt spid="115714">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57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5714">
                                            <p:txEl>
                                              <p:pRg st="1" end="1"/>
                                            </p:txEl>
                                          </p:spTgt>
                                        </p:tgtEl>
                                        <p:attrNameLst>
                                          <p:attrName>style.visibility</p:attrName>
                                        </p:attrNameLst>
                                      </p:cBhvr>
                                      <p:to>
                                        <p:strVal val="visible"/>
                                      </p:to>
                                    </p:set>
                                    <p:anim calcmode="lin" valueType="num">
                                      <p:cBhvr additive="base">
                                        <p:cTn id="43" dur="500" fill="hold"/>
                                        <p:tgtEl>
                                          <p:spTgt spid="115714">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571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5713" grpId="0" build="p"/>
      <p:bldP spid="5" grpId="0" build="p"/>
      <p:bldP spid="6" grpId="0" build="p"/>
      <p:bldP spid="115714"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0"/>
            <a:ext cx="6477000" cy="584775"/>
          </a:xfrm>
          <a:prstGeom prst="rect">
            <a:avLst/>
          </a:prstGeom>
        </p:spPr>
        <p:txBody>
          <a:bodyPr wrap="square">
            <a:spAutoFit/>
          </a:bodyPr>
          <a:lstStyle/>
          <a:p>
            <a:r>
              <a:rPr lang="fa-IR" sz="3200" b="1" dirty="0" smtClean="0">
                <a:solidFill>
                  <a:srgbClr val="0070C0"/>
                </a:solidFill>
              </a:rPr>
              <a:t>اصول چهارگانه مديريت فايول</a:t>
            </a:r>
            <a:endParaRPr lang="fa-IR" sz="3200" b="1" dirty="0">
              <a:solidFill>
                <a:srgbClr val="0070C0"/>
              </a:solidFill>
            </a:endParaRPr>
          </a:p>
        </p:txBody>
      </p:sp>
      <p:sp>
        <p:nvSpPr>
          <p:cNvPr id="125953" name="Rectangle 1"/>
          <p:cNvSpPr>
            <a:spLocks noChangeArrowheads="1"/>
          </p:cNvSpPr>
          <p:nvPr/>
        </p:nvSpPr>
        <p:spPr bwMode="auto">
          <a:xfrm>
            <a:off x="1066800" y="865257"/>
            <a:ext cx="80772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5- وحدت مديريت </a:t>
            </a: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براي اجراي برنامه واحد، بايد مدير واحدي وجود داشته باشد. مدير بايد تمام فعاليت هايي را كه داراي هدف يگانه هستند با هم هماهنگ و رهبري كند.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990600" y="2286000"/>
            <a:ext cx="8153400" cy="1569660"/>
          </a:xfrm>
          <a:prstGeom prst="rect">
            <a:avLst/>
          </a:prstGeom>
        </p:spPr>
        <p:txBody>
          <a:bodyPr wrap="square">
            <a:spAutoFit/>
          </a:bodyPr>
          <a:lstStyle/>
          <a:p>
            <a:pPr lvl="0" algn="justLow" rtl="1" eaLnBrk="0" fontAlgn="base" hangingPunct="0">
              <a:spcBef>
                <a:spcPct val="0"/>
              </a:spcBef>
              <a:spcAft>
                <a:spcPct val="0"/>
              </a:spcAft>
            </a:pPr>
            <a:r>
              <a:rPr lang="fa-IR" sz="2400" b="1" dirty="0" smtClean="0">
                <a:solidFill>
                  <a:srgbClr val="FF0000"/>
                </a:solidFill>
                <a:latin typeface="Calibri" pitchFamily="34" charset="0"/>
                <a:ea typeface="Calibri" pitchFamily="34" charset="0"/>
                <a:cs typeface="B Traffic" pitchFamily="2" charset="-78"/>
              </a:rPr>
              <a:t>6- وابستگي منافع فردي به هدف كلي </a:t>
            </a:r>
            <a:r>
              <a:rPr lang="fa-IR" sz="2400" b="1" dirty="0" smtClean="0">
                <a:latin typeface="Calibri" pitchFamily="34" charset="0"/>
                <a:ea typeface="Calibri" pitchFamily="34" charset="0"/>
                <a:cs typeface="B Traffic" pitchFamily="2" charset="-78"/>
              </a:rPr>
              <a:t>: در هر سازمان، منافع يك عضو يا گروه نبايد بالاتر از منافع و هدف هاي كلي سازمان قرار گيرد. بنابراين اعضا بايد براي رسيدن به اهداف شخصي از تحقق هدفهاي سازماني تبعيت نموده و آن را حمايت كنند. </a:t>
            </a:r>
            <a:endParaRPr lang="en-US" sz="2400" b="1" dirty="0" smtClean="0">
              <a:latin typeface="Arial" pitchFamily="34" charset="0"/>
              <a:cs typeface="Arial" pitchFamily="34" charset="0"/>
            </a:endParaRPr>
          </a:p>
        </p:txBody>
      </p:sp>
      <p:sp>
        <p:nvSpPr>
          <p:cNvPr id="5" name="Rectangle 4"/>
          <p:cNvSpPr/>
          <p:nvPr/>
        </p:nvSpPr>
        <p:spPr>
          <a:xfrm>
            <a:off x="990600" y="4038600"/>
            <a:ext cx="8153400" cy="1200329"/>
          </a:xfrm>
          <a:prstGeom prst="rect">
            <a:avLst/>
          </a:prstGeom>
        </p:spPr>
        <p:txBody>
          <a:bodyPr wrap="square">
            <a:spAutoFit/>
          </a:bodyPr>
          <a:lstStyle/>
          <a:p>
            <a:pPr lvl="0" algn="justLow" rtl="1" eaLnBrk="0" fontAlgn="base" hangingPunct="0">
              <a:spcBef>
                <a:spcPct val="0"/>
              </a:spcBef>
              <a:spcAft>
                <a:spcPct val="0"/>
              </a:spcAft>
            </a:pPr>
            <a:r>
              <a:rPr lang="fa-IR" sz="2400" b="1" dirty="0" smtClean="0">
                <a:solidFill>
                  <a:srgbClr val="FF0000"/>
                </a:solidFill>
                <a:latin typeface="Calibri" pitchFamily="34" charset="0"/>
                <a:ea typeface="Calibri" pitchFamily="34" charset="0"/>
                <a:cs typeface="B Traffic" pitchFamily="2" charset="-78"/>
              </a:rPr>
              <a:t>7- جبران خدمات كاركنان در ازاي كار انجام شده </a:t>
            </a:r>
            <a:r>
              <a:rPr lang="fa-IR" sz="2400" b="1" dirty="0" smtClean="0">
                <a:latin typeface="Calibri" pitchFamily="34" charset="0"/>
                <a:ea typeface="Calibri" pitchFamily="34" charset="0"/>
                <a:cs typeface="B Traffic" pitchFamily="2" charset="-78"/>
              </a:rPr>
              <a:t>: ‌بايد به تمام كساني كه بطور موثر براي رسيدن به هدف سازمان كوشيده اند، پاداش منصفانه پرداخت شود. </a:t>
            </a:r>
            <a:endParaRPr lang="en-US" sz="2400" b="1" dirty="0" smtClean="0">
              <a:latin typeface="Arial" pitchFamily="34" charset="0"/>
              <a:cs typeface="Arial" pitchFamily="34" charset="0"/>
            </a:endParaRPr>
          </a:p>
        </p:txBody>
      </p:sp>
      <p:sp>
        <p:nvSpPr>
          <p:cNvPr id="6" name="Rectangle 5"/>
          <p:cNvSpPr/>
          <p:nvPr/>
        </p:nvSpPr>
        <p:spPr>
          <a:xfrm>
            <a:off x="1066800" y="5410200"/>
            <a:ext cx="7848600" cy="1200329"/>
          </a:xfrm>
          <a:prstGeom prst="rect">
            <a:avLst/>
          </a:prstGeom>
        </p:spPr>
        <p:txBody>
          <a:bodyPr wrap="square">
            <a:spAutoFit/>
          </a:bodyPr>
          <a:lstStyle/>
          <a:p>
            <a:pPr lvl="0" algn="justLow" rtl="1" eaLnBrk="0" fontAlgn="base" hangingPunct="0">
              <a:spcBef>
                <a:spcPct val="0"/>
              </a:spcBef>
              <a:spcAft>
                <a:spcPct val="0"/>
              </a:spcAft>
            </a:pPr>
            <a:r>
              <a:rPr lang="fa-IR" sz="2400" b="1" dirty="0" smtClean="0">
                <a:solidFill>
                  <a:srgbClr val="FF0000"/>
                </a:solidFill>
                <a:latin typeface="Calibri" pitchFamily="34" charset="0"/>
                <a:ea typeface="Calibri" pitchFamily="34" charset="0"/>
                <a:cs typeface="B Traffic" pitchFamily="2" charset="-78"/>
              </a:rPr>
              <a:t>8- تمركز </a:t>
            </a:r>
            <a:r>
              <a:rPr lang="fa-IR" sz="2400" b="1" dirty="0" smtClean="0">
                <a:latin typeface="Calibri" pitchFamily="34" charset="0"/>
                <a:ea typeface="Calibri" pitchFamily="34" charset="0"/>
                <a:cs typeface="B Traffic" pitchFamily="2" charset="-78"/>
              </a:rPr>
              <a:t>: ميزان تمركز و عدم تمركز بايد متناسب با اوضاع و شرايط خاص سازمان باشد معمولا درجه اي از تمركز مطلوبست كه باعث بكار افتادن توانايي هاي كاركنان به بهترين وجه باشد. </a:t>
            </a:r>
            <a:endParaRPr lang="fa-IR" sz="2400" b="1" dirty="0" smtClean="0">
              <a:latin typeface="Arial" pitchFamily="34" charset="0"/>
              <a:cs typeface="Arial" pitchFamily="34" charset="0"/>
            </a:endParaRPr>
          </a:p>
        </p:txBody>
      </p:sp>
      <p:sp>
        <p:nvSpPr>
          <p:cNvPr id="7"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8" name="Left Arrow 7"/>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5953">
                                            <p:txEl>
                                              <p:pRg st="0" end="0"/>
                                            </p:txEl>
                                          </p:spTgt>
                                        </p:tgtEl>
                                        <p:attrNameLst>
                                          <p:attrName>style.visibility</p:attrName>
                                        </p:attrNameLst>
                                      </p:cBhvr>
                                      <p:to>
                                        <p:strVal val="visible"/>
                                      </p:to>
                                    </p:set>
                                    <p:anim calcmode="lin" valueType="num">
                                      <p:cBhvr additive="base">
                                        <p:cTn id="7" dur="500" fill="hold"/>
                                        <p:tgtEl>
                                          <p:spTgt spid="12595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595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3" grpId="0" build="p"/>
      <p:bldP spid="4" grpId="0" build="p"/>
      <p:bldP spid="5" grpId="0" build="p"/>
      <p:bldP spid="6"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0"/>
            <a:ext cx="6477000" cy="584775"/>
          </a:xfrm>
          <a:prstGeom prst="rect">
            <a:avLst/>
          </a:prstGeom>
        </p:spPr>
        <p:txBody>
          <a:bodyPr wrap="square">
            <a:spAutoFit/>
          </a:bodyPr>
          <a:lstStyle/>
          <a:p>
            <a:r>
              <a:rPr lang="fa-IR" sz="3200" b="1" dirty="0" smtClean="0">
                <a:solidFill>
                  <a:srgbClr val="0070C0"/>
                </a:solidFill>
              </a:rPr>
              <a:t>اصول چهارگانه مديريت فايول</a:t>
            </a:r>
            <a:endParaRPr lang="fa-IR" sz="3200" b="1" dirty="0">
              <a:solidFill>
                <a:srgbClr val="0070C0"/>
              </a:solidFill>
            </a:endParaRPr>
          </a:p>
        </p:txBody>
      </p:sp>
      <p:sp>
        <p:nvSpPr>
          <p:cNvPr id="124929" name="Rectangle 1"/>
          <p:cNvSpPr>
            <a:spLocks noChangeArrowheads="1"/>
          </p:cNvSpPr>
          <p:nvPr/>
        </p:nvSpPr>
        <p:spPr bwMode="auto">
          <a:xfrm>
            <a:off x="1066800" y="685800"/>
            <a:ext cx="80772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9- سلسله مراتب </a:t>
            </a:r>
            <a:r>
              <a:rPr kumimoji="0" lang="fa-IR" sz="20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خط فرمان يا مسير دستور، برحسب اهميت از مقامات بالاي سازمان شروع و به كارمندان جزء ختم مي گردد. سلسله مراتب اداري براي تسهيل در هماهنگي و وحدت مديريت ضرورت دارد. گاهي طولاني شدن مسير خط فرمان موجب كندي ارتباطات و تصميم گيري ها مي گردد.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2057400" y="2209800"/>
            <a:ext cx="6781800" cy="1323439"/>
          </a:xfrm>
          <a:prstGeom prst="rect">
            <a:avLst/>
          </a:prstGeom>
        </p:spPr>
        <p:txBody>
          <a:bodyPr wrap="square">
            <a:spAutoFit/>
          </a:bodyPr>
          <a:lstStyle/>
          <a:p>
            <a:pPr lvl="0" algn="justLow" rtl="1" eaLnBrk="0" fontAlgn="base" hangingPunct="0">
              <a:spcBef>
                <a:spcPct val="0"/>
              </a:spcBef>
              <a:spcAft>
                <a:spcPct val="0"/>
              </a:spcAft>
            </a:pPr>
            <a:r>
              <a:rPr lang="fa-IR" sz="2000" b="1" dirty="0" smtClean="0">
                <a:solidFill>
                  <a:srgbClr val="FF0000"/>
                </a:solidFill>
                <a:latin typeface="Calibri" pitchFamily="34" charset="0"/>
                <a:ea typeface="Calibri" pitchFamily="34" charset="0"/>
                <a:cs typeface="B Traffic" pitchFamily="2" charset="-78"/>
              </a:rPr>
              <a:t>10- نظم :    </a:t>
            </a:r>
            <a:r>
              <a:rPr lang="fa-IR" sz="2000" b="1" dirty="0" smtClean="0">
                <a:latin typeface="Calibri" pitchFamily="34" charset="0"/>
                <a:ea typeface="Calibri" pitchFamily="34" charset="0"/>
                <a:cs typeface="B Traffic" pitchFamily="2" charset="-78"/>
              </a:rPr>
              <a:t>براي گردش خوب كارها در سازمان  ،  برای این منظور</a:t>
            </a:r>
          </a:p>
          <a:p>
            <a:pPr lvl="0" algn="justLow" rtl="1" eaLnBrk="0" fontAlgn="base" hangingPunct="0">
              <a:spcBef>
                <a:spcPct val="0"/>
              </a:spcBef>
              <a:spcAft>
                <a:spcPct val="0"/>
              </a:spcAft>
            </a:pPr>
            <a:r>
              <a:rPr lang="fa-IR" sz="2000" b="1" dirty="0" smtClean="0">
                <a:latin typeface="Calibri" pitchFamily="34" charset="0"/>
                <a:ea typeface="Calibri" pitchFamily="34" charset="0"/>
                <a:cs typeface="B Traffic" pitchFamily="2" charset="-78"/>
              </a:rPr>
              <a:t> اولا: هر يك از افراد بايد به كاري مناسب گمارده شود. </a:t>
            </a:r>
          </a:p>
          <a:p>
            <a:pPr lvl="0" algn="justLow" rtl="1" eaLnBrk="0" fontAlgn="base" hangingPunct="0">
              <a:spcBef>
                <a:spcPct val="0"/>
              </a:spcBef>
              <a:spcAft>
                <a:spcPct val="0"/>
              </a:spcAft>
            </a:pPr>
            <a:r>
              <a:rPr lang="fa-IR" sz="2000" b="1" dirty="0" smtClean="0">
                <a:latin typeface="Calibri" pitchFamily="34" charset="0"/>
                <a:ea typeface="Calibri" pitchFamily="34" charset="0"/>
                <a:cs typeface="B Traffic" pitchFamily="2" charset="-78"/>
              </a:rPr>
              <a:t>ثانيا: امكانات و تجهيزات صحيح انتخاب گردد </a:t>
            </a:r>
          </a:p>
          <a:p>
            <a:pPr lvl="0" algn="justLow" rtl="1" eaLnBrk="0" fontAlgn="base" hangingPunct="0">
              <a:spcBef>
                <a:spcPct val="0"/>
              </a:spcBef>
              <a:spcAft>
                <a:spcPct val="0"/>
              </a:spcAft>
            </a:pPr>
            <a:r>
              <a:rPr lang="fa-IR" sz="2000" b="1" dirty="0" smtClean="0">
                <a:latin typeface="Calibri" pitchFamily="34" charset="0"/>
                <a:ea typeface="Calibri" pitchFamily="34" charset="0"/>
                <a:cs typeface="B Traffic" pitchFamily="2" charset="-78"/>
              </a:rPr>
              <a:t>و استفاده از آنها در شرايط مناسب انجام گيرد. </a:t>
            </a:r>
            <a:endParaRPr lang="en-US" sz="2000" b="1" dirty="0" smtClean="0">
              <a:latin typeface="Arial" pitchFamily="34" charset="0"/>
              <a:cs typeface="Arial" pitchFamily="34" charset="0"/>
            </a:endParaRPr>
          </a:p>
        </p:txBody>
      </p:sp>
      <p:sp>
        <p:nvSpPr>
          <p:cNvPr id="5" name="Rectangle 4"/>
          <p:cNvSpPr/>
          <p:nvPr/>
        </p:nvSpPr>
        <p:spPr>
          <a:xfrm>
            <a:off x="1066800" y="4114800"/>
            <a:ext cx="8077200" cy="1015663"/>
          </a:xfrm>
          <a:prstGeom prst="rect">
            <a:avLst/>
          </a:prstGeom>
        </p:spPr>
        <p:txBody>
          <a:bodyPr wrap="square">
            <a:spAutoFit/>
          </a:bodyPr>
          <a:lstStyle/>
          <a:p>
            <a:pPr lvl="0" algn="justLow" rtl="1" eaLnBrk="0" fontAlgn="base" hangingPunct="0">
              <a:spcBef>
                <a:spcPct val="0"/>
              </a:spcBef>
              <a:spcAft>
                <a:spcPct val="0"/>
              </a:spcAft>
            </a:pPr>
            <a:r>
              <a:rPr lang="fa-IR" sz="2000" b="1" dirty="0" smtClean="0">
                <a:solidFill>
                  <a:srgbClr val="FF0000"/>
                </a:solidFill>
                <a:latin typeface="Calibri" pitchFamily="34" charset="0"/>
                <a:ea typeface="Calibri" pitchFamily="34" charset="0"/>
                <a:cs typeface="B Traffic" pitchFamily="2" charset="-78"/>
              </a:rPr>
              <a:t>11- عدالت : </a:t>
            </a:r>
            <a:r>
              <a:rPr lang="fa-IR" sz="2000" b="1" dirty="0" smtClean="0">
                <a:latin typeface="Calibri" pitchFamily="34" charset="0"/>
                <a:ea typeface="Calibri" pitchFamily="34" charset="0"/>
                <a:cs typeface="B Traffic" pitchFamily="2" charset="-78"/>
              </a:rPr>
              <a:t>رعايت عدالت و انصاف در رفتار با كاركنان موجب مي شود آنان نيز با جديت درجهت تحقق بخشيدن اهداف سازماني تلاش نمايند. و نسبت به سازمان وفادار بمانند. </a:t>
            </a:r>
            <a:endParaRPr lang="en-US" sz="2000" b="1" dirty="0" smtClean="0">
              <a:latin typeface="Arial" pitchFamily="34" charset="0"/>
              <a:cs typeface="Arial" pitchFamily="34" charset="0"/>
            </a:endParaRPr>
          </a:p>
        </p:txBody>
      </p:sp>
      <p:sp>
        <p:nvSpPr>
          <p:cNvPr id="6" name="Rectangle 5"/>
          <p:cNvSpPr/>
          <p:nvPr/>
        </p:nvSpPr>
        <p:spPr>
          <a:xfrm>
            <a:off x="990600" y="5334000"/>
            <a:ext cx="8153400" cy="1015663"/>
          </a:xfrm>
          <a:prstGeom prst="rect">
            <a:avLst/>
          </a:prstGeom>
        </p:spPr>
        <p:txBody>
          <a:bodyPr wrap="square">
            <a:spAutoFit/>
          </a:bodyPr>
          <a:lstStyle/>
          <a:p>
            <a:pPr lvl="0" algn="justLow" rtl="1" eaLnBrk="0" fontAlgn="base" hangingPunct="0">
              <a:spcBef>
                <a:spcPct val="0"/>
              </a:spcBef>
              <a:spcAft>
                <a:spcPct val="0"/>
              </a:spcAft>
            </a:pPr>
            <a:r>
              <a:rPr lang="fa-IR" sz="2000" b="1" dirty="0" smtClean="0">
                <a:solidFill>
                  <a:srgbClr val="FF0000"/>
                </a:solidFill>
                <a:latin typeface="Calibri" pitchFamily="34" charset="0"/>
                <a:ea typeface="Calibri" pitchFamily="34" charset="0"/>
                <a:cs typeface="B Traffic" pitchFamily="2" charset="-78"/>
              </a:rPr>
              <a:t>12- ثبات : </a:t>
            </a:r>
            <a:r>
              <a:rPr lang="fa-IR" sz="2000" b="1" dirty="0" smtClean="0">
                <a:latin typeface="Calibri" pitchFamily="34" charset="0"/>
                <a:ea typeface="Calibri" pitchFamily="34" charset="0"/>
                <a:cs typeface="B Traffic" pitchFamily="2" charset="-78"/>
              </a:rPr>
              <a:t>بايد به كاركنان فرصت داده شود تا به كار خود مسلط شوند كارمند براي تطبيق خود با محيط و خواسته هاي سازمان به زمان نياز دارد تا به بهره دهي برسد. </a:t>
            </a:r>
            <a:endParaRPr lang="fa-IR" sz="2000" b="1" dirty="0" smtClean="0">
              <a:latin typeface="Arial" pitchFamily="34" charset="0"/>
              <a:cs typeface="Arial" pitchFamily="34" charset="0"/>
            </a:endParaRPr>
          </a:p>
        </p:txBody>
      </p:sp>
      <p:sp>
        <p:nvSpPr>
          <p:cNvPr id="7"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8" name="Left Arrow 7"/>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4929">
                                            <p:txEl>
                                              <p:pRg st="0" end="0"/>
                                            </p:txEl>
                                          </p:spTgt>
                                        </p:tgtEl>
                                        <p:attrNameLst>
                                          <p:attrName>style.visibility</p:attrName>
                                        </p:attrNameLst>
                                      </p:cBhvr>
                                      <p:to>
                                        <p:strVal val="visible"/>
                                      </p:to>
                                    </p:set>
                                    <p:anim calcmode="lin" valueType="num">
                                      <p:cBhvr additive="base">
                                        <p:cTn id="7" dur="500" fill="hold"/>
                                        <p:tgtEl>
                                          <p:spTgt spid="12492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492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29" grpId="0" build="p"/>
      <p:bldP spid="4" grpId="0" build="p"/>
      <p:bldP spid="5" grpId="0" build="p"/>
      <p:bldP spid="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0"/>
            <a:ext cx="6477000" cy="584775"/>
          </a:xfrm>
          <a:prstGeom prst="rect">
            <a:avLst/>
          </a:prstGeom>
        </p:spPr>
        <p:txBody>
          <a:bodyPr wrap="square">
            <a:spAutoFit/>
          </a:bodyPr>
          <a:lstStyle/>
          <a:p>
            <a:r>
              <a:rPr lang="fa-IR" sz="3200" b="1" dirty="0" smtClean="0">
                <a:solidFill>
                  <a:srgbClr val="0070C0"/>
                </a:solidFill>
              </a:rPr>
              <a:t>اصول چهارگانه مديريت فايول</a:t>
            </a:r>
            <a:endParaRPr lang="fa-IR" sz="3200" b="1" dirty="0">
              <a:solidFill>
                <a:srgbClr val="0070C0"/>
              </a:solidFill>
            </a:endParaRPr>
          </a:p>
        </p:txBody>
      </p:sp>
      <p:sp>
        <p:nvSpPr>
          <p:cNvPr id="123905" name="Rectangle 1"/>
          <p:cNvSpPr>
            <a:spLocks noChangeArrowheads="1"/>
          </p:cNvSpPr>
          <p:nvPr/>
        </p:nvSpPr>
        <p:spPr bwMode="auto">
          <a:xfrm>
            <a:off x="1143000" y="1222430"/>
            <a:ext cx="8001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13- ابتكار عمل </a:t>
            </a: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براي انجام هر كاري بايد برنامه ريزي شود و مدير بايد كاركنان را تشويق كند تا هر چه ممكن است فعاليتهايشان با برنامه و اختيار باشد.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1143000" y="3429000"/>
            <a:ext cx="8001000" cy="1938992"/>
          </a:xfrm>
          <a:prstGeom prst="rect">
            <a:avLst/>
          </a:prstGeom>
        </p:spPr>
        <p:txBody>
          <a:bodyPr wrap="square">
            <a:spAutoFit/>
          </a:bodyPr>
          <a:lstStyle/>
          <a:p>
            <a:pPr lvl="0" algn="justLow" rtl="1" eaLnBrk="0" fontAlgn="base" hangingPunct="0">
              <a:spcBef>
                <a:spcPct val="0"/>
              </a:spcBef>
              <a:spcAft>
                <a:spcPct val="0"/>
              </a:spcAft>
            </a:pPr>
            <a:r>
              <a:rPr lang="fa-IR" sz="2400" b="1" dirty="0" smtClean="0">
                <a:solidFill>
                  <a:srgbClr val="FF0000"/>
                </a:solidFill>
                <a:latin typeface="Calibri" pitchFamily="34" charset="0"/>
                <a:ea typeface="Calibri" pitchFamily="34" charset="0"/>
                <a:cs typeface="B Traffic" pitchFamily="2" charset="-78"/>
              </a:rPr>
              <a:t>14- احساس يگانگي : </a:t>
            </a:r>
            <a:r>
              <a:rPr lang="fa-IR" sz="2400" b="1" dirty="0" smtClean="0">
                <a:latin typeface="Calibri" pitchFamily="34" charset="0"/>
                <a:ea typeface="Calibri" pitchFamily="34" charset="0"/>
                <a:cs typeface="B Traffic" pitchFamily="2" charset="-78"/>
              </a:rPr>
              <a:t>مدير بايد بكوشد تا كاركنان بطور دسته جمعي، هدفهاي سازمان را تحقق بخشند زيرا وحدت كاركنان موجب قدرت و استحكام سازمان مي شود. بايد كاركنان درك كنند كه رسيدن به منافع شخصي از طريق ارائه خدمات سودمند دسته جمعي ميسر است. </a:t>
            </a:r>
            <a:endParaRPr lang="fa-IR" sz="2400" b="1" dirty="0" smtClean="0">
              <a:latin typeface="Arial" pitchFamily="34" charset="0"/>
              <a:cs typeface="Arial" pitchFamily="34" charset="0"/>
            </a:endParaRPr>
          </a:p>
        </p:txBody>
      </p:sp>
      <p:sp>
        <p:nvSpPr>
          <p:cNvPr id="5"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3905">
                                            <p:txEl>
                                              <p:pRg st="0" end="0"/>
                                            </p:txEl>
                                          </p:spTgt>
                                        </p:tgtEl>
                                        <p:attrNameLst>
                                          <p:attrName>style.visibility</p:attrName>
                                        </p:attrNameLst>
                                      </p:cBhvr>
                                      <p:to>
                                        <p:strVal val="visible"/>
                                      </p:to>
                                    </p:set>
                                    <p:anim calcmode="lin" valueType="num">
                                      <p:cBhvr additive="base">
                                        <p:cTn id="7" dur="500" fill="hold"/>
                                        <p:tgtEl>
                                          <p:spTgt spid="12390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390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5" grpId="0" build="p"/>
      <p:bldP spid="4"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990600" y="0"/>
            <a:ext cx="8153400" cy="6858000"/>
          </a:xfrm>
        </p:spPr>
        <p:txBody>
          <a:bodyPr/>
          <a:lstStyle/>
          <a:p>
            <a:pPr algn="r" rtl="1" eaLnBrk="1" hangingPunct="1">
              <a:buFont typeface="Wingdings 3" pitchFamily="18" charset="2"/>
              <a:buNone/>
            </a:pPr>
            <a:endParaRPr lang="fa-IR" sz="3200" dirty="0" smtClean="0">
              <a:solidFill>
                <a:srgbClr val="66FF33"/>
              </a:solidFill>
            </a:endParaRPr>
          </a:p>
          <a:p>
            <a:pPr algn="r" rtl="1" eaLnBrk="1" hangingPunct="1">
              <a:buFont typeface="Wingdings 3" pitchFamily="18" charset="2"/>
              <a:buNone/>
            </a:pPr>
            <a:r>
              <a:rPr lang="fa-IR" sz="3200" b="1" dirty="0" smtClean="0">
                <a:solidFill>
                  <a:srgbClr val="7030A0"/>
                </a:solidFill>
                <a:cs typeface="B Traffic" pitchFamily="2" charset="-78"/>
              </a:rPr>
              <a:t>فرق بين نظریه تیلور و</a:t>
            </a:r>
            <a:r>
              <a:rPr lang="en-US" sz="3200" b="1" dirty="0" smtClean="0">
                <a:solidFill>
                  <a:srgbClr val="7030A0"/>
                </a:solidFill>
                <a:cs typeface="B Traffic" pitchFamily="2" charset="-78"/>
              </a:rPr>
              <a:t> </a:t>
            </a:r>
            <a:r>
              <a:rPr lang="fa-IR" sz="3200" b="1" dirty="0" smtClean="0">
                <a:solidFill>
                  <a:srgbClr val="7030A0"/>
                </a:solidFill>
                <a:cs typeface="B Traffic" pitchFamily="2" charset="-78"/>
              </a:rPr>
              <a:t>فایول :</a:t>
            </a:r>
            <a:endParaRPr lang="en-US" sz="3200" b="1" dirty="0" smtClean="0">
              <a:solidFill>
                <a:srgbClr val="7030A0"/>
              </a:solidFill>
              <a:cs typeface="B Traffic" pitchFamily="2" charset="-78"/>
            </a:endParaRPr>
          </a:p>
          <a:p>
            <a:pPr algn="r" rtl="1" eaLnBrk="1" hangingPunct="1">
              <a:buFont typeface="Wingdings 3" pitchFamily="18" charset="2"/>
              <a:buNone/>
            </a:pPr>
            <a:endParaRPr lang="fa-IR" sz="2400" dirty="0" smtClean="0">
              <a:cs typeface="B Traffic" pitchFamily="2" charset="-78"/>
            </a:endParaRPr>
          </a:p>
          <a:p>
            <a:pPr algn="r" rtl="1" eaLnBrk="1" hangingPunct="1">
              <a:buFont typeface="Wingdings 3" pitchFamily="18" charset="2"/>
              <a:buNone/>
            </a:pPr>
            <a:endParaRPr lang="fa-IR" sz="2400" dirty="0" smtClean="0">
              <a:cs typeface="B Traffic" pitchFamily="2" charset="-78"/>
            </a:endParaRPr>
          </a:p>
          <a:p>
            <a:pPr marL="596646" indent="-514350" algn="r" rtl="1" eaLnBrk="1" hangingPunct="1">
              <a:buFont typeface="Wingdings 3" pitchFamily="18" charset="2"/>
              <a:buAutoNum type="arabicParenR"/>
            </a:pPr>
            <a:r>
              <a:rPr lang="fa-IR" sz="2800" b="1" dirty="0" smtClean="0">
                <a:cs typeface="B Traffic" pitchFamily="2" charset="-78"/>
              </a:rPr>
              <a:t>نظریه تیلور به این صورت است که یک مدیر باید طبقه به طبقه صعود كند تا یک  مدیر عالی شود. </a:t>
            </a:r>
          </a:p>
          <a:p>
            <a:pPr marL="596646" indent="-514350" algn="r" rtl="1" eaLnBrk="1" hangingPunct="1">
              <a:buNone/>
            </a:pPr>
            <a:r>
              <a:rPr lang="fa-IR" sz="2800" b="1" dirty="0" smtClean="0">
                <a:cs typeface="B Traffic" pitchFamily="2" charset="-78"/>
              </a:rPr>
              <a:t>      مثل ارتش </a:t>
            </a:r>
          </a:p>
          <a:p>
            <a:pPr algn="r" rtl="1" eaLnBrk="1" hangingPunct="1">
              <a:buFont typeface="Wingdings 3" pitchFamily="18" charset="2"/>
              <a:buNone/>
            </a:pPr>
            <a:endParaRPr lang="fa-IR" sz="2800" b="1" dirty="0" smtClean="0">
              <a:cs typeface="B Traffic" pitchFamily="2" charset="-78"/>
            </a:endParaRPr>
          </a:p>
          <a:p>
            <a:pPr algn="r" rtl="1" eaLnBrk="1" hangingPunct="1">
              <a:buFont typeface="Wingdings 3" pitchFamily="18" charset="2"/>
              <a:buNone/>
            </a:pPr>
            <a:endParaRPr lang="fa-IR" sz="2800" b="1" dirty="0" smtClean="0">
              <a:cs typeface="B Traffic" pitchFamily="2" charset="-78"/>
            </a:endParaRPr>
          </a:p>
          <a:p>
            <a:pPr algn="r" rtl="1" eaLnBrk="1" hangingPunct="1">
              <a:buFont typeface="Wingdings 3" pitchFamily="18" charset="2"/>
              <a:buNone/>
            </a:pPr>
            <a:r>
              <a:rPr lang="fa-IR" sz="2800" b="1" dirty="0" smtClean="0">
                <a:cs typeface="B Traffic" pitchFamily="2" charset="-78"/>
              </a:rPr>
              <a:t>2) ولی فایول می گوید اگر کسی لیاقت وتوانایی داشته باشد با توجه به  توانايي هاي او  می تواند در هر طبقه از مديريت منصوب شود .</a:t>
            </a:r>
          </a:p>
          <a:p>
            <a:pPr eaLnBrk="1" hangingPunct="1">
              <a:buFont typeface="Wingdings 3" pitchFamily="18" charset="2"/>
              <a:buNone/>
            </a:pPr>
            <a:endParaRPr lang="en-US" sz="2800" b="1" dirty="0" smtClean="0"/>
          </a:p>
        </p:txBody>
      </p:sp>
      <p:sp>
        <p:nvSpPr>
          <p:cNvPr id="5"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anim calcmode="lin" valueType="num">
                                      <p:cBhvr additive="base">
                                        <p:cTn id="7" dur="500" fill="hold"/>
                                        <p:tgtEl>
                                          <p:spTgt spid="1945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458">
                                            <p:txEl>
                                              <p:pRg st="4" end="4"/>
                                            </p:txEl>
                                          </p:spTgt>
                                        </p:tgtEl>
                                        <p:attrNameLst>
                                          <p:attrName>style.visibility</p:attrName>
                                        </p:attrNameLst>
                                      </p:cBhvr>
                                      <p:to>
                                        <p:strVal val="visible"/>
                                      </p:to>
                                    </p:set>
                                    <p:anim calcmode="lin" valueType="num">
                                      <p:cBhvr additive="base">
                                        <p:cTn id="13" dur="500" fill="hold"/>
                                        <p:tgtEl>
                                          <p:spTgt spid="19458">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458">
                                            <p:txEl>
                                              <p:pRg st="5" end="5"/>
                                            </p:txEl>
                                          </p:spTgt>
                                        </p:tgtEl>
                                        <p:attrNameLst>
                                          <p:attrName>style.visibility</p:attrName>
                                        </p:attrNameLst>
                                      </p:cBhvr>
                                      <p:to>
                                        <p:strVal val="visible"/>
                                      </p:to>
                                    </p:set>
                                    <p:anim calcmode="lin" valueType="num">
                                      <p:cBhvr additive="base">
                                        <p:cTn id="19" dur="500" fill="hold"/>
                                        <p:tgtEl>
                                          <p:spTgt spid="19458">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458">
                                            <p:txEl>
                                              <p:pRg st="8" end="8"/>
                                            </p:txEl>
                                          </p:spTgt>
                                        </p:tgtEl>
                                        <p:attrNameLst>
                                          <p:attrName>style.visibility</p:attrName>
                                        </p:attrNameLst>
                                      </p:cBhvr>
                                      <p:to>
                                        <p:strVal val="visible"/>
                                      </p:to>
                                    </p:set>
                                    <p:anim calcmode="lin" valueType="num">
                                      <p:cBhvr additive="base">
                                        <p:cTn id="25" dur="500" fill="hold"/>
                                        <p:tgtEl>
                                          <p:spTgt spid="19458">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5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8313" y="533400"/>
            <a:ext cx="8388350" cy="609600"/>
          </a:xfrm>
        </p:spPr>
        <p:txBody>
          <a:bodyPr>
            <a:normAutofit fontScale="90000"/>
          </a:bodyPr>
          <a:lstStyle/>
          <a:p>
            <a:pPr algn="r" eaLnBrk="1" hangingPunct="1">
              <a:defRPr/>
            </a:pPr>
            <a:r>
              <a:rPr lang="fa-IR" altLang="en-US" sz="2800" b="1" dirty="0" smtClean="0">
                <a:solidFill>
                  <a:schemeClr val="tx1"/>
                </a:solidFill>
                <a:effectLst>
                  <a:outerShdw blurRad="38100" dist="38100" dir="2700000" algn="tl">
                    <a:srgbClr val="C0C0C0"/>
                  </a:outerShdw>
                </a:effectLst>
                <a:cs typeface="B Traffic" pitchFamily="2" charset="-78"/>
              </a:rPr>
              <a:t>- مدیریت</a:t>
            </a:r>
            <a:r>
              <a:rPr lang="ar-SA" altLang="en-US" sz="2800" b="1" dirty="0" smtClean="0">
                <a:solidFill>
                  <a:schemeClr val="tx1"/>
                </a:solidFill>
                <a:effectLst>
                  <a:outerShdw blurRad="38100" dist="38100" dir="2700000" algn="tl">
                    <a:srgbClr val="C0C0C0"/>
                  </a:outerShdw>
                </a:effectLst>
                <a:cs typeface="B Traffic" pitchFamily="2" charset="-78"/>
              </a:rPr>
              <a:t> بروكراسی</a:t>
            </a:r>
            <a:r>
              <a:rPr lang="en-US" altLang="en-US" sz="2800" b="1" dirty="0" smtClean="0">
                <a:solidFill>
                  <a:schemeClr val="tx1"/>
                </a:solidFill>
                <a:effectLst>
                  <a:outerShdw blurRad="38100" dist="38100" dir="2700000" algn="tl">
                    <a:srgbClr val="C0C0C0"/>
                  </a:outerShdw>
                </a:effectLst>
                <a:cs typeface="B Traffic" pitchFamily="2" charset="-78"/>
              </a:rPr>
              <a:t> </a:t>
            </a:r>
            <a:r>
              <a:rPr lang="fa-IR" altLang="en-US" sz="2800" b="1" dirty="0" smtClean="0">
                <a:solidFill>
                  <a:schemeClr val="tx1"/>
                </a:solidFill>
                <a:effectLst>
                  <a:outerShdw blurRad="38100" dist="38100" dir="2700000" algn="tl">
                    <a:srgbClr val="C0C0C0"/>
                  </a:outerShdw>
                </a:effectLst>
                <a:cs typeface="B Traffic" pitchFamily="2" charset="-78"/>
              </a:rPr>
              <a:t>( دیوانسالاری اداری ) 1920 (( ماکس وبر ))</a:t>
            </a:r>
            <a:endParaRPr lang="en-US" altLang="en-US" sz="2800" b="1" dirty="0" smtClean="0">
              <a:solidFill>
                <a:schemeClr val="tx1"/>
              </a:solidFill>
              <a:effectLst>
                <a:outerShdw blurRad="38100" dist="38100" dir="2700000" algn="tl">
                  <a:srgbClr val="C0C0C0"/>
                </a:outerShdw>
              </a:effectLst>
              <a:cs typeface="B Traffic" pitchFamily="2" charset="-78"/>
            </a:endParaRPr>
          </a:p>
        </p:txBody>
      </p:sp>
      <p:sp>
        <p:nvSpPr>
          <p:cNvPr id="17411" name="Rectangle 3"/>
          <p:cNvSpPr>
            <a:spLocks noChangeArrowheads="1"/>
          </p:cNvSpPr>
          <p:nvPr/>
        </p:nvSpPr>
        <p:spPr bwMode="auto">
          <a:xfrm>
            <a:off x="990600" y="1219200"/>
            <a:ext cx="7959725" cy="5638800"/>
          </a:xfrm>
          <a:prstGeom prst="rect">
            <a:avLst/>
          </a:prstGeom>
          <a:noFill/>
          <a:ln w="9525">
            <a:noFill/>
            <a:miter lim="800000"/>
            <a:headEnd/>
            <a:tailEnd/>
          </a:ln>
        </p:spPr>
        <p:txBody>
          <a:bodyPr lIns="92075" tIns="46038" rIns="92075" bIns="46038"/>
          <a:lstStyle/>
          <a:p>
            <a:pPr marL="342900" indent="-342900" algn="r" rtl="1">
              <a:spcBef>
                <a:spcPct val="20000"/>
              </a:spcBef>
              <a:buFont typeface="Wingdings" pitchFamily="2" charset="2"/>
              <a:buChar char="q"/>
            </a:pPr>
            <a:r>
              <a:rPr lang="ar-SA" altLang="en-US" sz="2600" b="1" dirty="0" smtClean="0">
                <a:solidFill>
                  <a:srgbClr val="0070C0"/>
                </a:solidFill>
                <a:latin typeface="B Compset" pitchFamily="2" charset="-78"/>
                <a:cs typeface="B Traffic" pitchFamily="2" charset="-78"/>
              </a:rPr>
              <a:t>بروكراسی</a:t>
            </a:r>
            <a:r>
              <a:rPr lang="fa-IR" altLang="en-US" sz="2600" b="1" dirty="0" smtClean="0">
                <a:solidFill>
                  <a:srgbClr val="0070C0"/>
                </a:solidFill>
                <a:latin typeface="B Compset" pitchFamily="2" charset="-78"/>
                <a:cs typeface="B Traffic" pitchFamily="2" charset="-78"/>
              </a:rPr>
              <a:t> در نظر عامه مردم ، غالبا با مفاهیم منفی ازقبیل تشریفات زاید اداری ، دوباره کاری ، کاغذ پراکنی و حاکمیت مقررات خشک و بی روح و...بکار برده می شود. </a:t>
            </a:r>
            <a:endParaRPr lang="en-US" altLang="en-US" sz="2600" b="1" dirty="0">
              <a:solidFill>
                <a:srgbClr val="0070C0"/>
              </a:solidFill>
              <a:latin typeface="B Compset" pitchFamily="2" charset="-78"/>
              <a:cs typeface="B Traffic" pitchFamily="2" charset="-78"/>
            </a:endParaRPr>
          </a:p>
          <a:p>
            <a:pPr marL="342900" indent="-342900" algn="r" rtl="1">
              <a:spcBef>
                <a:spcPct val="20000"/>
              </a:spcBef>
              <a:buFont typeface="Wingdings" pitchFamily="2" charset="2"/>
              <a:buChar char="q"/>
            </a:pPr>
            <a:r>
              <a:rPr lang="ar-SA" altLang="en-US" sz="2600" b="1" dirty="0" smtClean="0">
                <a:solidFill>
                  <a:srgbClr val="FF0000"/>
                </a:solidFill>
                <a:latin typeface="B Compset" pitchFamily="2" charset="-78"/>
                <a:cs typeface="B Traffic" pitchFamily="2" charset="-78"/>
              </a:rPr>
              <a:t>ماكس وبر</a:t>
            </a:r>
            <a:r>
              <a:rPr lang="fa-IR" altLang="en-US" sz="2600" b="1" dirty="0" smtClean="0">
                <a:solidFill>
                  <a:srgbClr val="FF0000"/>
                </a:solidFill>
                <a:latin typeface="B Compset" pitchFamily="2" charset="-78"/>
                <a:cs typeface="B Traffic" pitchFamily="2" charset="-78"/>
              </a:rPr>
              <a:t> </a:t>
            </a:r>
            <a:r>
              <a:rPr lang="fa-IR" altLang="en-US" sz="2600" b="1" dirty="0" smtClean="0">
                <a:solidFill>
                  <a:srgbClr val="0070C0"/>
                </a:solidFill>
                <a:latin typeface="B Compset" pitchFamily="2" charset="-78"/>
                <a:cs typeface="B Traffic" pitchFamily="2" charset="-78"/>
              </a:rPr>
              <a:t>مدل ایده آل خود را بر اساس پرداختن به نوعی سازمان که دارای اقتدار (قانونی – منطقی ) است بنا نهاد ، که دارای ویژگیهایی نظیر : تقسیم کار ، حاکمیت مقررات و قوانین  ، غیر شخصی بودن ، رعایت سلسله مراتب ، ضبط و نگهداری سوابق تصمیمات و اقدامات ، و استخدام بر اساس توانایی و  دانش فنی است .</a:t>
            </a:r>
          </a:p>
          <a:p>
            <a:pPr marL="342900" indent="-342900" algn="r" rtl="1">
              <a:spcBef>
                <a:spcPct val="20000"/>
              </a:spcBef>
              <a:buFont typeface="Wingdings" pitchFamily="2" charset="2"/>
              <a:buChar char="q"/>
            </a:pPr>
            <a:r>
              <a:rPr lang="ar-SA" altLang="en-US" sz="2600" b="1" dirty="0" smtClean="0">
                <a:solidFill>
                  <a:srgbClr val="0070C0"/>
                </a:solidFill>
                <a:latin typeface="B Compset" pitchFamily="2" charset="-78"/>
                <a:cs typeface="B Traffic" pitchFamily="2" charset="-78"/>
              </a:rPr>
              <a:t>از نظر </a:t>
            </a:r>
            <a:r>
              <a:rPr lang="ar-SA" altLang="en-US" sz="2600" b="1" dirty="0" smtClean="0">
                <a:solidFill>
                  <a:srgbClr val="FF0000"/>
                </a:solidFill>
                <a:latin typeface="B Compset" pitchFamily="2" charset="-78"/>
                <a:cs typeface="B Traffic" pitchFamily="2" charset="-78"/>
              </a:rPr>
              <a:t>ماركس</a:t>
            </a:r>
            <a:r>
              <a:rPr lang="ar-SA" altLang="en-US" sz="2600" b="1" dirty="0" smtClean="0">
                <a:solidFill>
                  <a:srgbClr val="0070C0"/>
                </a:solidFill>
                <a:latin typeface="B Compset" pitchFamily="2" charset="-78"/>
                <a:cs typeface="B Traffic" pitchFamily="2" charset="-78"/>
              </a:rPr>
              <a:t> ابزار فشار در دست طبقه مسلط</a:t>
            </a:r>
            <a:r>
              <a:rPr lang="fa-IR" altLang="en-US" sz="2600" b="1" dirty="0" smtClean="0">
                <a:solidFill>
                  <a:srgbClr val="0070C0"/>
                </a:solidFill>
                <a:latin typeface="B Compset" pitchFamily="2" charset="-78"/>
                <a:cs typeface="B Traffic" pitchFamily="2" charset="-78"/>
              </a:rPr>
              <a:t>( حاکمان ) است </a:t>
            </a:r>
            <a:r>
              <a:rPr lang="ar-SA" altLang="en-US" sz="2600" b="1" dirty="0" smtClean="0">
                <a:solidFill>
                  <a:srgbClr val="0070C0"/>
                </a:solidFill>
                <a:latin typeface="B Compset" pitchFamily="2" charset="-78"/>
                <a:cs typeface="B Traffic" pitchFamily="2" charset="-78"/>
              </a:rPr>
              <a:t>(یعنی </a:t>
            </a:r>
            <a:r>
              <a:rPr lang="ar-SA" altLang="en-US" sz="2600" b="1" dirty="0">
                <a:solidFill>
                  <a:srgbClr val="0070C0"/>
                </a:solidFill>
                <a:latin typeface="B Compset" pitchFamily="2" charset="-78"/>
                <a:cs typeface="B Traffic" pitchFamily="2" charset="-78"/>
              </a:rPr>
              <a:t>تحمیل اراده </a:t>
            </a:r>
            <a:r>
              <a:rPr lang="ar-SA" altLang="en-US" sz="2600" b="1" dirty="0" smtClean="0">
                <a:solidFill>
                  <a:srgbClr val="0070C0"/>
                </a:solidFill>
                <a:latin typeface="B Compset" pitchFamily="2" charset="-78"/>
                <a:cs typeface="B Traffic" pitchFamily="2" charset="-78"/>
              </a:rPr>
              <a:t>انسان</a:t>
            </a:r>
            <a:r>
              <a:rPr lang="fa-IR" altLang="en-US" sz="2600" b="1" dirty="0" smtClean="0">
                <a:solidFill>
                  <a:srgbClr val="0070C0"/>
                </a:solidFill>
                <a:latin typeface="B Compset" pitchFamily="2" charset="-78"/>
                <a:cs typeface="B Traffic" pitchFamily="2" charset="-78"/>
              </a:rPr>
              <a:t>  </a:t>
            </a:r>
            <a:r>
              <a:rPr lang="ar-SA" altLang="en-US" sz="2600" b="1" dirty="0" smtClean="0">
                <a:solidFill>
                  <a:srgbClr val="0070C0"/>
                </a:solidFill>
                <a:latin typeface="B Compset" pitchFamily="2" charset="-78"/>
                <a:cs typeface="B Traffic" pitchFamily="2" charset="-78"/>
              </a:rPr>
              <a:t>بر رفتار اشخاص)</a:t>
            </a:r>
            <a:r>
              <a:rPr lang="fa-IR" altLang="en-US" sz="2600" b="1" dirty="0" smtClean="0">
                <a:solidFill>
                  <a:srgbClr val="0070C0"/>
                </a:solidFill>
                <a:latin typeface="B Compset" pitchFamily="2" charset="-78"/>
                <a:cs typeface="B Traffic" pitchFamily="2" charset="-78"/>
              </a:rPr>
              <a:t>که </a:t>
            </a:r>
            <a:r>
              <a:rPr lang="fa-IR" altLang="en-US" sz="2600" b="1" dirty="0">
                <a:solidFill>
                  <a:srgbClr val="0070C0"/>
                </a:solidFill>
                <a:latin typeface="B Compset" pitchFamily="2" charset="-78"/>
                <a:cs typeface="B Traffic" pitchFamily="2" charset="-78"/>
              </a:rPr>
              <a:t>او</a:t>
            </a:r>
            <a:r>
              <a:rPr lang="ar-SA" altLang="en-US" sz="2600" b="1" dirty="0">
                <a:solidFill>
                  <a:srgbClr val="0070C0"/>
                </a:solidFill>
                <a:latin typeface="B Compset" pitchFamily="2" charset="-78"/>
                <a:cs typeface="B Traffic" pitchFamily="2" charset="-78"/>
              </a:rPr>
              <a:t> سه </a:t>
            </a:r>
            <a:r>
              <a:rPr lang="ar-SA" altLang="en-US" sz="2600" b="1" dirty="0" smtClean="0">
                <a:solidFill>
                  <a:srgbClr val="0070C0"/>
                </a:solidFill>
                <a:latin typeface="B Compset" pitchFamily="2" charset="-78"/>
                <a:cs typeface="B Traffic" pitchFamily="2" charset="-78"/>
              </a:rPr>
              <a:t>نوع</a:t>
            </a:r>
            <a:r>
              <a:rPr lang="fa-IR" altLang="en-US" sz="2600" b="1" dirty="0" smtClean="0">
                <a:solidFill>
                  <a:srgbClr val="0070C0"/>
                </a:solidFill>
                <a:latin typeface="B Compset" pitchFamily="2" charset="-78"/>
                <a:cs typeface="B Traffic" pitchFamily="2" charset="-78"/>
              </a:rPr>
              <a:t> </a:t>
            </a:r>
            <a:r>
              <a:rPr lang="ar-SA" altLang="en-US" sz="2600" b="1" dirty="0" smtClean="0">
                <a:solidFill>
                  <a:srgbClr val="0070C0"/>
                </a:solidFill>
                <a:latin typeface="B Compset" pitchFamily="2" charset="-78"/>
                <a:cs typeface="B Traffic" pitchFamily="2" charset="-78"/>
              </a:rPr>
              <a:t>مشروعیت </a:t>
            </a:r>
            <a:r>
              <a:rPr lang="ar-SA" altLang="en-US" sz="2600" b="1" dirty="0">
                <a:solidFill>
                  <a:srgbClr val="0070C0"/>
                </a:solidFill>
                <a:latin typeface="B Compset" pitchFamily="2" charset="-78"/>
                <a:cs typeface="B Traffic" pitchFamily="2" charset="-78"/>
              </a:rPr>
              <a:t>برای اعمال اقتدار </a:t>
            </a:r>
            <a:r>
              <a:rPr lang="ar-SA" altLang="en-US" sz="2600" b="1" dirty="0" smtClean="0">
                <a:solidFill>
                  <a:srgbClr val="0070C0"/>
                </a:solidFill>
                <a:latin typeface="B Compset" pitchFamily="2" charset="-78"/>
                <a:cs typeface="B Traffic" pitchFamily="2" charset="-78"/>
              </a:rPr>
              <a:t>خویش</a:t>
            </a:r>
            <a:r>
              <a:rPr lang="fa-IR" altLang="en-US" sz="2600" b="1" dirty="0" smtClean="0">
                <a:solidFill>
                  <a:srgbClr val="0070C0"/>
                </a:solidFill>
                <a:latin typeface="B Compset" pitchFamily="2" charset="-78"/>
                <a:cs typeface="B Traffic" pitchFamily="2" charset="-78"/>
              </a:rPr>
              <a:t> </a:t>
            </a:r>
            <a:r>
              <a:rPr lang="ar-SA" altLang="en-US" sz="2600" b="1" dirty="0" smtClean="0">
                <a:solidFill>
                  <a:srgbClr val="0070C0"/>
                </a:solidFill>
                <a:latin typeface="B Compset" pitchFamily="2" charset="-78"/>
                <a:cs typeface="B Traffic" pitchFamily="2" charset="-78"/>
              </a:rPr>
              <a:t> </a:t>
            </a:r>
            <a:r>
              <a:rPr lang="ar-SA" altLang="en-US" sz="2600" b="1" dirty="0">
                <a:solidFill>
                  <a:srgbClr val="0070C0"/>
                </a:solidFill>
                <a:latin typeface="B Compset" pitchFamily="2" charset="-78"/>
                <a:cs typeface="B Traffic" pitchFamily="2" charset="-78"/>
              </a:rPr>
              <a:t>تشخیص می‌دهد كه هر یك با شكل معینی از دستگاه اداری تطابق دارد</a:t>
            </a:r>
            <a:r>
              <a:rPr lang="en-US" altLang="en-US" sz="2600" b="1" dirty="0">
                <a:solidFill>
                  <a:srgbClr val="0070C0"/>
                </a:solidFill>
                <a:latin typeface="B Compset" pitchFamily="2" charset="-78"/>
                <a:cs typeface="B Traffic" pitchFamily="2" charset="-78"/>
              </a:rPr>
              <a:t> </a:t>
            </a:r>
          </a:p>
        </p:txBody>
      </p:sp>
      <p:sp>
        <p:nvSpPr>
          <p:cNvPr id="4" name="Rectangle 3"/>
          <p:cNvSpPr>
            <a:spLocks noChangeArrowheads="1"/>
          </p:cNvSpPr>
          <p:nvPr/>
        </p:nvSpPr>
        <p:spPr bwMode="auto">
          <a:xfrm rot="16200000">
            <a:off x="-1875256" y="30182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5" name="Left Arrow 4"/>
          <p:cNvSpPr/>
          <p:nvPr/>
        </p:nvSpPr>
        <p:spPr>
          <a:xfrm>
            <a:off x="0" y="64770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133600" y="152400"/>
            <a:ext cx="5029200" cy="838200"/>
          </a:xfrm>
        </p:spPr>
        <p:txBody>
          <a:bodyPr>
            <a:noAutofit/>
          </a:bodyPr>
          <a:lstStyle/>
          <a:p>
            <a:pPr eaLnBrk="1" hangingPunct="1">
              <a:defRPr/>
            </a:pPr>
            <a:r>
              <a:rPr lang="ar-SA" altLang="en-US" sz="3600" b="1" dirty="0" smtClean="0">
                <a:solidFill>
                  <a:schemeClr val="tx1"/>
                </a:solidFill>
                <a:effectLst>
                  <a:outerShdw blurRad="38100" dist="38100" dir="2700000" algn="tl">
                    <a:srgbClr val="C0C0C0"/>
                  </a:outerShdw>
                </a:effectLst>
                <a:cs typeface="B Traffic" pitchFamily="2" charset="-78"/>
              </a:rPr>
              <a:t>سلطه ه</a:t>
            </a:r>
            <a:r>
              <a:rPr lang="fa-IR" altLang="en-US" sz="3600" b="1" dirty="0" smtClean="0">
                <a:solidFill>
                  <a:schemeClr val="tx1"/>
                </a:solidFill>
                <a:effectLst>
                  <a:outerShdw blurRad="38100" dist="38100" dir="2700000" algn="tl">
                    <a:srgbClr val="C0C0C0"/>
                  </a:outerShdw>
                </a:effectLst>
                <a:cs typeface="B Traffic" pitchFamily="2" charset="-78"/>
              </a:rPr>
              <a:t>ا(منشاء قدرت)</a:t>
            </a:r>
            <a:endParaRPr lang="en-US" altLang="en-US" sz="3600" b="1" dirty="0" smtClean="0">
              <a:solidFill>
                <a:schemeClr val="tx1"/>
              </a:solidFill>
              <a:effectLst>
                <a:outerShdw blurRad="38100" dist="38100" dir="2700000" algn="tl">
                  <a:srgbClr val="C0C0C0"/>
                </a:outerShdw>
              </a:effectLst>
              <a:cs typeface="B Traffic" pitchFamily="2" charset="-78"/>
            </a:endParaRPr>
          </a:p>
        </p:txBody>
      </p:sp>
      <p:sp>
        <p:nvSpPr>
          <p:cNvPr id="20483" name="Rectangle 3"/>
          <p:cNvSpPr>
            <a:spLocks noChangeArrowheads="1"/>
          </p:cNvSpPr>
          <p:nvPr/>
        </p:nvSpPr>
        <p:spPr bwMode="auto">
          <a:xfrm>
            <a:off x="990600" y="914400"/>
            <a:ext cx="8153400" cy="5943600"/>
          </a:xfrm>
          <a:prstGeom prst="rect">
            <a:avLst/>
          </a:prstGeom>
          <a:noFill/>
          <a:ln w="9525">
            <a:noFill/>
            <a:miter lim="800000"/>
            <a:headEnd/>
            <a:tailEnd/>
          </a:ln>
          <a:effectLst/>
        </p:spPr>
        <p:txBody>
          <a:bodyPr lIns="92075" tIns="46038" rIns="92075" bIns="46038"/>
          <a:lstStyle/>
          <a:p>
            <a:pPr marL="342900" indent="-342900" algn="r" rtl="1">
              <a:spcBef>
                <a:spcPct val="20000"/>
              </a:spcBef>
              <a:buFont typeface="Wingdings" pitchFamily="2" charset="2"/>
              <a:buChar char="Ø"/>
              <a:defRPr/>
            </a:pPr>
            <a:r>
              <a:rPr lang="ar-SA" altLang="en-US" sz="2800" b="1" dirty="0" smtClean="0">
                <a:solidFill>
                  <a:srgbClr val="0070C0"/>
                </a:solidFill>
                <a:cs typeface="B Traffic" pitchFamily="2" charset="-78"/>
              </a:rPr>
              <a:t>1ـ سلطه </a:t>
            </a:r>
            <a:r>
              <a:rPr lang="fa-IR" altLang="en-US" sz="2800" b="1" dirty="0" smtClean="0">
                <a:solidFill>
                  <a:srgbClr val="0070C0"/>
                </a:solidFill>
                <a:effectLst>
                  <a:outerShdw blurRad="38100" dist="38100" dir="2700000" algn="tl">
                    <a:srgbClr val="C0C0C0"/>
                  </a:outerShdw>
                </a:effectLst>
                <a:cs typeface="B Traffic" pitchFamily="2" charset="-78"/>
              </a:rPr>
              <a:t>کاریزماتیک</a:t>
            </a:r>
            <a:r>
              <a:rPr lang="ar-SA" altLang="en-US" sz="2800" b="1" dirty="0" smtClean="0">
                <a:solidFill>
                  <a:srgbClr val="0070C0"/>
                </a:solidFill>
                <a:cs typeface="B Traffic" pitchFamily="2" charset="-78"/>
              </a:rPr>
              <a:t> یا </a:t>
            </a:r>
            <a:r>
              <a:rPr lang="ar-SA" altLang="en-US" sz="2800" b="1" dirty="0" smtClean="0">
                <a:solidFill>
                  <a:srgbClr val="0070C0"/>
                </a:solidFill>
                <a:effectLst>
                  <a:outerShdw blurRad="38100" dist="38100" dir="2700000" algn="tl">
                    <a:srgbClr val="C0C0C0"/>
                  </a:outerShdw>
                </a:effectLst>
                <a:cs typeface="B Traffic" pitchFamily="2" charset="-78"/>
              </a:rPr>
              <a:t>محبوبیت</a:t>
            </a:r>
            <a:r>
              <a:rPr lang="fa-IR" altLang="en-US" sz="2800" b="1" dirty="0" smtClean="0">
                <a:solidFill>
                  <a:srgbClr val="0070C0"/>
                </a:solidFill>
                <a:effectLst>
                  <a:outerShdw blurRad="38100" dist="38100" dir="2700000" algn="tl">
                    <a:srgbClr val="C0C0C0"/>
                  </a:outerShdw>
                </a:effectLst>
                <a:cs typeface="B Traffic" pitchFamily="2" charset="-78"/>
              </a:rPr>
              <a:t> طلبی</a:t>
            </a:r>
            <a:r>
              <a:rPr lang="ar-SA" altLang="en-US" sz="2800" b="1" dirty="0" smtClean="0">
                <a:solidFill>
                  <a:srgbClr val="0070C0"/>
                </a:solidFill>
                <a:cs typeface="B Traffic" pitchFamily="2" charset="-78"/>
              </a:rPr>
              <a:t> : </a:t>
            </a:r>
            <a:r>
              <a:rPr lang="fa-IR" altLang="en-US" sz="2800" b="1" dirty="0" smtClean="0">
                <a:solidFill>
                  <a:srgbClr val="0070C0"/>
                </a:solidFill>
                <a:cs typeface="B Traffic" pitchFamily="2" charset="-78"/>
              </a:rPr>
              <a:t>نوعی موهبت </a:t>
            </a:r>
          </a:p>
          <a:p>
            <a:pPr marL="342900" indent="-342900" algn="r" rtl="1">
              <a:spcBef>
                <a:spcPct val="20000"/>
              </a:spcBef>
              <a:defRPr/>
            </a:pPr>
            <a:r>
              <a:rPr lang="fa-IR" altLang="en-US" sz="2800" b="1" dirty="0" smtClean="0">
                <a:solidFill>
                  <a:srgbClr val="0070C0"/>
                </a:solidFill>
                <a:cs typeface="B Traffic" pitchFamily="2" charset="-78"/>
              </a:rPr>
              <a:t>           و جذبه در رهبری است .</a:t>
            </a:r>
            <a:r>
              <a:rPr lang="ar-SA" altLang="en-US" sz="2800" b="1" dirty="0" smtClean="0">
                <a:solidFill>
                  <a:srgbClr val="0070C0"/>
                </a:solidFill>
                <a:cs typeface="B Traffic" pitchFamily="2" charset="-78"/>
              </a:rPr>
              <a:t>اعتقاد پیروان به دلیل استعدادهای استثنایی </a:t>
            </a:r>
            <a:r>
              <a:rPr lang="fa-IR" altLang="en-US" sz="2800" b="1" dirty="0" smtClean="0">
                <a:solidFill>
                  <a:srgbClr val="0070C0"/>
                </a:solidFill>
                <a:cs typeface="B Traffic" pitchFamily="2" charset="-78"/>
              </a:rPr>
              <a:t>اوست . در این این نوع سلطه دستگاه اداری معمولا از ثبات بالایی برخوردار نیست . </a:t>
            </a:r>
          </a:p>
          <a:p>
            <a:pPr marL="342900" indent="-342900" algn="r" rtl="1">
              <a:spcBef>
                <a:spcPct val="20000"/>
              </a:spcBef>
              <a:defRPr/>
            </a:pPr>
            <a:endParaRPr lang="ar-SA" altLang="en-US" sz="2800" b="1" dirty="0" smtClean="0">
              <a:solidFill>
                <a:srgbClr val="0070C0"/>
              </a:solidFill>
              <a:cs typeface="B Traffic" pitchFamily="2" charset="-78"/>
            </a:endParaRPr>
          </a:p>
          <a:p>
            <a:pPr marL="342900" indent="-342900" algn="r" rtl="1">
              <a:spcBef>
                <a:spcPct val="20000"/>
              </a:spcBef>
              <a:buFont typeface="Wingdings" pitchFamily="2" charset="2"/>
              <a:buChar char="Ø"/>
              <a:defRPr/>
            </a:pPr>
            <a:r>
              <a:rPr lang="ar-SA" altLang="en-US" sz="2800" b="1" dirty="0" smtClean="0">
                <a:solidFill>
                  <a:srgbClr val="0070C0"/>
                </a:solidFill>
                <a:cs typeface="B Traffic" pitchFamily="2" charset="-78"/>
              </a:rPr>
              <a:t>2ـ </a:t>
            </a:r>
            <a:r>
              <a:rPr lang="ar-SA" altLang="en-US" sz="2800" b="1" dirty="0" smtClean="0">
                <a:solidFill>
                  <a:srgbClr val="0070C0"/>
                </a:solidFill>
                <a:effectLst>
                  <a:outerShdw blurRad="38100" dist="38100" dir="2700000" algn="tl">
                    <a:srgbClr val="C0C0C0"/>
                  </a:outerShdw>
                </a:effectLst>
                <a:cs typeface="B Traffic" pitchFamily="2" charset="-78"/>
              </a:rPr>
              <a:t>سلطه سنتی</a:t>
            </a:r>
            <a:r>
              <a:rPr lang="ar-SA" altLang="en-US" sz="2800" b="1" dirty="0" smtClean="0">
                <a:solidFill>
                  <a:srgbClr val="0070C0"/>
                </a:solidFill>
                <a:cs typeface="B Traffic" pitchFamily="2" charset="-78"/>
              </a:rPr>
              <a:t> : </a:t>
            </a:r>
            <a:r>
              <a:rPr lang="fa-IR" altLang="en-US" sz="2800" b="1" dirty="0" smtClean="0">
                <a:solidFill>
                  <a:srgbClr val="0070C0"/>
                </a:solidFill>
                <a:cs typeface="B Traffic" pitchFamily="2" charset="-78"/>
              </a:rPr>
              <a:t>رهبر سنتی به اعتبار موقعیت و پایگاه موروثی فرمانروایی می کند .دستورات او </a:t>
            </a:r>
            <a:r>
              <a:rPr lang="ar-SA" altLang="en-US" sz="2800" b="1" dirty="0" smtClean="0">
                <a:solidFill>
                  <a:srgbClr val="0070C0"/>
                </a:solidFill>
                <a:cs typeface="B Traffic" pitchFamily="2" charset="-78"/>
              </a:rPr>
              <a:t>در محدوده آداب و سنن </a:t>
            </a:r>
            <a:r>
              <a:rPr lang="fa-IR" altLang="en-US" sz="2800" b="1" dirty="0" smtClean="0">
                <a:solidFill>
                  <a:srgbClr val="0070C0"/>
                </a:solidFill>
                <a:cs typeface="B Traffic" pitchFamily="2" charset="-78"/>
              </a:rPr>
              <a:t> شخصی و مستبدانه است </a:t>
            </a:r>
            <a:r>
              <a:rPr lang="ar-SA" altLang="en-US" sz="2800" b="1" dirty="0" smtClean="0">
                <a:solidFill>
                  <a:srgbClr val="0070C0"/>
                </a:solidFill>
                <a:cs typeface="B Traffic" pitchFamily="2" charset="-78"/>
              </a:rPr>
              <a:t>ـ </a:t>
            </a:r>
            <a:r>
              <a:rPr lang="fa-IR" altLang="en-US" sz="2800" b="1" dirty="0" smtClean="0">
                <a:solidFill>
                  <a:srgbClr val="0070C0"/>
                </a:solidFill>
                <a:cs typeface="B Traffic" pitchFamily="2" charset="-78"/>
              </a:rPr>
              <a:t>فرمانبرداران </a:t>
            </a:r>
            <a:r>
              <a:rPr lang="ar-SA" altLang="en-US" sz="2800" b="1" dirty="0" smtClean="0">
                <a:solidFill>
                  <a:srgbClr val="0070C0"/>
                </a:solidFill>
                <a:cs typeface="B Traffic" pitchFamily="2" charset="-78"/>
              </a:rPr>
              <a:t> بدون</a:t>
            </a:r>
            <a:r>
              <a:rPr lang="fa-IR" altLang="en-US" sz="2800" b="1" dirty="0" smtClean="0">
                <a:solidFill>
                  <a:srgbClr val="0070C0"/>
                </a:solidFill>
                <a:cs typeface="B Traffic" pitchFamily="2" charset="-78"/>
              </a:rPr>
              <a:t> </a:t>
            </a:r>
            <a:r>
              <a:rPr lang="ar-SA" altLang="en-US" sz="2800" b="1" dirty="0" smtClean="0">
                <a:solidFill>
                  <a:srgbClr val="0070C0"/>
                </a:solidFill>
                <a:cs typeface="B Traffic" pitchFamily="2" charset="-78"/>
              </a:rPr>
              <a:t>احساس</a:t>
            </a:r>
            <a:r>
              <a:rPr lang="fa-IR" altLang="en-US" sz="2800" b="1" dirty="0" smtClean="0">
                <a:solidFill>
                  <a:srgbClr val="0070C0"/>
                </a:solidFill>
                <a:cs typeface="B Traffic" pitchFamily="2" charset="-78"/>
              </a:rPr>
              <a:t> وفاداری و احترام قایل شدن دستورات او را اجرا می کنند </a:t>
            </a:r>
            <a:endParaRPr lang="en-US" altLang="en-US" sz="2800" b="1" dirty="0" smtClean="0">
              <a:solidFill>
                <a:srgbClr val="0070C0"/>
              </a:solidFill>
              <a:cs typeface="B Traffic" pitchFamily="2" charset="-78"/>
            </a:endParaRPr>
          </a:p>
          <a:p>
            <a:pPr marL="342900" indent="-342900" algn="r" rtl="1">
              <a:spcBef>
                <a:spcPct val="20000"/>
              </a:spcBef>
              <a:defRPr/>
            </a:pPr>
            <a:endParaRPr lang="ar-SA" altLang="en-US" sz="2800" b="1" dirty="0" smtClean="0">
              <a:solidFill>
                <a:srgbClr val="0070C0"/>
              </a:solidFill>
              <a:cs typeface="B Traffic" pitchFamily="2" charset="-78"/>
            </a:endParaRPr>
          </a:p>
          <a:p>
            <a:pPr marL="342900" indent="-342900" algn="r" rtl="1">
              <a:spcBef>
                <a:spcPct val="20000"/>
              </a:spcBef>
              <a:buFont typeface="Wingdings" pitchFamily="2" charset="2"/>
              <a:buChar char="Ø"/>
              <a:defRPr/>
            </a:pPr>
            <a:r>
              <a:rPr lang="ar-SA" altLang="en-US" sz="2800" b="1" dirty="0" smtClean="0">
                <a:solidFill>
                  <a:srgbClr val="0070C0"/>
                </a:solidFill>
                <a:cs typeface="B Traffic" pitchFamily="2" charset="-78"/>
              </a:rPr>
              <a:t>3ـ </a:t>
            </a:r>
            <a:r>
              <a:rPr lang="ar-SA" altLang="en-US" sz="2800" b="1" dirty="0" smtClean="0">
                <a:solidFill>
                  <a:srgbClr val="0070C0"/>
                </a:solidFill>
                <a:effectLst>
                  <a:outerShdw blurRad="38100" dist="38100" dir="2700000" algn="tl">
                    <a:srgbClr val="C0C0C0"/>
                  </a:outerShdw>
                </a:effectLst>
                <a:cs typeface="B Traffic" pitchFamily="2" charset="-78"/>
              </a:rPr>
              <a:t>سلطه قانونی</a:t>
            </a:r>
            <a:r>
              <a:rPr lang="ar-SA" altLang="en-US" sz="2800" b="1" dirty="0" smtClean="0">
                <a:solidFill>
                  <a:srgbClr val="0070C0"/>
                </a:solidFill>
                <a:cs typeface="B Traffic" pitchFamily="2" charset="-78"/>
              </a:rPr>
              <a:t> : مشروعیت با اعتقاد به قانون </a:t>
            </a:r>
            <a:endParaRPr lang="en-US" altLang="en-US" sz="2800" b="1" dirty="0">
              <a:solidFill>
                <a:srgbClr val="0070C0"/>
              </a:solidFill>
              <a:cs typeface="B Traffic" pitchFamily="2" charset="-78"/>
            </a:endParaRPr>
          </a:p>
        </p:txBody>
      </p:sp>
      <p:sp>
        <p:nvSpPr>
          <p:cNvPr id="4" name="Rectangle 3"/>
          <p:cNvSpPr>
            <a:spLocks noChangeArrowheads="1"/>
          </p:cNvSpPr>
          <p:nvPr/>
        </p:nvSpPr>
        <p:spPr bwMode="auto">
          <a:xfrm rot="16200000">
            <a:off x="-1799056" y="32468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3">
                                            <p:txEl>
                                              <p:pRg st="3" end="3"/>
                                            </p:txEl>
                                          </p:spTgt>
                                        </p:tgtEl>
                                        <p:attrNameLst>
                                          <p:attrName>style.visibility</p:attrName>
                                        </p:attrNameLst>
                                      </p:cBhvr>
                                      <p:to>
                                        <p:strVal val="visible"/>
                                      </p:to>
                                    </p:set>
                                    <p:anim calcmode="lin" valueType="num">
                                      <p:cBhvr additive="base">
                                        <p:cTn id="19" dur="5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483">
                                            <p:txEl>
                                              <p:pRg st="5" end="5"/>
                                            </p:txEl>
                                          </p:spTgt>
                                        </p:tgtEl>
                                        <p:attrNameLst>
                                          <p:attrName>style.visibility</p:attrName>
                                        </p:attrNameLst>
                                      </p:cBhvr>
                                      <p:to>
                                        <p:strVal val="visible"/>
                                      </p:to>
                                    </p:set>
                                    <p:anim calcmode="lin" valueType="num">
                                      <p:cBhvr additive="base">
                                        <p:cTn id="25" dur="5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90600" y="685800"/>
            <a:ext cx="8153400" cy="5909310"/>
          </a:xfrm>
          <a:prstGeom prst="rect">
            <a:avLst/>
          </a:prstGeom>
        </p:spPr>
        <p:txBody>
          <a:bodyPr wrap="square">
            <a:spAutoFit/>
          </a:bodyPr>
          <a:lstStyle/>
          <a:p>
            <a:pPr marL="457200" indent="-457200" algn="ctr" rtl="1">
              <a:buFont typeface="Wingdings" pitchFamily="2" charset="2"/>
              <a:buChar char="q"/>
            </a:pPr>
            <a:r>
              <a:rPr lang="ar-SA" altLang="en-US" sz="2700" b="1" dirty="0" smtClean="0">
                <a:cs typeface="B Traffic" pitchFamily="2" charset="-78"/>
              </a:rPr>
              <a:t>فرایندی</a:t>
            </a:r>
            <a:r>
              <a:rPr lang="en-US" altLang="en-US" sz="2700" b="1" dirty="0" smtClean="0">
                <a:cs typeface="B Traffic" pitchFamily="2" charset="-78"/>
              </a:rPr>
              <a:t> </a:t>
            </a:r>
            <a:r>
              <a:rPr lang="ar-SA" altLang="en-US" sz="2700" b="1" dirty="0" smtClean="0">
                <a:cs typeface="B Traffic" pitchFamily="2" charset="-78"/>
              </a:rPr>
              <a:t>نظام مند</a:t>
            </a:r>
            <a:r>
              <a:rPr lang="en-US" altLang="en-US" sz="2700" b="1" dirty="0" smtClean="0">
                <a:cs typeface="B Traffic" pitchFamily="2" charset="-78"/>
              </a:rPr>
              <a:t> </a:t>
            </a:r>
            <a:r>
              <a:rPr lang="ar-SA" altLang="en-US" sz="2700" b="1" dirty="0" smtClean="0">
                <a:cs typeface="B Traffic" pitchFamily="2" charset="-78"/>
              </a:rPr>
              <a:t>كه با استفاده از</a:t>
            </a:r>
            <a:r>
              <a:rPr lang="en-US" altLang="en-US" sz="2700" b="1" dirty="0" smtClean="0">
                <a:cs typeface="B Traffic" pitchFamily="2" charset="-78"/>
              </a:rPr>
              <a:t> </a:t>
            </a:r>
            <a:r>
              <a:rPr lang="ar-SA" altLang="en-US" sz="2700" b="1" dirty="0" smtClean="0">
                <a:cs typeface="B Traffic" pitchFamily="2" charset="-78"/>
              </a:rPr>
              <a:t>آن بتوان</a:t>
            </a:r>
            <a:r>
              <a:rPr lang="en-US" altLang="en-US" sz="2700" b="1" dirty="0" smtClean="0">
                <a:cs typeface="B Traffic" pitchFamily="2" charset="-78"/>
              </a:rPr>
              <a:t> </a:t>
            </a:r>
            <a:r>
              <a:rPr lang="ar-SA" altLang="en-US" sz="2700" b="1" dirty="0" smtClean="0">
                <a:cs typeface="B Traffic" pitchFamily="2" charset="-78"/>
              </a:rPr>
              <a:t>كوشش های</a:t>
            </a:r>
            <a:r>
              <a:rPr lang="fa-IR" altLang="en-US" sz="2700" b="1" dirty="0" smtClean="0">
                <a:cs typeface="B Traffic" pitchFamily="2" charset="-78"/>
              </a:rPr>
              <a:t> </a:t>
            </a:r>
            <a:r>
              <a:rPr lang="ar-SA" altLang="en-US" sz="2700" b="1" dirty="0" smtClean="0">
                <a:cs typeface="B Traffic" pitchFamily="2" charset="-78"/>
              </a:rPr>
              <a:t>فردی </a:t>
            </a:r>
            <a:r>
              <a:rPr lang="fa-IR" altLang="en-US" sz="2700" b="1" dirty="0" smtClean="0">
                <a:cs typeface="B Traffic" pitchFamily="2" charset="-78"/>
              </a:rPr>
              <a:t> </a:t>
            </a:r>
            <a:r>
              <a:rPr lang="ar-SA" altLang="en-US" sz="2700" b="1" dirty="0" smtClean="0">
                <a:cs typeface="B Traffic" pitchFamily="2" charset="-78"/>
              </a:rPr>
              <a:t>و</a:t>
            </a:r>
            <a:r>
              <a:rPr lang="en-US" altLang="en-US" sz="2700" b="1" dirty="0" smtClean="0">
                <a:cs typeface="B Traffic" pitchFamily="2" charset="-78"/>
              </a:rPr>
              <a:t> </a:t>
            </a:r>
            <a:r>
              <a:rPr lang="ar-SA" altLang="en-US" sz="2700" b="1" dirty="0" smtClean="0">
                <a:cs typeface="B Traffic" pitchFamily="2" charset="-78"/>
              </a:rPr>
              <a:t>گروهی را</a:t>
            </a:r>
            <a:r>
              <a:rPr lang="en-US" altLang="en-US" sz="2700" b="1" dirty="0" smtClean="0">
                <a:cs typeface="B Traffic" pitchFamily="2" charset="-78"/>
              </a:rPr>
              <a:t> </a:t>
            </a:r>
            <a:r>
              <a:rPr lang="ar-SA" altLang="en-US" sz="2700" b="1" dirty="0" smtClean="0">
                <a:cs typeface="B Traffic" pitchFamily="2" charset="-78"/>
              </a:rPr>
              <a:t>به منظور</a:t>
            </a:r>
            <a:r>
              <a:rPr lang="en-US" altLang="en-US" sz="2700" b="1" dirty="0" smtClean="0">
                <a:cs typeface="B Traffic" pitchFamily="2" charset="-78"/>
              </a:rPr>
              <a:t> </a:t>
            </a:r>
            <a:r>
              <a:rPr lang="ar-SA" altLang="en-US" sz="2700" b="1" dirty="0" smtClean="0">
                <a:cs typeface="B Traffic" pitchFamily="2" charset="-78"/>
              </a:rPr>
              <a:t>دستیابی</a:t>
            </a:r>
            <a:r>
              <a:rPr lang="en-US" altLang="en-US" sz="2700" b="1" dirty="0" smtClean="0">
                <a:cs typeface="B Traffic" pitchFamily="2" charset="-78"/>
              </a:rPr>
              <a:t> </a:t>
            </a:r>
            <a:r>
              <a:rPr lang="ar-SA" altLang="en-US" sz="2700" b="1" dirty="0" smtClean="0">
                <a:cs typeface="B Traffic" pitchFamily="2" charset="-78"/>
              </a:rPr>
              <a:t>به اهداف مشترك</a:t>
            </a:r>
            <a:r>
              <a:rPr lang="en-US" altLang="en-US" sz="2700" b="1" dirty="0" smtClean="0">
                <a:cs typeface="B Traffic" pitchFamily="2" charset="-78"/>
              </a:rPr>
              <a:t> </a:t>
            </a:r>
            <a:r>
              <a:rPr lang="ar-SA" altLang="en-US" sz="2700" b="1" dirty="0" smtClean="0">
                <a:cs typeface="B Traffic" pitchFamily="2" charset="-78"/>
              </a:rPr>
              <a:t>هماهنگ نمود</a:t>
            </a:r>
            <a:endParaRPr lang="fa-IR" altLang="en-US" sz="2700" b="1" dirty="0" smtClean="0">
              <a:cs typeface="B Traffic" pitchFamily="2" charset="-78"/>
            </a:endParaRPr>
          </a:p>
          <a:p>
            <a:pPr marL="457200" indent="-457200" algn="r" rtl="1">
              <a:buFont typeface="Wingdings" pitchFamily="2" charset="2"/>
              <a:buChar char="q"/>
            </a:pPr>
            <a:r>
              <a:rPr lang="ar-SA" altLang="en-US" sz="2700" b="1" dirty="0" smtClean="0">
                <a:cs typeface="B Traffic" pitchFamily="2" charset="-78"/>
              </a:rPr>
              <a:t>كنترل</a:t>
            </a:r>
            <a:r>
              <a:rPr lang="en-US" altLang="en-US" sz="2700" b="1" dirty="0" smtClean="0">
                <a:cs typeface="B Traffic" pitchFamily="2" charset="-78"/>
              </a:rPr>
              <a:t> </a:t>
            </a:r>
            <a:r>
              <a:rPr lang="ar-SA" altLang="en-US" sz="2700" b="1" dirty="0" smtClean="0">
                <a:cs typeface="B Traffic" pitchFamily="2" charset="-78"/>
              </a:rPr>
              <a:t>عناصر مسئول وزیر دست به</a:t>
            </a:r>
            <a:r>
              <a:rPr lang="en-US" altLang="en-US" sz="2700" b="1" dirty="0" smtClean="0">
                <a:cs typeface="B Traffic" pitchFamily="2" charset="-78"/>
              </a:rPr>
              <a:t> </a:t>
            </a:r>
            <a:r>
              <a:rPr lang="ar-SA" altLang="en-US" sz="2700" b="1" dirty="0" smtClean="0">
                <a:cs typeface="B Traffic" pitchFamily="2" charset="-78"/>
              </a:rPr>
              <a:t>طوریكه</a:t>
            </a:r>
            <a:r>
              <a:rPr lang="en-US" altLang="en-US" sz="2700" b="1" dirty="0" smtClean="0">
                <a:cs typeface="B Traffic" pitchFamily="2" charset="-78"/>
              </a:rPr>
              <a:t> </a:t>
            </a:r>
            <a:r>
              <a:rPr lang="ar-SA" altLang="en-US" sz="2700" b="1" dirty="0" smtClean="0">
                <a:cs typeface="B Traffic" pitchFamily="2" charset="-78"/>
              </a:rPr>
              <a:t>تلاش</a:t>
            </a:r>
            <a:r>
              <a:rPr lang="en-US" altLang="en-US" sz="2700" b="1" dirty="0" smtClean="0">
                <a:cs typeface="B Traffic" pitchFamily="2" charset="-78"/>
              </a:rPr>
              <a:t> </a:t>
            </a:r>
            <a:r>
              <a:rPr lang="ar-SA" altLang="en-US" sz="2700" b="1" dirty="0" smtClean="0">
                <a:cs typeface="B Traffic" pitchFamily="2" charset="-78"/>
              </a:rPr>
              <a:t>های آنان</a:t>
            </a:r>
            <a:r>
              <a:rPr lang="en-US" altLang="en-US" sz="2700" b="1" dirty="0" smtClean="0">
                <a:cs typeface="B Traffic" pitchFamily="2" charset="-78"/>
              </a:rPr>
              <a:t> </a:t>
            </a:r>
            <a:r>
              <a:rPr lang="ar-SA" altLang="en-US" sz="2700" b="1" dirty="0" smtClean="0">
                <a:cs typeface="B Traffic" pitchFamily="2" charset="-78"/>
              </a:rPr>
              <a:t>در تحقق اهداف</a:t>
            </a:r>
            <a:r>
              <a:rPr lang="en-US" altLang="en-US" sz="2700" b="1" dirty="0" smtClean="0">
                <a:cs typeface="B Traffic" pitchFamily="2" charset="-78"/>
              </a:rPr>
              <a:t> </a:t>
            </a:r>
            <a:r>
              <a:rPr lang="ar-SA" altLang="en-US" sz="2700" b="1" dirty="0" smtClean="0">
                <a:cs typeface="B Traffic" pitchFamily="2" charset="-78"/>
              </a:rPr>
              <a:t>دستگاه مربوطه هماهنگ</a:t>
            </a:r>
            <a:r>
              <a:rPr lang="en-US" altLang="en-US" sz="2700" b="1" dirty="0" smtClean="0">
                <a:cs typeface="B Traffic" pitchFamily="2" charset="-78"/>
              </a:rPr>
              <a:t> </a:t>
            </a:r>
            <a:r>
              <a:rPr lang="ar-SA" altLang="en-US" sz="2700" b="1" dirty="0" smtClean="0">
                <a:cs typeface="B Traffic" pitchFamily="2" charset="-78"/>
              </a:rPr>
              <a:t>گردد</a:t>
            </a:r>
            <a:endParaRPr lang="fa-IR" altLang="en-US" sz="2700" b="1" dirty="0" smtClean="0">
              <a:cs typeface="B Traffic" pitchFamily="2" charset="-78"/>
            </a:endParaRPr>
          </a:p>
          <a:p>
            <a:pPr marL="457200" indent="-457200" algn="r" rtl="1"/>
            <a:r>
              <a:rPr lang="fa-IR" altLang="en-US" sz="2700" b="1" dirty="0" smtClean="0">
                <a:cs typeface="B Traffic" pitchFamily="2" charset="-78"/>
              </a:rPr>
              <a:t>                                                             «</a:t>
            </a:r>
            <a:r>
              <a:rPr lang="ar-SA" altLang="en-US" sz="2700" b="1" dirty="0" smtClean="0">
                <a:cs typeface="B Traffic" pitchFamily="2" charset="-78"/>
              </a:rPr>
              <a:t>آرتارنن</a:t>
            </a:r>
            <a:r>
              <a:rPr lang="en-US" altLang="en-US" sz="2700" b="1" dirty="0" smtClean="0">
                <a:cs typeface="B Traffic" pitchFamily="2" charset="-78"/>
              </a:rPr>
              <a:t> </a:t>
            </a:r>
            <a:r>
              <a:rPr lang="ar-SA" altLang="en-US" sz="2700" b="1" dirty="0" smtClean="0">
                <a:cs typeface="B Traffic" pitchFamily="2" charset="-78"/>
              </a:rPr>
              <a:t>بوم 1961</a:t>
            </a:r>
            <a:r>
              <a:rPr lang="fa-IR" altLang="en-US" sz="2700" b="1" dirty="0" smtClean="0">
                <a:cs typeface="B Traffic" pitchFamily="2" charset="-78"/>
              </a:rPr>
              <a:t>»</a:t>
            </a:r>
          </a:p>
          <a:p>
            <a:pPr marL="457200" indent="-457200" algn="r" rtl="1">
              <a:buFont typeface="Wingdings" pitchFamily="2" charset="2"/>
              <a:buChar char="q"/>
            </a:pPr>
            <a:endParaRPr lang="en-US" altLang="en-US" sz="2700" b="1" dirty="0" smtClean="0">
              <a:cs typeface="B Traffic" pitchFamily="2" charset="-78"/>
            </a:endParaRPr>
          </a:p>
          <a:p>
            <a:pPr marL="457200" indent="-457200" algn="r" rtl="1">
              <a:buFont typeface="Wingdings" pitchFamily="2" charset="2"/>
              <a:buChar char="q"/>
            </a:pPr>
            <a:r>
              <a:rPr lang="ar-SA" altLang="en-US" sz="2700" b="1" dirty="0" smtClean="0">
                <a:cs typeface="B Traffic" pitchFamily="2" charset="-78"/>
              </a:rPr>
              <a:t>كنترل</a:t>
            </a:r>
            <a:r>
              <a:rPr lang="en-US" altLang="en-US" sz="2700" b="1" dirty="0" smtClean="0">
                <a:cs typeface="B Traffic" pitchFamily="2" charset="-78"/>
              </a:rPr>
              <a:t> </a:t>
            </a:r>
            <a:r>
              <a:rPr lang="ar-SA" altLang="en-US" sz="2700" b="1" dirty="0" smtClean="0">
                <a:cs typeface="B Traffic" pitchFamily="2" charset="-78"/>
              </a:rPr>
              <a:t>عملیات</a:t>
            </a:r>
            <a:r>
              <a:rPr lang="en-US" altLang="en-US" sz="2700" b="1" dirty="0" smtClean="0">
                <a:cs typeface="B Traffic" pitchFamily="2" charset="-78"/>
              </a:rPr>
              <a:t> </a:t>
            </a:r>
            <a:r>
              <a:rPr lang="ar-SA" altLang="en-US" sz="2700" b="1" dirty="0" smtClean="0">
                <a:cs typeface="B Traffic" pitchFamily="2" charset="-78"/>
              </a:rPr>
              <a:t>سازمانی</a:t>
            </a:r>
            <a:r>
              <a:rPr lang="en-US" altLang="en-US" sz="2700" b="1" dirty="0" smtClean="0">
                <a:cs typeface="B Traffic" pitchFamily="2" charset="-78"/>
              </a:rPr>
              <a:t> </a:t>
            </a:r>
            <a:r>
              <a:rPr lang="ar-SA" altLang="en-US" sz="2700" b="1" dirty="0" smtClean="0">
                <a:cs typeface="B Traffic" pitchFamily="2" charset="-78"/>
              </a:rPr>
              <a:t>به</a:t>
            </a:r>
            <a:r>
              <a:rPr lang="en-US" altLang="en-US" sz="2700" b="1" dirty="0" smtClean="0">
                <a:cs typeface="B Traffic" pitchFamily="2" charset="-78"/>
              </a:rPr>
              <a:t> </a:t>
            </a:r>
            <a:r>
              <a:rPr lang="ar-SA" altLang="en-US" sz="2700" b="1" dirty="0" smtClean="0">
                <a:cs typeface="B Traffic" pitchFamily="2" charset="-78"/>
              </a:rPr>
              <a:t>طوریكه</a:t>
            </a:r>
            <a:r>
              <a:rPr lang="en-US" altLang="en-US" sz="2700" b="1" dirty="0" smtClean="0">
                <a:cs typeface="B Traffic" pitchFamily="2" charset="-78"/>
              </a:rPr>
              <a:t> </a:t>
            </a:r>
            <a:r>
              <a:rPr lang="ar-SA" altLang="en-US" sz="2700" b="1" dirty="0" smtClean="0">
                <a:cs typeface="B Traffic" pitchFamily="2" charset="-78"/>
              </a:rPr>
              <a:t>بتوان در</a:t>
            </a:r>
            <a:r>
              <a:rPr lang="en-US" altLang="en-US" sz="2700" b="1" dirty="0" smtClean="0">
                <a:cs typeface="B Traffic" pitchFamily="2" charset="-78"/>
              </a:rPr>
              <a:t> </a:t>
            </a:r>
            <a:r>
              <a:rPr lang="ar-SA" altLang="en-US" sz="2700" b="1" dirty="0" smtClean="0">
                <a:cs typeface="B Traffic" pitchFamily="2" charset="-78"/>
              </a:rPr>
              <a:t>راستای</a:t>
            </a:r>
            <a:r>
              <a:rPr lang="en-US" altLang="en-US" sz="2700" b="1" dirty="0" smtClean="0">
                <a:cs typeface="B Traffic" pitchFamily="2" charset="-78"/>
              </a:rPr>
              <a:t> </a:t>
            </a:r>
            <a:r>
              <a:rPr lang="ar-SA" altLang="en-US" sz="2700" b="1" dirty="0" smtClean="0">
                <a:cs typeface="B Traffic" pitchFamily="2" charset="-78"/>
              </a:rPr>
              <a:t>نیل به اهداف آن به نحو مؤثر وبا</a:t>
            </a:r>
            <a:r>
              <a:rPr lang="en-US" altLang="en-US" sz="2700" b="1" dirty="0" smtClean="0">
                <a:cs typeface="B Traffic" pitchFamily="2" charset="-78"/>
              </a:rPr>
              <a:t> </a:t>
            </a:r>
            <a:r>
              <a:rPr lang="ar-SA" altLang="en-US" sz="2700" b="1" dirty="0" smtClean="0">
                <a:cs typeface="B Traffic" pitchFamily="2" charset="-78"/>
              </a:rPr>
              <a:t>صرفه</a:t>
            </a:r>
            <a:r>
              <a:rPr lang="en-US" altLang="en-US" sz="2700" b="1" dirty="0" smtClean="0">
                <a:cs typeface="B Traffic" pitchFamily="2" charset="-78"/>
              </a:rPr>
              <a:t> </a:t>
            </a:r>
            <a:r>
              <a:rPr lang="ar-SA" altLang="en-US" sz="2700" b="1" dirty="0" smtClean="0">
                <a:cs typeface="B Traffic" pitchFamily="2" charset="-78"/>
              </a:rPr>
              <a:t>جویی بایسته</a:t>
            </a:r>
            <a:r>
              <a:rPr lang="en-US" altLang="en-US" sz="2700" b="1" dirty="0" smtClean="0">
                <a:cs typeface="B Traffic" pitchFamily="2" charset="-78"/>
              </a:rPr>
              <a:t> </a:t>
            </a:r>
            <a:r>
              <a:rPr lang="ar-SA" altLang="en-US" sz="2700" b="1" dirty="0" smtClean="0">
                <a:cs typeface="B Traffic" pitchFamily="2" charset="-78"/>
              </a:rPr>
              <a:t>گام</a:t>
            </a:r>
            <a:r>
              <a:rPr lang="en-US" altLang="en-US" sz="2700" b="1" dirty="0" smtClean="0">
                <a:cs typeface="B Traffic" pitchFamily="2" charset="-78"/>
              </a:rPr>
              <a:t> </a:t>
            </a:r>
            <a:r>
              <a:rPr lang="ar-SA" altLang="en-US" sz="2700" b="1" dirty="0" smtClean="0">
                <a:cs typeface="B Traffic" pitchFamily="2" charset="-78"/>
              </a:rPr>
              <a:t>برداشت</a:t>
            </a:r>
            <a:r>
              <a:rPr lang="en-US" altLang="en-US" sz="2700" b="1" dirty="0" smtClean="0">
                <a:cs typeface="B Traffic" pitchFamily="2" charset="-78"/>
              </a:rPr>
              <a:t>      </a:t>
            </a:r>
            <a:r>
              <a:rPr lang="fa-IR" altLang="en-US" sz="2700" b="1" dirty="0" smtClean="0">
                <a:cs typeface="B Traffic" pitchFamily="2" charset="-78"/>
              </a:rPr>
              <a:t>                                                      «</a:t>
            </a:r>
            <a:r>
              <a:rPr lang="ar-SA" altLang="en-US" sz="2700" b="1" dirty="0" smtClean="0">
                <a:cs typeface="B Traffic" pitchFamily="2" charset="-78"/>
              </a:rPr>
              <a:t>آی فلی پر</a:t>
            </a:r>
            <a:r>
              <a:rPr lang="fa-IR" altLang="en-US" sz="2700" b="1" dirty="0" smtClean="0">
                <a:cs typeface="B Traffic" pitchFamily="2" charset="-78"/>
              </a:rPr>
              <a:t>»</a:t>
            </a:r>
          </a:p>
          <a:p>
            <a:pPr marL="457200" indent="-457200" algn="r" rtl="1">
              <a:buFont typeface="Wingdings" pitchFamily="2" charset="2"/>
              <a:buChar char="q"/>
            </a:pPr>
            <a:endParaRPr lang="en-US" altLang="en-US" sz="2700" b="1" dirty="0" smtClean="0">
              <a:cs typeface="B Traffic" pitchFamily="2" charset="-78"/>
            </a:endParaRPr>
          </a:p>
          <a:p>
            <a:pPr marL="457200" indent="-457200" algn="r" rtl="1">
              <a:buFont typeface="Wingdings" pitchFamily="2" charset="2"/>
              <a:buChar char="q"/>
            </a:pPr>
            <a:r>
              <a:rPr lang="ar-SA" altLang="en-US" sz="2700" b="1" dirty="0" smtClean="0">
                <a:cs typeface="B Traffic" pitchFamily="2" charset="-78"/>
              </a:rPr>
              <a:t>فرایندی كه</a:t>
            </a:r>
            <a:r>
              <a:rPr lang="en-US" altLang="en-US" sz="2700" b="1" dirty="0" smtClean="0">
                <a:cs typeface="B Traffic" pitchFamily="2" charset="-78"/>
              </a:rPr>
              <a:t> </a:t>
            </a:r>
            <a:r>
              <a:rPr lang="ar-SA" altLang="en-US" sz="2700" b="1" dirty="0" smtClean="0">
                <a:cs typeface="B Traffic" pitchFamily="2" charset="-78"/>
              </a:rPr>
              <a:t>به وسیله آن</a:t>
            </a:r>
            <a:r>
              <a:rPr lang="en-US" altLang="en-US" sz="2700" b="1" dirty="0" smtClean="0">
                <a:cs typeface="B Traffic" pitchFamily="2" charset="-78"/>
              </a:rPr>
              <a:t> </a:t>
            </a:r>
            <a:r>
              <a:rPr lang="ar-SA" altLang="en-US" sz="2700" b="1" dirty="0" smtClean="0">
                <a:cs typeface="B Traffic" pitchFamily="2" charset="-78"/>
              </a:rPr>
              <a:t>فعالیتهای</a:t>
            </a:r>
            <a:r>
              <a:rPr lang="en-US" altLang="en-US" sz="2700" b="1" dirty="0" smtClean="0">
                <a:cs typeface="B Traffic" pitchFamily="2" charset="-78"/>
              </a:rPr>
              <a:t> </a:t>
            </a:r>
            <a:r>
              <a:rPr lang="ar-SA" altLang="en-US" sz="2700" b="1" dirty="0" smtClean="0">
                <a:cs typeface="B Traffic" pitchFamily="2" charset="-78"/>
              </a:rPr>
              <a:t>فردی و</a:t>
            </a:r>
            <a:r>
              <a:rPr lang="en-US" altLang="en-US" sz="2700" b="1" dirty="0" smtClean="0">
                <a:cs typeface="B Traffic" pitchFamily="2" charset="-78"/>
              </a:rPr>
              <a:t> </a:t>
            </a:r>
            <a:r>
              <a:rPr lang="ar-SA" altLang="en-US" sz="2700" b="1" dirty="0" smtClean="0">
                <a:cs typeface="B Traffic" pitchFamily="2" charset="-78"/>
              </a:rPr>
              <a:t>گروهی</a:t>
            </a:r>
            <a:r>
              <a:rPr lang="en-US" altLang="en-US" sz="2700" b="1" dirty="0" smtClean="0">
                <a:cs typeface="B Traffic" pitchFamily="2" charset="-78"/>
              </a:rPr>
              <a:t> </a:t>
            </a:r>
            <a:r>
              <a:rPr lang="ar-SA" altLang="en-US" sz="2700" b="1" dirty="0" smtClean="0">
                <a:cs typeface="B Traffic" pitchFamily="2" charset="-78"/>
              </a:rPr>
              <a:t>متناسب</a:t>
            </a:r>
            <a:r>
              <a:rPr lang="en-US" altLang="en-US" sz="2700" b="1" dirty="0" smtClean="0">
                <a:cs typeface="B Traffic" pitchFamily="2" charset="-78"/>
              </a:rPr>
              <a:t> </a:t>
            </a:r>
            <a:r>
              <a:rPr lang="ar-SA" altLang="en-US" sz="2700" b="1" dirty="0" smtClean="0">
                <a:cs typeface="B Traffic" pitchFamily="2" charset="-78"/>
              </a:rPr>
              <a:t>با</a:t>
            </a:r>
            <a:r>
              <a:rPr lang="en-US" altLang="en-US" sz="2700" b="1" dirty="0" smtClean="0">
                <a:cs typeface="B Traffic" pitchFamily="2" charset="-78"/>
              </a:rPr>
              <a:t> </a:t>
            </a:r>
            <a:r>
              <a:rPr lang="ar-SA" altLang="en-US" sz="2700" b="1" dirty="0" smtClean="0">
                <a:cs typeface="B Traffic" pitchFamily="2" charset="-78"/>
              </a:rPr>
              <a:t>اهداف مشترك</a:t>
            </a:r>
            <a:r>
              <a:rPr lang="en-US" altLang="en-US" sz="2700" b="1" dirty="0" smtClean="0">
                <a:cs typeface="B Traffic" pitchFamily="2" charset="-78"/>
              </a:rPr>
              <a:t> </a:t>
            </a:r>
            <a:r>
              <a:rPr lang="ar-SA" altLang="en-US" sz="2700" b="1" dirty="0" smtClean="0">
                <a:cs typeface="B Traffic" pitchFamily="2" charset="-78"/>
              </a:rPr>
              <a:t>همسو</a:t>
            </a:r>
            <a:r>
              <a:rPr lang="en-US" altLang="en-US" sz="2700" b="1" dirty="0" smtClean="0">
                <a:cs typeface="B Traffic" pitchFamily="2" charset="-78"/>
              </a:rPr>
              <a:t> </a:t>
            </a:r>
            <a:r>
              <a:rPr lang="ar-SA" altLang="en-US" sz="2700" b="1" dirty="0" smtClean="0">
                <a:cs typeface="B Traffic" pitchFamily="2" charset="-78"/>
              </a:rPr>
              <a:t>و</a:t>
            </a:r>
            <a:r>
              <a:rPr lang="en-US" altLang="en-US" sz="2700" b="1" dirty="0" smtClean="0">
                <a:cs typeface="B Traffic" pitchFamily="2" charset="-78"/>
              </a:rPr>
              <a:t> </a:t>
            </a:r>
            <a:r>
              <a:rPr lang="ar-SA" altLang="en-US" sz="2700" b="1" dirty="0" smtClean="0">
                <a:cs typeface="B Traffic" pitchFamily="2" charset="-78"/>
              </a:rPr>
              <a:t>هماهنگ</a:t>
            </a:r>
            <a:r>
              <a:rPr lang="en-US" altLang="en-US" sz="2700" b="1" dirty="0" smtClean="0">
                <a:cs typeface="B Traffic" pitchFamily="2" charset="-78"/>
              </a:rPr>
              <a:t> </a:t>
            </a:r>
            <a:r>
              <a:rPr lang="ar-SA" altLang="en-US" sz="2700" b="1" dirty="0" smtClean="0">
                <a:cs typeface="B Traffic" pitchFamily="2" charset="-78"/>
              </a:rPr>
              <a:t>می</a:t>
            </a:r>
            <a:r>
              <a:rPr lang="en-US" altLang="en-US" sz="2700" b="1" dirty="0" smtClean="0">
                <a:cs typeface="B Traffic" pitchFamily="2" charset="-78"/>
              </a:rPr>
              <a:t> </a:t>
            </a:r>
            <a:r>
              <a:rPr lang="ar-SA" altLang="en-US" sz="2700" b="1" dirty="0" smtClean="0">
                <a:cs typeface="B Traffic" pitchFamily="2" charset="-78"/>
              </a:rPr>
              <a:t>شود</a:t>
            </a:r>
            <a:endParaRPr lang="en-US" altLang="en-US" sz="2700" b="1" dirty="0" smtClean="0">
              <a:cs typeface="B Traffic" pitchFamily="2" charset="-78"/>
            </a:endParaRPr>
          </a:p>
          <a:p>
            <a:pPr marL="457200" indent="-457200" algn="r" rtl="1"/>
            <a:r>
              <a:rPr lang="en-US" altLang="en-US" sz="2700" b="1" dirty="0" smtClean="0">
                <a:cs typeface="B Traffic" pitchFamily="2" charset="-78"/>
              </a:rPr>
              <a:t>  </a:t>
            </a:r>
            <a:r>
              <a:rPr lang="fa-IR" altLang="en-US" sz="2700" b="1" dirty="0" smtClean="0">
                <a:cs typeface="B Traffic" pitchFamily="2" charset="-78"/>
              </a:rPr>
              <a:t>                                                                          «</a:t>
            </a:r>
            <a:r>
              <a:rPr lang="en-US" altLang="en-US" sz="2700" b="1" dirty="0" smtClean="0">
                <a:cs typeface="B Traffic" pitchFamily="2" charset="-78"/>
              </a:rPr>
              <a:t>  </a:t>
            </a:r>
            <a:r>
              <a:rPr lang="ar-SA" altLang="en-US" sz="2700" b="1" dirty="0" smtClean="0">
                <a:cs typeface="B Traffic" pitchFamily="2" charset="-78"/>
              </a:rPr>
              <a:t>ج اچ</a:t>
            </a:r>
            <a:r>
              <a:rPr lang="en-US" altLang="en-US" sz="2700" b="1" dirty="0" smtClean="0">
                <a:cs typeface="B Traffic" pitchFamily="2" charset="-78"/>
              </a:rPr>
              <a:t> </a:t>
            </a:r>
            <a:r>
              <a:rPr lang="ar-SA" altLang="en-US" sz="2700" b="1" dirty="0" smtClean="0">
                <a:cs typeface="B Traffic" pitchFamily="2" charset="-78"/>
              </a:rPr>
              <a:t>دانلی</a:t>
            </a:r>
            <a:r>
              <a:rPr lang="en-US" altLang="en-US" sz="2700" b="1" dirty="0" smtClean="0">
                <a:cs typeface="B Traffic" pitchFamily="2" charset="-78"/>
              </a:rPr>
              <a:t> </a:t>
            </a:r>
            <a:r>
              <a:rPr lang="fa-IR" altLang="en-US" sz="2700" b="1" dirty="0" smtClean="0">
                <a:cs typeface="B Traffic" pitchFamily="2" charset="-78"/>
              </a:rPr>
              <a:t>»</a:t>
            </a:r>
            <a:r>
              <a:rPr lang="en-US" altLang="en-US" sz="2700" b="1" dirty="0" smtClean="0">
                <a:cs typeface="B Traffic" pitchFamily="2" charset="-78"/>
              </a:rPr>
              <a:t> </a:t>
            </a:r>
          </a:p>
        </p:txBody>
      </p:sp>
      <p:sp>
        <p:nvSpPr>
          <p:cNvPr id="7" name="Rectangle 6"/>
          <p:cNvSpPr/>
          <p:nvPr/>
        </p:nvSpPr>
        <p:spPr>
          <a:xfrm>
            <a:off x="3810000" y="152400"/>
            <a:ext cx="3315331" cy="707886"/>
          </a:xfrm>
          <a:prstGeom prst="rect">
            <a:avLst/>
          </a:prstGeom>
        </p:spPr>
        <p:txBody>
          <a:bodyPr wrap="none">
            <a:spAutoFit/>
          </a:bodyPr>
          <a:lstStyle/>
          <a:p>
            <a:r>
              <a:rPr lang="fa-IR" altLang="en-US" sz="4000" dirty="0" smtClean="0">
                <a:solidFill>
                  <a:srgbClr val="FF0000"/>
                </a:solidFill>
                <a:cs typeface="B Traffic" pitchFamily="2" charset="-78"/>
              </a:rPr>
              <a:t> تعاریف</a:t>
            </a:r>
            <a:r>
              <a:rPr lang="ar-SA" altLang="en-US" sz="4000" dirty="0" smtClean="0">
                <a:solidFill>
                  <a:srgbClr val="FF0000"/>
                </a:solidFill>
                <a:cs typeface="B Traffic" pitchFamily="2" charset="-78"/>
              </a:rPr>
              <a:t> مدیریت</a:t>
            </a:r>
            <a:r>
              <a:rPr lang="en-US" altLang="en-US" sz="4000" dirty="0" smtClean="0">
                <a:solidFill>
                  <a:srgbClr val="FF0000"/>
                </a:solidFill>
                <a:cs typeface="B Traffic" pitchFamily="2" charset="-78"/>
              </a:rPr>
              <a:t> </a:t>
            </a:r>
            <a:endParaRPr lang="en-US" sz="4000" dirty="0">
              <a:solidFill>
                <a:srgbClr val="FF0000"/>
              </a:solidFill>
              <a:cs typeface="B Traffic" pitchFamily="2" charset="-78"/>
            </a:endParaRPr>
          </a:p>
        </p:txBody>
      </p:sp>
      <p:sp>
        <p:nvSpPr>
          <p:cNvPr id="4" name="Left Arrow 3"/>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5" name="Rectangle 4"/>
          <p:cNvSpPr/>
          <p:nvPr/>
        </p:nvSpPr>
        <p:spPr>
          <a:xfrm rot="16200000">
            <a:off x="-1772331" y="3563032"/>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 calcmode="lin" valueType="num">
                                      <p:cBhvr additive="base">
                                        <p:cTn id="37"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Title 3"/>
          <p:cNvSpPr>
            <a:spLocks noGrp="1"/>
          </p:cNvSpPr>
          <p:nvPr>
            <p:ph type="ctrTitle"/>
          </p:nvPr>
        </p:nvSpPr>
        <p:spPr>
          <a:xfrm>
            <a:off x="1143000" y="0"/>
            <a:ext cx="8001000" cy="914400"/>
          </a:xfrm>
        </p:spPr>
        <p:txBody>
          <a:bodyPr>
            <a:noAutofit/>
          </a:bodyPr>
          <a:lstStyle/>
          <a:p>
            <a:r>
              <a:rPr lang="fa-IR" altLang="en-US" sz="2800" b="1" dirty="0" smtClean="0">
                <a:solidFill>
                  <a:schemeClr val="tx1"/>
                </a:solidFill>
                <a:effectLst>
                  <a:outerShdw blurRad="38100" dist="38100" dir="2700000" algn="tl">
                    <a:srgbClr val="000000">
                      <a:alpha val="43137"/>
                    </a:srgbClr>
                  </a:outerShdw>
                </a:effectLst>
                <a:cs typeface="B Traffic" pitchFamily="2" charset="-78"/>
              </a:rPr>
              <a:t>مدیریت</a:t>
            </a:r>
            <a:r>
              <a:rPr lang="ar-SA" altLang="en-US" sz="3200" b="1" dirty="0" smtClean="0">
                <a:solidFill>
                  <a:schemeClr val="tx1"/>
                </a:solidFill>
                <a:effectLst>
                  <a:outerShdw blurRad="38100" dist="38100" dir="2700000" algn="tl">
                    <a:srgbClr val="000000">
                      <a:alpha val="43137"/>
                    </a:srgbClr>
                  </a:outerShdw>
                </a:effectLst>
                <a:cs typeface="B Traffic" pitchFamily="2" charset="-78"/>
              </a:rPr>
              <a:t> بروكراسی</a:t>
            </a:r>
            <a:r>
              <a:rPr lang="fa-IR" altLang="en-US" sz="3200" b="1" dirty="0" smtClean="0">
                <a:solidFill>
                  <a:schemeClr val="tx1"/>
                </a:solidFill>
                <a:effectLst>
                  <a:outerShdw blurRad="38100" dist="38100" dir="2700000" algn="tl">
                    <a:srgbClr val="000000">
                      <a:alpha val="43137"/>
                    </a:srgbClr>
                  </a:outerShdw>
                </a:effectLst>
                <a:cs typeface="B Traffic" pitchFamily="2" charset="-78"/>
              </a:rPr>
              <a:t>    ( دیوانسالاری اداری    </a:t>
            </a:r>
            <a:endParaRPr lang="fa-IR" sz="3200" b="1" dirty="0">
              <a:solidFill>
                <a:schemeClr val="tx1"/>
              </a:solidFill>
              <a:effectLst>
                <a:outerShdw blurRad="38100" dist="38100" dir="2700000" algn="tl">
                  <a:srgbClr val="000000">
                    <a:alpha val="43137"/>
                  </a:srgbClr>
                </a:outerShdw>
              </a:effectLst>
              <a:cs typeface="B Traffic" pitchFamily="2" charset="-78"/>
            </a:endParaRPr>
          </a:p>
        </p:txBody>
      </p:sp>
      <p:sp useBgFill="1">
        <p:nvSpPr>
          <p:cNvPr id="5" name="Subtitle 4"/>
          <p:cNvSpPr>
            <a:spLocks noGrp="1"/>
          </p:cNvSpPr>
          <p:nvPr>
            <p:ph type="subTitle" idx="1"/>
          </p:nvPr>
        </p:nvSpPr>
        <p:spPr>
          <a:xfrm>
            <a:off x="1143000" y="914400"/>
            <a:ext cx="8001000" cy="5943600"/>
          </a:xfrm>
        </p:spPr>
        <p:txBody>
          <a:bodyPr>
            <a:noAutofit/>
          </a:bodyPr>
          <a:lstStyle/>
          <a:p>
            <a:pPr algn="r">
              <a:buFont typeface="Wingdings" pitchFamily="2" charset="2"/>
              <a:buChar char="v"/>
            </a:pPr>
            <a:r>
              <a:rPr lang="fa-IR" sz="2400" b="1" dirty="0" smtClean="0">
                <a:solidFill>
                  <a:srgbClr val="0070C0"/>
                </a:solidFill>
                <a:cs typeface="B Traffic" pitchFamily="2" charset="-78"/>
              </a:rPr>
              <a:t> مزایای نظریه بروکراسی از دیدگاه وبر:  </a:t>
            </a:r>
          </a:p>
          <a:p>
            <a:pPr algn="r"/>
            <a:r>
              <a:rPr lang="fa-IR" sz="2400" b="1" dirty="0" smtClean="0">
                <a:solidFill>
                  <a:srgbClr val="0070C0"/>
                </a:solidFill>
                <a:cs typeface="B Traffic" pitchFamily="2" charset="-78"/>
              </a:rPr>
              <a:t> حاکمیت قانون و مقررات ، ساختار اقتدار مبتنی بر سلسله مراتب ، تخصصی شدن کارها ، استخدام بر اساس دانش فنی و توانایی ، جدایی مالکیت سازمان از کارکنان دستگاه اداری ،  دارای سیستم ضبط سوابق و دستور العملها و تصمیمات اداری .</a:t>
            </a:r>
          </a:p>
          <a:p>
            <a:pPr algn="r">
              <a:buFont typeface="Wingdings" pitchFamily="2" charset="2"/>
              <a:buChar char="v"/>
            </a:pPr>
            <a:r>
              <a:rPr lang="fa-IR" sz="2400" b="1" dirty="0" smtClean="0">
                <a:solidFill>
                  <a:srgbClr val="00B0F0"/>
                </a:solidFill>
                <a:cs typeface="B Traffic" pitchFamily="2" charset="-78"/>
              </a:rPr>
              <a:t> </a:t>
            </a:r>
            <a:r>
              <a:rPr lang="fa-IR" sz="2400" b="1" dirty="0" smtClean="0">
                <a:solidFill>
                  <a:schemeClr val="tx1"/>
                </a:solidFill>
                <a:cs typeface="B Traffic" pitchFamily="2" charset="-78"/>
              </a:rPr>
              <a:t>ارگانیک و پویا بودن سازمانها سبب شده است که اشکالات و معایب عمده ای بر نظریه ماکس وبر  وارد گردد که عبارتست از :</a:t>
            </a:r>
          </a:p>
          <a:p>
            <a:pPr algn="r"/>
            <a:r>
              <a:rPr lang="fa-IR" sz="2400" b="1" dirty="0" smtClean="0">
                <a:solidFill>
                  <a:srgbClr val="0070C0"/>
                </a:solidFill>
                <a:cs typeface="B Traffic" pitchFamily="2" charset="-78"/>
              </a:rPr>
              <a:t>عدم توجه به ساختار انسانی ، انعطاف ناپذیر بودن سازمان در مقابل تغییرات ، وجود تضاد بین مدیریت بر مبنای تخصص با مدیریت بر مبنای انضباط ،  نادیده گرفتن نقش سازمانهای غیر رسمی ، وجود سلسله مراتب و مقررات اداری ، پیچیدگی ساختار سازمانی مبتنی بر تخصص یا وظیفه . </a:t>
            </a:r>
            <a:endParaRPr lang="fa-IR" sz="2400" b="1" dirty="0">
              <a:solidFill>
                <a:srgbClr val="0070C0"/>
              </a:solidFill>
              <a:cs typeface="B Traffic" pitchFamily="2" charset="-78"/>
            </a:endParaRPr>
          </a:p>
        </p:txBody>
      </p:sp>
      <p:sp>
        <p:nvSpPr>
          <p:cNvPr id="6" name="Rectangle 3"/>
          <p:cNvSpPr>
            <a:spLocks noChangeArrowheads="1"/>
          </p:cNvSpPr>
          <p:nvPr/>
        </p:nvSpPr>
        <p:spPr bwMode="auto">
          <a:xfrm rot="16200000">
            <a:off x="-1722856" y="31706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7" name="Left Arrow 6"/>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381000"/>
            <a:ext cx="8077200" cy="5943600"/>
          </a:xfrm>
        </p:spPr>
        <p:txBody>
          <a:bodyPr>
            <a:normAutofit fontScale="92500" lnSpcReduction="20000"/>
          </a:bodyPr>
          <a:lstStyle/>
          <a:p>
            <a:pPr marL="365760" indent="-256032" algn="r" rtl="1" eaLnBrk="1" fontAlgn="auto" hangingPunct="1">
              <a:spcAft>
                <a:spcPts val="0"/>
              </a:spcAft>
              <a:buFont typeface="Wingdings 3"/>
              <a:buNone/>
              <a:defRPr/>
            </a:pPr>
            <a:r>
              <a:rPr lang="fa-IR" sz="2600" b="1" dirty="0" smtClean="0">
                <a:solidFill>
                  <a:srgbClr val="7030A0"/>
                </a:solidFill>
                <a:cs typeface="B Traffic" pitchFamily="2" charset="-78"/>
              </a:rPr>
              <a:t>مکتب نئو کلاسیک :</a:t>
            </a:r>
            <a:endParaRPr lang="fa-IR" sz="2600" b="1" dirty="0" smtClean="0">
              <a:cs typeface="B Traffic" pitchFamily="2" charset="-78"/>
            </a:endParaRPr>
          </a:p>
          <a:p>
            <a:pPr marL="365760" indent="-256032" algn="just" rtl="1" eaLnBrk="1" fontAlgn="auto" hangingPunct="1">
              <a:lnSpc>
                <a:spcPct val="110000"/>
              </a:lnSpc>
              <a:spcAft>
                <a:spcPts val="0"/>
              </a:spcAft>
              <a:buFont typeface="Wingdings 3"/>
              <a:buNone/>
              <a:defRPr/>
            </a:pPr>
            <a:r>
              <a:rPr lang="fa-IR" sz="2000" b="1" dirty="0" smtClean="0">
                <a:cs typeface="B Traffic" pitchFamily="2" charset="-78"/>
              </a:rPr>
              <a:t>دو یا سه دهه بعد از مکتب کلاسیک - دانشمندانی به نام های مایو و  مک گریگور</a:t>
            </a:r>
            <a:r>
              <a:rPr lang="en-US" sz="2000" b="1" dirty="0" smtClean="0">
                <a:cs typeface="B Traffic" pitchFamily="2" charset="-78"/>
              </a:rPr>
              <a:t> </a:t>
            </a:r>
            <a:r>
              <a:rPr lang="fa-IR" sz="2000" b="1" dirty="0" smtClean="0">
                <a:cs typeface="B Traffic" pitchFamily="2" charset="-78"/>
              </a:rPr>
              <a:t>مکتب کلاسیک را مورد بررسی قرار دادند مایو دریافت که باید به نیازهای روحی افراد نیز اهمیت</a:t>
            </a:r>
            <a:r>
              <a:rPr lang="en-US" sz="2000" b="1" dirty="0" smtClean="0">
                <a:cs typeface="B Traffic" pitchFamily="2" charset="-78"/>
              </a:rPr>
              <a:t> </a:t>
            </a:r>
            <a:r>
              <a:rPr lang="fa-IR" sz="2000" b="1" dirty="0" smtClean="0">
                <a:cs typeface="B Traffic" pitchFamily="2" charset="-78"/>
              </a:rPr>
              <a:t> داده شود وی به این نتیجه رسید که انسان ماشین نیست.</a:t>
            </a:r>
          </a:p>
          <a:p>
            <a:pPr marL="365760" indent="-256032" algn="r" rtl="1" eaLnBrk="1" fontAlgn="auto" hangingPunct="1">
              <a:spcAft>
                <a:spcPts val="0"/>
              </a:spcAft>
              <a:buFont typeface="Wingdings 3"/>
              <a:buNone/>
              <a:defRPr/>
            </a:pPr>
            <a:r>
              <a:rPr lang="fa-IR" sz="2000" b="1" dirty="0" smtClean="0">
                <a:solidFill>
                  <a:srgbClr val="7030A0"/>
                </a:solidFill>
                <a:cs typeface="B Traffic" pitchFamily="2" charset="-78"/>
              </a:rPr>
              <a:t>سیستم مدیریت سازمانی :</a:t>
            </a:r>
            <a:endParaRPr lang="en-US" sz="2000" b="1" dirty="0" smtClean="0">
              <a:solidFill>
                <a:srgbClr val="7030A0"/>
              </a:solidFill>
              <a:cs typeface="B Traffic" pitchFamily="2" charset="-78"/>
            </a:endParaRPr>
          </a:p>
          <a:p>
            <a:pPr marL="365760" indent="-256032" algn="r" rtl="1" eaLnBrk="1" fontAlgn="auto" hangingPunct="1">
              <a:spcAft>
                <a:spcPts val="0"/>
              </a:spcAft>
              <a:buFont typeface="Wingdings 3"/>
              <a:buNone/>
              <a:defRPr/>
            </a:pPr>
            <a:r>
              <a:rPr lang="fa-IR" sz="2000" b="1" dirty="0" smtClean="0">
                <a:cs typeface="B Traffic" pitchFamily="2" charset="-78"/>
              </a:rPr>
              <a:t>این مکتب به گونه ایست که سازمان مانند یک سیستم عمل می کند. از اعضایی تشکیل شده که هر عضو کار خاصی را برای رسیدن به اهداف سازمان انجام می دهد.      </a:t>
            </a:r>
            <a:endParaRPr lang="en-US" sz="2000" b="1" dirty="0" smtClean="0">
              <a:cs typeface="B Traffic" pitchFamily="2" charset="-78"/>
            </a:endParaRPr>
          </a:p>
          <a:p>
            <a:pPr marL="365760" indent="-256032" algn="r" rtl="1" eaLnBrk="1" fontAlgn="auto" hangingPunct="1">
              <a:spcAft>
                <a:spcPts val="0"/>
              </a:spcAft>
              <a:buFont typeface="Wingdings 3"/>
              <a:buNone/>
              <a:defRPr/>
            </a:pPr>
            <a:r>
              <a:rPr lang="fa-IR" sz="2000" b="1" dirty="0" smtClean="0">
                <a:solidFill>
                  <a:srgbClr val="7030A0"/>
                </a:solidFill>
                <a:cs typeface="B Traffic" pitchFamily="2" charset="-78"/>
              </a:rPr>
              <a:t>عناصر اصلي يك سیستم به گونه زیر می باشند :</a:t>
            </a:r>
          </a:p>
          <a:p>
            <a:pPr marL="365760" indent="-256032" algn="r" rtl="1" eaLnBrk="1" fontAlgn="auto" hangingPunct="1">
              <a:spcAft>
                <a:spcPts val="0"/>
              </a:spcAft>
              <a:buFont typeface="Wingdings 3"/>
              <a:buNone/>
              <a:defRPr/>
            </a:pPr>
            <a:endParaRPr lang="fa-IR" sz="2000" b="1" dirty="0" smtClean="0">
              <a:solidFill>
                <a:srgbClr val="7030A0"/>
              </a:solidFill>
              <a:cs typeface="B Traffic" pitchFamily="2" charset="-78"/>
            </a:endParaRPr>
          </a:p>
          <a:p>
            <a:pPr marL="365760" indent="-256032" algn="r" rtl="1" eaLnBrk="1" fontAlgn="auto" hangingPunct="1">
              <a:spcAft>
                <a:spcPts val="0"/>
              </a:spcAft>
              <a:buFont typeface="Wingdings 3"/>
              <a:buNone/>
              <a:defRPr/>
            </a:pPr>
            <a:endParaRPr lang="en-US" sz="2000" b="1" dirty="0" smtClean="0">
              <a:solidFill>
                <a:srgbClr val="7030A0"/>
              </a:solidFill>
              <a:cs typeface="B Traffic" pitchFamily="2" charset="-78"/>
            </a:endParaRPr>
          </a:p>
          <a:p>
            <a:pPr marL="651510" indent="-514350" algn="r" rtl="1" eaLnBrk="1" fontAlgn="auto" hangingPunct="1">
              <a:spcAft>
                <a:spcPts val="0"/>
              </a:spcAft>
              <a:buFont typeface="Wingdings 3"/>
              <a:buNone/>
              <a:defRPr/>
            </a:pPr>
            <a:r>
              <a:rPr lang="en-US" sz="2000" b="1" dirty="0" smtClean="0">
                <a:cs typeface="B Traffic" pitchFamily="2" charset="-78"/>
              </a:rPr>
              <a:t> </a:t>
            </a:r>
          </a:p>
          <a:p>
            <a:pPr marL="651510" indent="-514350" algn="r" rtl="1" eaLnBrk="1" fontAlgn="auto" hangingPunct="1">
              <a:spcAft>
                <a:spcPts val="0"/>
              </a:spcAft>
              <a:buFont typeface="Wingdings 3"/>
              <a:buNone/>
              <a:defRPr/>
            </a:pPr>
            <a:endParaRPr lang="en-US" sz="2000" b="1" dirty="0" smtClean="0">
              <a:cs typeface="B Traffic" pitchFamily="2" charset="-78"/>
            </a:endParaRPr>
          </a:p>
          <a:p>
            <a:pPr marL="651510" indent="-514350" algn="r" rtl="1" eaLnBrk="1" fontAlgn="auto" hangingPunct="1">
              <a:spcAft>
                <a:spcPts val="0"/>
              </a:spcAft>
              <a:buFont typeface="Wingdings 3"/>
              <a:buNone/>
              <a:defRPr/>
            </a:pPr>
            <a:r>
              <a:rPr lang="en-US" sz="2000" b="1" dirty="0" smtClean="0">
                <a:cs typeface="B Traffic" pitchFamily="2" charset="-78"/>
              </a:rPr>
              <a:t> </a:t>
            </a:r>
          </a:p>
          <a:p>
            <a:pPr marL="651510" indent="-514350" algn="r" rtl="1" eaLnBrk="1" fontAlgn="auto" hangingPunct="1">
              <a:spcAft>
                <a:spcPts val="0"/>
              </a:spcAft>
              <a:buFont typeface="Wingdings 3"/>
              <a:buNone/>
              <a:defRPr/>
            </a:pPr>
            <a:r>
              <a:rPr lang="en-US" sz="2000" b="1" dirty="0" smtClean="0">
                <a:cs typeface="B Traffic" pitchFamily="2" charset="-78"/>
              </a:rPr>
              <a:t>        </a:t>
            </a:r>
            <a:r>
              <a:rPr lang="fa-IR" sz="2000" b="1" dirty="0" smtClean="0">
                <a:cs typeface="B Traffic" pitchFamily="2" charset="-78"/>
              </a:rPr>
              <a:t>برونداد           </a:t>
            </a:r>
            <a:r>
              <a:rPr lang="en-US" sz="2000" b="1" dirty="0" smtClean="0">
                <a:cs typeface="B Traffic" pitchFamily="2" charset="-78"/>
              </a:rPr>
              <a:t>                             </a:t>
            </a:r>
            <a:r>
              <a:rPr lang="fa-IR" sz="2000" b="1" dirty="0" smtClean="0">
                <a:cs typeface="B Traffic" pitchFamily="2" charset="-78"/>
              </a:rPr>
              <a:t> فرآيند                               </a:t>
            </a:r>
            <a:r>
              <a:rPr lang="en-US" sz="2000" b="1" dirty="0" smtClean="0">
                <a:cs typeface="B Traffic" pitchFamily="2" charset="-78"/>
              </a:rPr>
              <a:t>        </a:t>
            </a:r>
            <a:r>
              <a:rPr lang="fa-IR" sz="2000" b="1" dirty="0" smtClean="0">
                <a:cs typeface="B Traffic" pitchFamily="2" charset="-78"/>
              </a:rPr>
              <a:t> درونداد</a:t>
            </a:r>
          </a:p>
          <a:p>
            <a:pPr marL="651510" indent="-514350" algn="r" rtl="1" eaLnBrk="1" fontAlgn="auto" hangingPunct="1">
              <a:spcAft>
                <a:spcPts val="0"/>
              </a:spcAft>
              <a:buFont typeface="Wingdings 3"/>
              <a:buNone/>
              <a:defRPr/>
            </a:pPr>
            <a:endParaRPr lang="fa-IR" sz="2000" b="1" dirty="0" smtClean="0">
              <a:cs typeface="B Traffic" pitchFamily="2" charset="-78"/>
            </a:endParaRPr>
          </a:p>
          <a:p>
            <a:pPr marL="651510" indent="-514350" algn="r" rtl="1" eaLnBrk="1" fontAlgn="auto" hangingPunct="1">
              <a:spcAft>
                <a:spcPts val="0"/>
              </a:spcAft>
              <a:buFont typeface="Wingdings 3"/>
              <a:buNone/>
              <a:defRPr/>
            </a:pPr>
            <a:r>
              <a:rPr lang="fa-IR" sz="2000" b="1" dirty="0" smtClean="0">
                <a:cs typeface="B Traffic" pitchFamily="2" charset="-78"/>
              </a:rPr>
              <a:t>   </a:t>
            </a:r>
            <a:r>
              <a:rPr lang="en-US" sz="2000" b="1" dirty="0" smtClean="0">
                <a:cs typeface="B Traffic" pitchFamily="2" charset="-78"/>
              </a:rPr>
              <a:t> </a:t>
            </a:r>
          </a:p>
          <a:p>
            <a:pPr marL="651510" indent="-514350" algn="r" rtl="1" eaLnBrk="1" fontAlgn="auto" hangingPunct="1">
              <a:spcAft>
                <a:spcPts val="0"/>
              </a:spcAft>
              <a:buFont typeface="Wingdings 3"/>
              <a:buNone/>
              <a:defRPr/>
            </a:pPr>
            <a:r>
              <a:rPr lang="en-US" sz="2000" b="1" dirty="0" smtClean="0">
                <a:cs typeface="B Traffic" pitchFamily="2" charset="-78"/>
              </a:rPr>
              <a:t>                       </a:t>
            </a:r>
          </a:p>
          <a:p>
            <a:pPr marL="651510" indent="-514350" algn="r" rtl="1" eaLnBrk="1" fontAlgn="auto" hangingPunct="1">
              <a:spcAft>
                <a:spcPts val="0"/>
              </a:spcAft>
              <a:buFont typeface="Wingdings 3"/>
              <a:buNone/>
              <a:defRPr/>
            </a:pPr>
            <a:r>
              <a:rPr lang="en-US" sz="2000" b="1" dirty="0" smtClean="0">
                <a:cs typeface="B Traffic" pitchFamily="2" charset="-78"/>
              </a:rPr>
              <a:t>                                                         </a:t>
            </a:r>
            <a:r>
              <a:rPr lang="fa-IR" sz="2000" b="1" dirty="0" smtClean="0">
                <a:cs typeface="B Traffic" pitchFamily="2" charset="-78"/>
              </a:rPr>
              <a:t>بازخورد</a:t>
            </a:r>
          </a:p>
        </p:txBody>
      </p:sp>
      <p:sp>
        <p:nvSpPr>
          <p:cNvPr id="4" name="Frame 3"/>
          <p:cNvSpPr/>
          <p:nvPr/>
        </p:nvSpPr>
        <p:spPr>
          <a:xfrm>
            <a:off x="3581400" y="4114800"/>
            <a:ext cx="2667000" cy="11430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solidFill>
                <a:schemeClr val="tx1"/>
              </a:solidFill>
            </a:endParaRPr>
          </a:p>
        </p:txBody>
      </p:sp>
      <p:sp>
        <p:nvSpPr>
          <p:cNvPr id="5" name="Right Arrow 4"/>
          <p:cNvSpPr/>
          <p:nvPr/>
        </p:nvSpPr>
        <p:spPr>
          <a:xfrm>
            <a:off x="2362200" y="4495800"/>
            <a:ext cx="9779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p>
        </p:txBody>
      </p:sp>
      <p:sp>
        <p:nvSpPr>
          <p:cNvPr id="6" name="Right Arrow 5"/>
          <p:cNvSpPr/>
          <p:nvPr/>
        </p:nvSpPr>
        <p:spPr>
          <a:xfrm>
            <a:off x="6324600" y="4495800"/>
            <a:ext cx="9779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p>
        </p:txBody>
      </p:sp>
      <p:sp>
        <p:nvSpPr>
          <p:cNvPr id="13" name="Curved Down Arrow 12"/>
          <p:cNvSpPr/>
          <p:nvPr/>
        </p:nvSpPr>
        <p:spPr>
          <a:xfrm rot="16200000">
            <a:off x="871485" y="4995915"/>
            <a:ext cx="1468542" cy="1077912"/>
          </a:xfrm>
          <a:prstGeom prst="curvedDownArrow">
            <a:avLst>
              <a:gd name="adj1" fmla="val 14856"/>
              <a:gd name="adj2" fmla="val 31368"/>
              <a:gd name="adj3" fmla="val 2763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4" name="Curved Down Arrow 13"/>
          <p:cNvSpPr/>
          <p:nvPr/>
        </p:nvSpPr>
        <p:spPr>
          <a:xfrm rot="5608627">
            <a:off x="7321792" y="4944711"/>
            <a:ext cx="1455840" cy="1077912"/>
          </a:xfrm>
          <a:prstGeom prst="curvedDownArrow">
            <a:avLst>
              <a:gd name="adj1" fmla="val 14856"/>
              <a:gd name="adj2" fmla="val 31368"/>
              <a:gd name="adj3" fmla="val 2763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9"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0" name="Left Arrow 9"/>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 calcmode="lin" valueType="num">
                                      <p:cBhvr additive="base">
                                        <p:cTn id="5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3" end="13"/>
                                            </p:txEl>
                                          </p:spTgt>
                                        </p:tgtEl>
                                        <p:attrNameLst>
                                          <p:attrName>style.visibility</p:attrName>
                                        </p:attrNameLst>
                                      </p:cBhvr>
                                      <p:to>
                                        <p:strVal val="visible"/>
                                      </p:to>
                                    </p:set>
                                    <p:anim calcmode="lin" valueType="num">
                                      <p:cBhvr additive="base">
                                        <p:cTn id="6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anim calcmode="lin" valueType="num">
                                      <p:cBhvr additive="base">
                                        <p:cTn id="6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52400" y="152400"/>
            <a:ext cx="8534400" cy="685800"/>
          </a:xfrm>
        </p:spPr>
        <p:txBody>
          <a:bodyPr>
            <a:normAutofit/>
          </a:bodyPr>
          <a:lstStyle/>
          <a:p>
            <a:pPr eaLnBrk="1" hangingPunct="1">
              <a:defRPr/>
            </a:pPr>
            <a:r>
              <a:rPr lang="fa-IR" altLang="en-US" sz="3200" dirty="0" smtClean="0">
                <a:solidFill>
                  <a:srgbClr val="00B0F0"/>
                </a:solidFill>
                <a:effectLst>
                  <a:outerShdw blurRad="38100" dist="38100" dir="2700000" algn="tl">
                    <a:srgbClr val="C0C0C0"/>
                  </a:outerShdw>
                </a:effectLst>
                <a:cs typeface="B Traffic" pitchFamily="2" charset="-78"/>
              </a:rPr>
              <a:t>مدیریت</a:t>
            </a:r>
            <a:r>
              <a:rPr lang="ar-SA" altLang="en-US" sz="3200" dirty="0" smtClean="0">
                <a:solidFill>
                  <a:srgbClr val="00B0F0"/>
                </a:solidFill>
                <a:effectLst>
                  <a:outerShdw blurRad="38100" dist="38100" dir="2700000" algn="tl">
                    <a:srgbClr val="C0C0C0"/>
                  </a:outerShdw>
                </a:effectLst>
                <a:cs typeface="B Traffic" pitchFamily="2" charset="-78"/>
              </a:rPr>
              <a:t> روابط انسانی</a:t>
            </a:r>
            <a:r>
              <a:rPr lang="fa-IR" altLang="en-US" sz="3200" dirty="0" smtClean="0">
                <a:solidFill>
                  <a:srgbClr val="00B0F0"/>
                </a:solidFill>
                <a:effectLst>
                  <a:outerShdw blurRad="38100" dist="38100" dir="2700000" algn="tl">
                    <a:srgbClr val="C0C0C0"/>
                  </a:outerShdw>
                </a:effectLst>
                <a:cs typeface="B Traffic" pitchFamily="2" charset="-78"/>
              </a:rPr>
              <a:t> « نئوکلاسیک »       ( التون مایو)</a:t>
            </a:r>
            <a:endParaRPr lang="en-US" altLang="en-US" sz="3200" dirty="0" smtClean="0">
              <a:solidFill>
                <a:srgbClr val="00B0F0"/>
              </a:solidFill>
              <a:effectLst>
                <a:outerShdw blurRad="38100" dist="38100" dir="2700000" algn="tl">
                  <a:srgbClr val="C0C0C0"/>
                </a:outerShdw>
              </a:effectLst>
              <a:cs typeface="B Traffic" pitchFamily="2" charset="-78"/>
            </a:endParaRPr>
          </a:p>
        </p:txBody>
      </p:sp>
      <p:sp>
        <p:nvSpPr>
          <p:cNvPr id="19459" name="Rectangle 3"/>
          <p:cNvSpPr>
            <a:spLocks noChangeArrowheads="1"/>
          </p:cNvSpPr>
          <p:nvPr/>
        </p:nvSpPr>
        <p:spPr bwMode="auto">
          <a:xfrm>
            <a:off x="990600" y="838200"/>
            <a:ext cx="7837488" cy="5614988"/>
          </a:xfrm>
          <a:prstGeom prst="rect">
            <a:avLst/>
          </a:prstGeom>
          <a:noFill/>
          <a:ln w="9525">
            <a:noFill/>
            <a:miter lim="800000"/>
            <a:headEnd/>
            <a:tailEnd/>
          </a:ln>
        </p:spPr>
        <p:txBody>
          <a:bodyPr lIns="92075" tIns="46038" rIns="92075" bIns="46038"/>
          <a:lstStyle/>
          <a:p>
            <a:pPr marL="342900" indent="-342900" algn="r" rtl="1">
              <a:spcBef>
                <a:spcPct val="20000"/>
              </a:spcBef>
              <a:buFont typeface="Wingdings" pitchFamily="2" charset="2"/>
              <a:buChar char="q"/>
            </a:pPr>
            <a:r>
              <a:rPr lang="ar-SA" altLang="en-US" sz="2000" b="1" dirty="0">
                <a:cs typeface="B Traffic" pitchFamily="2" charset="-78"/>
              </a:rPr>
              <a:t>با توجه به اشكالات در نظریات مدیریت كلاسیك تیلور كه برخوردهای خشك اقتصادی داشت و نهایتاً منجر به جنجال بزرگی شد </a:t>
            </a:r>
            <a:endParaRPr lang="en-US" altLang="en-US" sz="2000" b="1" dirty="0" smtClean="0">
              <a:cs typeface="B Traffic" pitchFamily="2" charset="-78"/>
            </a:endParaRPr>
          </a:p>
          <a:p>
            <a:pPr marL="342900" indent="-342900" algn="r" rtl="1">
              <a:spcBef>
                <a:spcPct val="20000"/>
              </a:spcBef>
            </a:pPr>
            <a:r>
              <a:rPr lang="ar-SA" altLang="en-US" sz="2000" b="1" dirty="0" smtClean="0">
                <a:cs typeface="B Traffic" pitchFamily="2" charset="-78"/>
              </a:rPr>
              <a:t>نظریات </a:t>
            </a:r>
            <a:r>
              <a:rPr lang="ar-SA" altLang="en-US" sz="2000" b="1" dirty="0">
                <a:cs typeface="B Traffic" pitchFamily="2" charset="-78"/>
              </a:rPr>
              <a:t>نهضت رفتارگرایی یا اصول روابط انسانی </a:t>
            </a:r>
            <a:r>
              <a:rPr lang="fa-IR" altLang="en-US" sz="2000" b="1" dirty="0">
                <a:cs typeface="B Traffic" pitchFamily="2" charset="-78"/>
              </a:rPr>
              <a:t>با</a:t>
            </a:r>
            <a:r>
              <a:rPr lang="ar-SA" altLang="en-US" sz="2000" b="1" dirty="0">
                <a:cs typeface="B Traffic" pitchFamily="2" charset="-78"/>
              </a:rPr>
              <a:t> رهبری التون </a:t>
            </a:r>
            <a:r>
              <a:rPr lang="fa-IR" altLang="en-US" sz="2000" b="1" dirty="0">
                <a:cs typeface="B Traffic" pitchFamily="2" charset="-78"/>
              </a:rPr>
              <a:t>مایو</a:t>
            </a:r>
            <a:r>
              <a:rPr lang="ar-SA" altLang="en-US" sz="2000" b="1" dirty="0">
                <a:cs typeface="B Traffic" pitchFamily="2" charset="-78"/>
              </a:rPr>
              <a:t> شكل گرفت </a:t>
            </a:r>
            <a:r>
              <a:rPr lang="ar-SA" altLang="en-US" sz="2000" b="1" dirty="0" smtClean="0">
                <a:cs typeface="B Traffic" pitchFamily="2" charset="-78"/>
              </a:rPr>
              <a:t>.</a:t>
            </a:r>
            <a:endParaRPr lang="en-US" altLang="en-US" sz="2000" b="1" dirty="0" smtClean="0">
              <a:cs typeface="B Traffic" pitchFamily="2" charset="-78"/>
            </a:endParaRPr>
          </a:p>
          <a:p>
            <a:pPr marL="342900" indent="-342900" algn="r" rtl="1">
              <a:spcBef>
                <a:spcPct val="20000"/>
              </a:spcBef>
              <a:buFont typeface="Wingdings" pitchFamily="2" charset="2"/>
              <a:buChar char="q"/>
            </a:pPr>
            <a:r>
              <a:rPr lang="fa-IR" altLang="en-US" sz="2000" b="1" dirty="0" smtClean="0">
                <a:cs typeface="B Traffic" pitchFamily="2" charset="-78"/>
              </a:rPr>
              <a:t>نتیجه مطالعات </a:t>
            </a:r>
            <a:r>
              <a:rPr lang="ar-SA" altLang="en-US" sz="2000" b="1" dirty="0" smtClean="0">
                <a:cs typeface="B Traffic" pitchFamily="2" charset="-78"/>
              </a:rPr>
              <a:t> </a:t>
            </a:r>
            <a:r>
              <a:rPr lang="fa-IR" altLang="en-US" sz="2000" b="1" dirty="0" smtClean="0">
                <a:cs typeface="B Traffic" pitchFamily="2" charset="-78"/>
              </a:rPr>
              <a:t>التون مایو</a:t>
            </a:r>
            <a:r>
              <a:rPr lang="ar-SA" altLang="en-US" sz="2000" b="1" dirty="0" smtClean="0">
                <a:cs typeface="B Traffic" pitchFamily="2" charset="-78"/>
              </a:rPr>
              <a:t>  در كارخانجات </a:t>
            </a:r>
            <a:r>
              <a:rPr lang="fa-IR" altLang="en-US" sz="2000" b="1" dirty="0" smtClean="0">
                <a:cs typeface="B Traffic" pitchFamily="2" charset="-78"/>
              </a:rPr>
              <a:t>هاثورن</a:t>
            </a:r>
            <a:r>
              <a:rPr lang="ar-SA" altLang="en-US" sz="2000" b="1" dirty="0" smtClean="0">
                <a:cs typeface="B Traffic" pitchFamily="2" charset="-78"/>
              </a:rPr>
              <a:t> سالهای 32-1927 منتشر شد كه مبتنی بر روابط انسانی و جامعه شناسی صنعتی بود . </a:t>
            </a:r>
            <a:endParaRPr lang="fa-IR" altLang="en-US" sz="2000" b="1" dirty="0" smtClean="0">
              <a:cs typeface="B Traffic" pitchFamily="2" charset="-78"/>
            </a:endParaRPr>
          </a:p>
          <a:p>
            <a:pPr marL="342900" indent="-342900" algn="r" rtl="1">
              <a:spcBef>
                <a:spcPct val="20000"/>
              </a:spcBef>
              <a:buFont typeface="Wingdings" pitchFamily="2" charset="2"/>
              <a:buChar char="q"/>
            </a:pPr>
            <a:endParaRPr lang="fa-IR" altLang="en-US" sz="2000" b="1" dirty="0" smtClean="0">
              <a:cs typeface="B Traffic" pitchFamily="2" charset="-78"/>
            </a:endParaRPr>
          </a:p>
          <a:p>
            <a:pPr marL="342900" indent="-342900" algn="r" rtl="1">
              <a:spcBef>
                <a:spcPct val="20000"/>
              </a:spcBef>
              <a:buFont typeface="Wingdings" pitchFamily="2" charset="2"/>
              <a:buChar char="q"/>
            </a:pPr>
            <a:r>
              <a:rPr lang="ar-SA" altLang="en-US" sz="2000" b="1" dirty="0" smtClean="0">
                <a:cs typeface="B Traffic" pitchFamily="2" charset="-78"/>
              </a:rPr>
              <a:t>او </a:t>
            </a:r>
            <a:r>
              <a:rPr lang="ar-SA" altLang="en-US" sz="2000" b="1" dirty="0">
                <a:cs typeface="B Traffic" pitchFamily="2" charset="-78"/>
              </a:rPr>
              <a:t>با بهره‌گیری از علوم روانشناسی ، جامعه شناسی </a:t>
            </a:r>
            <a:r>
              <a:rPr lang="fa-IR" altLang="en-US" sz="2000" b="1" dirty="0" smtClean="0">
                <a:cs typeface="B Traffic" pitchFamily="2" charset="-78"/>
              </a:rPr>
              <a:t>و</a:t>
            </a:r>
            <a:r>
              <a:rPr lang="ar-SA" altLang="en-US" sz="2000" b="1" dirty="0" smtClean="0">
                <a:cs typeface="B Traffic" pitchFamily="2" charset="-78"/>
              </a:rPr>
              <a:t> </a:t>
            </a:r>
            <a:r>
              <a:rPr lang="ar-SA" altLang="en-US" sz="2000" b="1" dirty="0">
                <a:cs typeface="B Traffic" pitchFamily="2" charset="-78"/>
              </a:rPr>
              <a:t>مردم </a:t>
            </a:r>
            <a:r>
              <a:rPr lang="ar-SA" altLang="en-US" sz="2000" b="1" dirty="0" smtClean="0">
                <a:cs typeface="B Traffic" pitchFamily="2" charset="-78"/>
              </a:rPr>
              <a:t>شناسی</a:t>
            </a:r>
            <a:r>
              <a:rPr lang="fa-IR" altLang="en-US" sz="2000" b="1" dirty="0" smtClean="0">
                <a:cs typeface="B Traffic" pitchFamily="2" charset="-78"/>
              </a:rPr>
              <a:t> نشان داد</a:t>
            </a:r>
            <a:r>
              <a:rPr lang="ar-SA" altLang="en-US" sz="2000" b="1" dirty="0" smtClean="0">
                <a:cs typeface="B Traffic" pitchFamily="2" charset="-78"/>
              </a:rPr>
              <a:t> </a:t>
            </a:r>
            <a:r>
              <a:rPr lang="fa-IR" altLang="en-US" sz="2000" b="1" dirty="0" smtClean="0">
                <a:cs typeface="B Traffic" pitchFamily="2" charset="-78"/>
              </a:rPr>
              <a:t>که عملکرد کارکنان بی شک به عوامل روان شناختی و اجتماعی بیشتر از شرایط فیزیکی محل کار مربوط می شود</a:t>
            </a:r>
          </a:p>
          <a:p>
            <a:pPr marL="342900" indent="-342900" algn="r" rtl="1">
              <a:spcBef>
                <a:spcPct val="20000"/>
              </a:spcBef>
              <a:buFont typeface="Wingdings" pitchFamily="2" charset="2"/>
              <a:buChar char="q"/>
            </a:pPr>
            <a:endParaRPr lang="ar-SA" altLang="en-US" sz="2000" b="1" dirty="0">
              <a:cs typeface="B Traffic" pitchFamily="2" charset="-78"/>
            </a:endParaRPr>
          </a:p>
          <a:p>
            <a:pPr marL="342900" indent="-342900" algn="r" rtl="1">
              <a:spcBef>
                <a:spcPct val="20000"/>
              </a:spcBef>
              <a:buFont typeface="Wingdings" pitchFamily="2" charset="2"/>
              <a:buChar char="q"/>
            </a:pPr>
            <a:r>
              <a:rPr lang="ar-SA" altLang="en-US" sz="2000" b="1" dirty="0">
                <a:cs typeface="B Traffic" pitchFamily="2" charset="-78"/>
              </a:rPr>
              <a:t>مطالعات او بر روی عده‌ای زن صورت گرفت و مشخص گردید كه عوامل اجتماعی و روحی و روانی </a:t>
            </a:r>
            <a:r>
              <a:rPr lang="ar-SA" altLang="en-US" sz="2000" b="1" dirty="0" smtClean="0">
                <a:cs typeface="B Traffic" pitchFamily="2" charset="-78"/>
              </a:rPr>
              <a:t>مثل احساس غرور و احترام و</a:t>
            </a:r>
            <a:r>
              <a:rPr lang="fa-IR" altLang="en-US" sz="2000" b="1" dirty="0" smtClean="0">
                <a:cs typeface="B Traffic" pitchFamily="2" charset="-78"/>
              </a:rPr>
              <a:t>....</a:t>
            </a:r>
            <a:r>
              <a:rPr lang="ar-SA" altLang="en-US" sz="2000" b="1" dirty="0" smtClean="0">
                <a:cs typeface="B Traffic" pitchFamily="2" charset="-78"/>
              </a:rPr>
              <a:t> بیش </a:t>
            </a:r>
            <a:r>
              <a:rPr lang="ar-SA" altLang="en-US" sz="2000" b="1" dirty="0">
                <a:cs typeface="B Traffic" pitchFamily="2" charset="-78"/>
              </a:rPr>
              <a:t>از متغیرهای فیزیكی </a:t>
            </a:r>
            <a:r>
              <a:rPr lang="fa-IR" altLang="en-US" sz="2000" b="1" dirty="0" smtClean="0">
                <a:cs typeface="B Traffic" pitchFamily="2" charset="-78"/>
              </a:rPr>
              <a:t>مثل </a:t>
            </a:r>
            <a:r>
              <a:rPr lang="ar-SA" altLang="en-US" sz="2000" b="1" dirty="0" smtClean="0">
                <a:cs typeface="B Traffic" pitchFamily="2" charset="-78"/>
              </a:rPr>
              <a:t>(هوا </a:t>
            </a:r>
            <a:r>
              <a:rPr lang="ar-SA" altLang="en-US" sz="2000" b="1" dirty="0">
                <a:cs typeface="B Traffic" pitchFamily="2" charset="-78"/>
              </a:rPr>
              <a:t>، نور ، تنفس ، </a:t>
            </a:r>
            <a:r>
              <a:rPr lang="ar-SA" altLang="en-US" sz="2000" b="1" dirty="0" smtClean="0">
                <a:cs typeface="B Traffic" pitchFamily="2" charset="-78"/>
              </a:rPr>
              <a:t>ساعت </a:t>
            </a:r>
            <a:r>
              <a:rPr lang="ar-SA" altLang="en-US" sz="2000" b="1" dirty="0">
                <a:cs typeface="B Traffic" pitchFamily="2" charset="-78"/>
              </a:rPr>
              <a:t>استراحت </a:t>
            </a:r>
            <a:r>
              <a:rPr lang="ar-SA" altLang="en-US" sz="2000" b="1" dirty="0" smtClean="0">
                <a:cs typeface="B Traffic" pitchFamily="2" charset="-78"/>
              </a:rPr>
              <a:t>و</a:t>
            </a:r>
            <a:r>
              <a:rPr lang="fa-IR" altLang="en-US" sz="2000" b="1" dirty="0" smtClean="0">
                <a:cs typeface="B Traffic" pitchFamily="2" charset="-78"/>
              </a:rPr>
              <a:t>..</a:t>
            </a:r>
            <a:r>
              <a:rPr lang="ar-SA" altLang="en-US" sz="2000" b="1" dirty="0" smtClean="0">
                <a:cs typeface="B Traffic" pitchFamily="2" charset="-78"/>
              </a:rPr>
              <a:t>) </a:t>
            </a:r>
            <a:r>
              <a:rPr lang="fa-IR" altLang="en-US" sz="2000" b="1" dirty="0" smtClean="0">
                <a:cs typeface="B Traffic" pitchFamily="2" charset="-78"/>
              </a:rPr>
              <a:t>که </a:t>
            </a:r>
            <a:r>
              <a:rPr lang="ar-SA" altLang="en-US" sz="2000" b="1" dirty="0" smtClean="0">
                <a:cs typeface="B Traffic" pitchFamily="2" charset="-78"/>
              </a:rPr>
              <a:t>باعث </a:t>
            </a:r>
            <a:r>
              <a:rPr lang="ar-SA" altLang="en-US" sz="2000" b="1" dirty="0">
                <a:cs typeface="B Traffic" pitchFamily="2" charset="-78"/>
              </a:rPr>
              <a:t>بهره‌وری </a:t>
            </a:r>
            <a:r>
              <a:rPr lang="ar-SA" altLang="en-US" sz="2000" b="1" dirty="0" smtClean="0">
                <a:cs typeface="B Traffic" pitchFamily="2" charset="-78"/>
              </a:rPr>
              <a:t>می‌شود</a:t>
            </a:r>
            <a:endParaRPr lang="en-US" altLang="en-US" sz="2000" b="1" dirty="0">
              <a:cs typeface="B Traffic" pitchFamily="2" charset="-78"/>
            </a:endParaRPr>
          </a:p>
        </p:txBody>
      </p:sp>
      <p:sp>
        <p:nvSpPr>
          <p:cNvPr id="4" name="Rectangle 3"/>
          <p:cNvSpPr>
            <a:spLocks noChangeArrowheads="1"/>
          </p:cNvSpPr>
          <p:nvPr/>
        </p:nvSpPr>
        <p:spPr bwMode="auto">
          <a:xfrm rot="16200000">
            <a:off x="-1799056" y="33230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459">
                                            <p:txEl>
                                              <p:pRg st="4" end="4"/>
                                            </p:txEl>
                                          </p:spTgt>
                                        </p:tgtEl>
                                        <p:attrNameLst>
                                          <p:attrName>style.visibility</p:attrName>
                                        </p:attrNameLst>
                                      </p:cBhvr>
                                      <p:to>
                                        <p:strVal val="visible"/>
                                      </p:to>
                                    </p:set>
                                    <p:anim calcmode="lin" valueType="num">
                                      <p:cBhvr additive="base">
                                        <p:cTn id="25" dur="500" fill="hold"/>
                                        <p:tgtEl>
                                          <p:spTgt spid="1945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5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459">
                                            <p:txEl>
                                              <p:pRg st="6" end="6"/>
                                            </p:txEl>
                                          </p:spTgt>
                                        </p:tgtEl>
                                        <p:attrNameLst>
                                          <p:attrName>style.visibility</p:attrName>
                                        </p:attrNameLst>
                                      </p:cBhvr>
                                      <p:to>
                                        <p:strVal val="visible"/>
                                      </p:to>
                                    </p:set>
                                    <p:anim calcmode="lin" valueType="num">
                                      <p:cBhvr additive="base">
                                        <p:cTn id="31" dur="500" fill="hold"/>
                                        <p:tgtEl>
                                          <p:spTgt spid="1945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5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066800" y="1143000"/>
            <a:ext cx="7848600" cy="5715000"/>
          </a:xfrm>
          <a:prstGeom prst="rect">
            <a:avLst/>
          </a:prstGeom>
          <a:noFill/>
          <a:ln w="9525">
            <a:noFill/>
            <a:miter lim="800000"/>
            <a:headEnd/>
            <a:tailEnd/>
          </a:ln>
        </p:spPr>
        <p:txBody>
          <a:bodyPr lIns="92075" tIns="46038" rIns="92075" bIns="46038"/>
          <a:lstStyle/>
          <a:p>
            <a:pPr marL="342900" indent="-342900" algn="r" rtl="1">
              <a:spcBef>
                <a:spcPct val="20000"/>
              </a:spcBef>
              <a:buFont typeface="Wingdings" pitchFamily="2" charset="2"/>
              <a:buChar char="q"/>
            </a:pPr>
            <a:r>
              <a:rPr lang="ar-SA" altLang="en-US" sz="2400" b="1" dirty="0">
                <a:solidFill>
                  <a:srgbClr val="0070C0"/>
                </a:solidFill>
                <a:cs typeface="B Traffic" pitchFamily="2" charset="-78"/>
              </a:rPr>
              <a:t>1ـ افزایش كارآیی صرفاً بخاطر شرایط فیزیكی </a:t>
            </a:r>
            <a:r>
              <a:rPr lang="ar-SA" altLang="en-US" sz="2400" b="1" dirty="0" smtClean="0">
                <a:solidFill>
                  <a:srgbClr val="0070C0"/>
                </a:solidFill>
                <a:cs typeface="B Traffic" pitchFamily="2" charset="-78"/>
              </a:rPr>
              <a:t>نیست</a:t>
            </a:r>
            <a:endParaRPr lang="fa-IR" altLang="en-US" sz="2400" b="1" dirty="0" smtClean="0">
              <a:solidFill>
                <a:srgbClr val="0070C0"/>
              </a:solidFill>
              <a:cs typeface="B Traffic" pitchFamily="2" charset="-78"/>
            </a:endParaRPr>
          </a:p>
          <a:p>
            <a:pPr marL="342900" indent="-342900" algn="r" rtl="1">
              <a:spcBef>
                <a:spcPct val="20000"/>
              </a:spcBef>
            </a:pPr>
            <a:r>
              <a:rPr lang="ar-SA" altLang="en-US" sz="2400" b="1" dirty="0" smtClean="0">
                <a:solidFill>
                  <a:srgbClr val="0070C0"/>
                </a:solidFill>
                <a:cs typeface="B Traffic" pitchFamily="2" charset="-78"/>
              </a:rPr>
              <a:t> </a:t>
            </a:r>
            <a:r>
              <a:rPr lang="ar-SA" altLang="en-US" sz="2400" b="1" dirty="0">
                <a:solidFill>
                  <a:srgbClr val="0070C0"/>
                </a:solidFill>
                <a:cs typeface="B Traffic" pitchFamily="2" charset="-78"/>
              </a:rPr>
              <a:t>بلكه عوامل انسانی چون آزادی و دادن شخصیت به افراد است </a:t>
            </a:r>
          </a:p>
          <a:p>
            <a:pPr marL="342900" indent="-342900" algn="r" rtl="1">
              <a:spcBef>
                <a:spcPct val="20000"/>
              </a:spcBef>
            </a:pPr>
            <a:endParaRPr lang="fa-IR" altLang="en-US" sz="2400" b="1" dirty="0">
              <a:solidFill>
                <a:srgbClr val="0070C0"/>
              </a:solidFill>
              <a:cs typeface="B Traffic" pitchFamily="2" charset="-78"/>
            </a:endParaRPr>
          </a:p>
          <a:p>
            <a:pPr marL="342900" indent="-342900" algn="r" rtl="1">
              <a:spcBef>
                <a:spcPct val="20000"/>
              </a:spcBef>
              <a:buFont typeface="Wingdings" pitchFamily="2" charset="2"/>
              <a:buChar char="q"/>
            </a:pPr>
            <a:r>
              <a:rPr lang="ar-SA" altLang="en-US" sz="2400" b="1" dirty="0">
                <a:solidFill>
                  <a:srgbClr val="0070C0"/>
                </a:solidFill>
                <a:cs typeface="B Traffic" pitchFamily="2" charset="-78"/>
              </a:rPr>
              <a:t>2ـ ازدیاد كارآیی به رفتار فردی مربوط </a:t>
            </a:r>
            <a:r>
              <a:rPr lang="ar-SA" altLang="en-US" sz="2400" b="1" dirty="0" smtClean="0">
                <a:solidFill>
                  <a:srgbClr val="0070C0"/>
                </a:solidFill>
                <a:cs typeface="B Traffic" pitchFamily="2" charset="-78"/>
              </a:rPr>
              <a:t>نمی‌شود</a:t>
            </a:r>
            <a:endParaRPr lang="fa-IR" altLang="en-US" sz="2400" b="1" dirty="0" smtClean="0">
              <a:solidFill>
                <a:srgbClr val="0070C0"/>
              </a:solidFill>
              <a:cs typeface="B Traffic" pitchFamily="2" charset="-78"/>
            </a:endParaRPr>
          </a:p>
          <a:p>
            <a:pPr marL="342900" indent="-342900" algn="r" rtl="1">
              <a:spcBef>
                <a:spcPct val="20000"/>
              </a:spcBef>
            </a:pPr>
            <a:r>
              <a:rPr lang="ar-SA" altLang="en-US" sz="2400" b="1" dirty="0" smtClean="0">
                <a:solidFill>
                  <a:srgbClr val="0070C0"/>
                </a:solidFill>
                <a:cs typeface="B Traffic" pitchFamily="2" charset="-78"/>
              </a:rPr>
              <a:t> </a:t>
            </a:r>
            <a:r>
              <a:rPr lang="ar-SA" altLang="en-US" sz="2400" b="1" dirty="0">
                <a:solidFill>
                  <a:srgbClr val="0070C0"/>
                </a:solidFill>
                <a:cs typeface="B Traffic" pitchFamily="2" charset="-78"/>
              </a:rPr>
              <a:t>بلكه به چگونگی روابط افراد در</a:t>
            </a:r>
            <a:r>
              <a:rPr lang="fa-IR" altLang="en-US" sz="2400" b="1" dirty="0">
                <a:solidFill>
                  <a:srgbClr val="0070C0"/>
                </a:solidFill>
                <a:cs typeface="B Traffic" pitchFamily="2" charset="-78"/>
              </a:rPr>
              <a:t> </a:t>
            </a:r>
            <a:r>
              <a:rPr lang="ar-SA" altLang="en-US" sz="2400" b="1" dirty="0">
                <a:solidFill>
                  <a:srgbClr val="0070C0"/>
                </a:solidFill>
                <a:cs typeface="B Traffic" pitchFamily="2" charset="-78"/>
              </a:rPr>
              <a:t>سازمانها بستگی دارد </a:t>
            </a:r>
          </a:p>
          <a:p>
            <a:pPr marL="342900" indent="-342900" algn="r" rtl="1">
              <a:spcBef>
                <a:spcPct val="20000"/>
              </a:spcBef>
            </a:pPr>
            <a:endParaRPr lang="fa-IR" altLang="en-US" sz="2400" b="1" dirty="0">
              <a:solidFill>
                <a:srgbClr val="0070C0"/>
              </a:solidFill>
              <a:cs typeface="B Traffic" pitchFamily="2" charset="-78"/>
            </a:endParaRPr>
          </a:p>
          <a:p>
            <a:pPr marL="342900" indent="-342900" algn="r" rtl="1">
              <a:spcBef>
                <a:spcPct val="20000"/>
              </a:spcBef>
              <a:buFont typeface="Wingdings" pitchFamily="2" charset="2"/>
              <a:buChar char="q"/>
            </a:pPr>
            <a:r>
              <a:rPr lang="ar-SA" altLang="en-US" sz="2400" b="1" dirty="0">
                <a:solidFill>
                  <a:srgbClr val="0070C0"/>
                </a:solidFill>
                <a:cs typeface="B Traffic" pitchFamily="2" charset="-78"/>
              </a:rPr>
              <a:t>3ـ توجه به انگیزه‌ها ، نیازها و هدفهای كاركنان در ازدیاد و كارآیی نقش بسزایی دارد </a:t>
            </a:r>
            <a:endParaRPr lang="fa-IR" altLang="en-US" sz="2400" b="1" dirty="0">
              <a:solidFill>
                <a:srgbClr val="0070C0"/>
              </a:solidFill>
              <a:cs typeface="B Traffic" pitchFamily="2" charset="-78"/>
            </a:endParaRPr>
          </a:p>
          <a:p>
            <a:pPr marL="342900" indent="-342900" algn="r" rtl="1">
              <a:spcBef>
                <a:spcPct val="20000"/>
              </a:spcBef>
            </a:pPr>
            <a:endParaRPr lang="ar-SA" altLang="en-US" sz="2400" b="1" dirty="0">
              <a:solidFill>
                <a:srgbClr val="0070C0"/>
              </a:solidFill>
              <a:cs typeface="B Traffic" pitchFamily="2" charset="-78"/>
            </a:endParaRPr>
          </a:p>
          <a:p>
            <a:pPr marL="342900" indent="-342900" algn="r" rtl="1">
              <a:spcBef>
                <a:spcPct val="20000"/>
              </a:spcBef>
              <a:buFont typeface="Wingdings" pitchFamily="2" charset="2"/>
              <a:buChar char="q"/>
            </a:pPr>
            <a:r>
              <a:rPr lang="ar-SA" altLang="en-US" sz="2400" b="1" dirty="0">
                <a:solidFill>
                  <a:srgbClr val="0070C0"/>
                </a:solidFill>
                <a:cs typeface="B Traffic" pitchFamily="2" charset="-78"/>
              </a:rPr>
              <a:t>4ـ تاكید بر ارتباطات از پائین به بالا (كارگر به مدیر</a:t>
            </a:r>
            <a:r>
              <a:rPr lang="ar-SA" altLang="en-US" sz="2400" b="1" dirty="0" smtClean="0">
                <a:solidFill>
                  <a:srgbClr val="0070C0"/>
                </a:solidFill>
                <a:cs typeface="B Traffic" pitchFamily="2" charset="-78"/>
              </a:rPr>
              <a:t>)</a:t>
            </a:r>
            <a:endParaRPr lang="fa-IR" altLang="en-US" sz="2400" b="1" dirty="0" smtClean="0">
              <a:solidFill>
                <a:srgbClr val="0070C0"/>
              </a:solidFill>
              <a:cs typeface="B Traffic" pitchFamily="2" charset="-78"/>
            </a:endParaRPr>
          </a:p>
          <a:p>
            <a:pPr marL="800100" lvl="1" indent="-342900" algn="r" rtl="1">
              <a:spcBef>
                <a:spcPct val="20000"/>
              </a:spcBef>
              <a:buFont typeface="Wingdings" pitchFamily="2" charset="2"/>
              <a:buChar char="v"/>
            </a:pPr>
            <a:r>
              <a:rPr lang="ar-SA" altLang="en-US" sz="2400" b="1" dirty="0" smtClean="0">
                <a:solidFill>
                  <a:srgbClr val="0070C0"/>
                </a:solidFill>
                <a:cs typeface="B Traffic" pitchFamily="2" charset="-78"/>
              </a:rPr>
              <a:t>نتیجه </a:t>
            </a:r>
            <a:r>
              <a:rPr lang="ar-SA" altLang="en-US" sz="2400" b="1" dirty="0">
                <a:solidFill>
                  <a:srgbClr val="0070C0"/>
                </a:solidFill>
                <a:cs typeface="B Traffic" pitchFamily="2" charset="-78"/>
              </a:rPr>
              <a:t>این </a:t>
            </a:r>
            <a:r>
              <a:rPr lang="ar-SA" altLang="en-US" sz="2400" b="1" dirty="0" smtClean="0">
                <a:solidFill>
                  <a:srgbClr val="0070C0"/>
                </a:solidFill>
                <a:cs typeface="B Traffic" pitchFamily="2" charset="-78"/>
              </a:rPr>
              <a:t>كه</a:t>
            </a:r>
            <a:r>
              <a:rPr lang="fa-IR" altLang="en-US" sz="2400" b="1" dirty="0" smtClean="0">
                <a:solidFill>
                  <a:srgbClr val="0070C0"/>
                </a:solidFill>
                <a:cs typeface="B Traffic" pitchFamily="2" charset="-78"/>
              </a:rPr>
              <a:t>: </a:t>
            </a:r>
            <a:r>
              <a:rPr lang="ar-SA" altLang="en-US" sz="2400" b="1" dirty="0" smtClean="0">
                <a:solidFill>
                  <a:srgbClr val="0070C0"/>
                </a:solidFill>
                <a:cs typeface="B Traffic" pitchFamily="2" charset="-78"/>
              </a:rPr>
              <a:t> </a:t>
            </a:r>
            <a:endParaRPr lang="fa-IR" altLang="en-US" sz="2400" b="1" dirty="0" smtClean="0">
              <a:solidFill>
                <a:srgbClr val="0070C0"/>
              </a:solidFill>
              <a:cs typeface="B Traffic" pitchFamily="2" charset="-78"/>
            </a:endParaRPr>
          </a:p>
          <a:p>
            <a:pPr marL="800100" lvl="1" indent="-342900" algn="r" rtl="1">
              <a:spcBef>
                <a:spcPct val="20000"/>
              </a:spcBef>
            </a:pPr>
            <a:r>
              <a:rPr lang="ar-SA" altLang="en-US" sz="2400" b="1" dirty="0" smtClean="0">
                <a:solidFill>
                  <a:srgbClr val="00B050"/>
                </a:solidFill>
                <a:cs typeface="B Traffic" pitchFamily="2" charset="-78"/>
              </a:rPr>
              <a:t>توجه به عوامل روحی روانی ، عاطفی ، احساسی منجربه افزایش تولید می‌شود </a:t>
            </a:r>
            <a:endParaRPr lang="en-US" altLang="en-US" sz="2400" b="1" dirty="0">
              <a:solidFill>
                <a:srgbClr val="00B050"/>
              </a:solidFill>
              <a:cs typeface="B Traffic" pitchFamily="2" charset="-78"/>
            </a:endParaRPr>
          </a:p>
        </p:txBody>
      </p:sp>
      <p:sp>
        <p:nvSpPr>
          <p:cNvPr id="22531" name="Rectangle 3"/>
          <p:cNvSpPr>
            <a:spLocks noGrp="1" noChangeArrowheads="1"/>
          </p:cNvSpPr>
          <p:nvPr>
            <p:ph type="title"/>
          </p:nvPr>
        </p:nvSpPr>
        <p:spPr>
          <a:xfrm>
            <a:off x="762000" y="0"/>
            <a:ext cx="7724775" cy="1066801"/>
          </a:xfrm>
        </p:spPr>
        <p:txBody>
          <a:bodyPr>
            <a:noAutofit/>
          </a:bodyPr>
          <a:lstStyle/>
          <a:p>
            <a:pPr eaLnBrk="1" hangingPunct="1">
              <a:defRPr/>
            </a:pPr>
            <a:r>
              <a:rPr lang="fa-IR" altLang="en-US" sz="4000" b="1" i="1" dirty="0" smtClean="0">
                <a:solidFill>
                  <a:schemeClr val="tx1"/>
                </a:solidFill>
                <a:effectLst>
                  <a:outerShdw blurRad="38100" dist="38100" dir="2700000" algn="tl">
                    <a:srgbClr val="C0C0C0"/>
                  </a:outerShdw>
                </a:effectLst>
                <a:cs typeface="B Traffic" pitchFamily="2" charset="-78"/>
              </a:rPr>
              <a:t>ویژگیهای</a:t>
            </a:r>
            <a:r>
              <a:rPr lang="ar-SA" altLang="en-US" sz="4000" b="1" i="1" dirty="0" smtClean="0">
                <a:solidFill>
                  <a:schemeClr val="tx1"/>
                </a:solidFill>
                <a:effectLst>
                  <a:outerShdw blurRad="38100" dist="38100" dir="2700000" algn="tl">
                    <a:srgbClr val="C0C0C0"/>
                  </a:outerShdw>
                </a:effectLst>
                <a:cs typeface="B Traffic" pitchFamily="2" charset="-78"/>
              </a:rPr>
              <a:t> مكتب روابط انسانی</a:t>
            </a:r>
            <a:endParaRPr lang="en-US" altLang="en-US" sz="4000" b="1" i="1" dirty="0" smtClean="0">
              <a:solidFill>
                <a:schemeClr val="tx1"/>
              </a:solidFill>
              <a:effectLst>
                <a:outerShdw blurRad="38100" dist="38100" dir="2700000" algn="tl">
                  <a:srgbClr val="C0C0C0"/>
                </a:outerShdw>
              </a:effectLst>
              <a:cs typeface="B Traffic" pitchFamily="2" charset="-78"/>
            </a:endParaRPr>
          </a:p>
        </p:txBody>
      </p:sp>
      <p:sp>
        <p:nvSpPr>
          <p:cNvPr id="4" name="Rectangle 3"/>
          <p:cNvSpPr>
            <a:spLocks noChangeArrowheads="1"/>
          </p:cNvSpPr>
          <p:nvPr/>
        </p:nvSpPr>
        <p:spPr bwMode="auto">
          <a:xfrm rot="16200000">
            <a:off x="-1799056" y="30944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anim calcmode="lin" valueType="num">
                                      <p:cBhvr additive="base">
                                        <p:cTn id="7" dur="500" fill="hold"/>
                                        <p:tgtEl>
                                          <p:spTgt spid="2048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2">
                                            <p:txEl>
                                              <p:pRg st="1" end="1"/>
                                            </p:txEl>
                                          </p:spTgt>
                                        </p:tgtEl>
                                        <p:attrNameLst>
                                          <p:attrName>style.visibility</p:attrName>
                                        </p:attrNameLst>
                                      </p:cBhvr>
                                      <p:to>
                                        <p:strVal val="visible"/>
                                      </p:to>
                                    </p:set>
                                    <p:anim calcmode="lin" valueType="num">
                                      <p:cBhvr additive="base">
                                        <p:cTn id="13" dur="500" fill="hold"/>
                                        <p:tgtEl>
                                          <p:spTgt spid="2048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2">
                                            <p:txEl>
                                              <p:pRg st="3" end="3"/>
                                            </p:txEl>
                                          </p:spTgt>
                                        </p:tgtEl>
                                        <p:attrNameLst>
                                          <p:attrName>style.visibility</p:attrName>
                                        </p:attrNameLst>
                                      </p:cBhvr>
                                      <p:to>
                                        <p:strVal val="visible"/>
                                      </p:to>
                                    </p:set>
                                    <p:anim calcmode="lin" valueType="num">
                                      <p:cBhvr additive="base">
                                        <p:cTn id="19" dur="500" fill="hold"/>
                                        <p:tgtEl>
                                          <p:spTgt spid="2048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482">
                                            <p:txEl>
                                              <p:pRg st="4" end="4"/>
                                            </p:txEl>
                                          </p:spTgt>
                                        </p:tgtEl>
                                        <p:attrNameLst>
                                          <p:attrName>style.visibility</p:attrName>
                                        </p:attrNameLst>
                                      </p:cBhvr>
                                      <p:to>
                                        <p:strVal val="visible"/>
                                      </p:to>
                                    </p:set>
                                    <p:anim calcmode="lin" valueType="num">
                                      <p:cBhvr additive="base">
                                        <p:cTn id="25" dur="500" fill="hold"/>
                                        <p:tgtEl>
                                          <p:spTgt spid="2048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482">
                                            <p:txEl>
                                              <p:pRg st="6" end="6"/>
                                            </p:txEl>
                                          </p:spTgt>
                                        </p:tgtEl>
                                        <p:attrNameLst>
                                          <p:attrName>style.visibility</p:attrName>
                                        </p:attrNameLst>
                                      </p:cBhvr>
                                      <p:to>
                                        <p:strVal val="visible"/>
                                      </p:to>
                                    </p:set>
                                    <p:anim calcmode="lin" valueType="num">
                                      <p:cBhvr additive="base">
                                        <p:cTn id="31" dur="500" fill="hold"/>
                                        <p:tgtEl>
                                          <p:spTgt spid="2048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48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482">
                                            <p:txEl>
                                              <p:pRg st="8" end="8"/>
                                            </p:txEl>
                                          </p:spTgt>
                                        </p:tgtEl>
                                        <p:attrNameLst>
                                          <p:attrName>style.visibility</p:attrName>
                                        </p:attrNameLst>
                                      </p:cBhvr>
                                      <p:to>
                                        <p:strVal val="visible"/>
                                      </p:to>
                                    </p:set>
                                    <p:anim calcmode="lin" valueType="num">
                                      <p:cBhvr additive="base">
                                        <p:cTn id="37" dur="500" fill="hold"/>
                                        <p:tgtEl>
                                          <p:spTgt spid="2048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0482">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0482">
                                            <p:txEl>
                                              <p:pRg st="9" end="9"/>
                                            </p:txEl>
                                          </p:spTgt>
                                        </p:tgtEl>
                                        <p:attrNameLst>
                                          <p:attrName>style.visibility</p:attrName>
                                        </p:attrNameLst>
                                      </p:cBhvr>
                                      <p:to>
                                        <p:strVal val="visible"/>
                                      </p:to>
                                    </p:set>
                                    <p:anim calcmode="lin" valueType="num">
                                      <p:cBhvr additive="base">
                                        <p:cTn id="41" dur="500" fill="hold"/>
                                        <p:tgtEl>
                                          <p:spTgt spid="20482">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0482">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0482">
                                            <p:txEl>
                                              <p:pRg st="10" end="10"/>
                                            </p:txEl>
                                          </p:spTgt>
                                        </p:tgtEl>
                                        <p:attrNameLst>
                                          <p:attrName>style.visibility</p:attrName>
                                        </p:attrNameLst>
                                      </p:cBhvr>
                                      <p:to>
                                        <p:strVal val="visible"/>
                                      </p:to>
                                    </p:set>
                                    <p:anim calcmode="lin" valueType="num">
                                      <p:cBhvr additive="base">
                                        <p:cTn id="45" dur="500" fill="hold"/>
                                        <p:tgtEl>
                                          <p:spTgt spid="20482">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048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1"/>
          <p:cNvSpPr>
            <a:spLocks noChangeArrowheads="1"/>
          </p:cNvSpPr>
          <p:nvPr/>
        </p:nvSpPr>
        <p:spPr bwMode="auto">
          <a:xfrm>
            <a:off x="990600" y="0"/>
            <a:ext cx="8153400" cy="68018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rgbClr val="C00000"/>
                </a:solidFill>
                <a:effectLst/>
                <a:latin typeface="Calibri" pitchFamily="34" charset="0"/>
                <a:ea typeface="Calibri" pitchFamily="34" charset="0"/>
                <a:cs typeface="+mj-cs"/>
              </a:rPr>
              <a:t>فلسفه التون مايو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در اين بررسيها، علاوه بر يافته هاي ناشي از تجربيات هاثورن، سر فصل اصول اساسي روابط انساني را بشرح زير تعيين كرد:</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00B0F0"/>
                </a:solidFill>
                <a:effectLst/>
                <a:latin typeface="Calibri" pitchFamily="34" charset="0"/>
                <a:ea typeface="Calibri" pitchFamily="34" charset="0"/>
                <a:cs typeface="+mj-cs"/>
              </a:rPr>
              <a:t>معيارهاي اجتماعي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a:t>
            </a:r>
          </a:p>
          <a:p>
            <a:pPr marL="0" marR="0" lvl="0" indent="0" algn="r" defTabSz="914400" rtl="1" eaLnBrk="0" fontAlgn="base" latinLnBrk="0" hangingPunct="0">
              <a:lnSpc>
                <a:spcPct val="100000"/>
              </a:lnSpc>
              <a:spcBef>
                <a:spcPct val="0"/>
              </a:spcBef>
              <a:spcAft>
                <a:spcPct val="0"/>
              </a:spcAft>
              <a:buClrTx/>
              <a:buSzTx/>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ميزان تاثير زمان بر فرد به معيارهاي اجتماعي كاركنان بستگي دارد .</a:t>
            </a:r>
            <a:endParaRPr kumimoji="0" lang="en-US" sz="2400" b="0"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00B0F0"/>
                </a:solidFill>
                <a:effectLst/>
                <a:latin typeface="Calibri" pitchFamily="34" charset="0"/>
                <a:ea typeface="Calibri" pitchFamily="34" charset="0"/>
                <a:cs typeface="+mj-cs"/>
              </a:rPr>
              <a:t>گروه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a:t>
            </a:r>
          </a:p>
          <a:p>
            <a:pPr marL="0" marR="0" lvl="0" indent="0" algn="r" defTabSz="914400" rtl="1" eaLnBrk="0" fontAlgn="base" latinLnBrk="0" hangingPunct="0">
              <a:lnSpc>
                <a:spcPct val="100000"/>
              </a:lnSpc>
              <a:spcBef>
                <a:spcPct val="0"/>
              </a:spcBef>
              <a:spcAft>
                <a:spcPct val="0"/>
              </a:spcAft>
              <a:buClrTx/>
              <a:buSzTx/>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معيارهاي گروهي نفوذ بسيارزيادي بر رفتار افراد درسازمان دارد .</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00B0F0"/>
                </a:solidFill>
                <a:effectLst/>
                <a:latin typeface="Calibri" pitchFamily="34" charset="0"/>
                <a:ea typeface="Calibri" pitchFamily="34" charset="0"/>
                <a:cs typeface="+mj-cs"/>
              </a:rPr>
              <a:t>جايزه ها و جريمه ها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a:t>
            </a:r>
          </a:p>
          <a:p>
            <a:pPr marL="0" marR="0" lvl="0" indent="0" algn="r" defTabSz="914400" rtl="1" eaLnBrk="0" fontAlgn="base" latinLnBrk="0" hangingPunct="0">
              <a:lnSpc>
                <a:spcPct val="100000"/>
              </a:lnSpc>
              <a:spcBef>
                <a:spcPct val="0"/>
              </a:spcBef>
              <a:spcAft>
                <a:spcPct val="0"/>
              </a:spcAft>
              <a:buClrTx/>
              <a:buSzTx/>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جايزه ها و جريمه هاي اجتماعي قويترين انگيزه در كار هستند </a:t>
            </a:r>
            <a:endParaRPr kumimoji="0" lang="en-US" sz="2400" b="0"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00B0F0"/>
                </a:solidFill>
                <a:effectLst/>
                <a:latin typeface="Calibri" pitchFamily="34" charset="0"/>
                <a:ea typeface="Calibri" pitchFamily="34" charset="0"/>
                <a:cs typeface="+mj-cs"/>
              </a:rPr>
              <a:t>سرپرستي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a:t>
            </a:r>
          </a:p>
          <a:p>
            <a:pPr marL="0" marR="0" lvl="0" indent="0" algn="r" defTabSz="914400" rtl="1" eaLnBrk="0" fontAlgn="base" latinLnBrk="0" hangingPunct="0">
              <a:lnSpc>
                <a:spcPct val="100000"/>
              </a:lnSpc>
              <a:spcBef>
                <a:spcPct val="0"/>
              </a:spcBef>
              <a:spcAft>
                <a:spcPct val="0"/>
              </a:spcAft>
              <a:buClrTx/>
              <a:buSzTx/>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موثرترين نظام سرپرستي زماني ايجاد مي شود كه مديران با گروهها و رهبران غير رسمي آنان مشورت كنند، تا در قبولاندن اهداف سازمان موفق شوند . در حقيقت اساس سر پرستي موثر ، مشاركت دادن كاركنان در امر تصميم گيري است . </a:t>
            </a: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00B0F0"/>
                </a:solidFill>
                <a:effectLst/>
                <a:latin typeface="Calibri" pitchFamily="34" charset="0"/>
                <a:ea typeface="Calibri" pitchFamily="34" charset="0"/>
                <a:cs typeface="+mj-cs"/>
              </a:rPr>
              <a:t>مديريت آزادمنشانه ( دموكراتيك )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 </a:t>
            </a: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mj-cs"/>
              </a:rPr>
              <a:t>اگر به كاركنان اجازه داده شود كه امور خود را بدون دخالت روسا تنظيم كنند رفتاري موثرتر خواهند داشت . </a:t>
            </a:r>
            <a:endParaRPr kumimoji="0" lang="fa-IR" sz="2400" b="0" i="0" u="none" strike="noStrike" cap="none" normalizeH="0" baseline="0" dirty="0" smtClean="0">
              <a:ln>
                <a:noFill/>
              </a:ln>
              <a:solidFill>
                <a:schemeClr val="tx1"/>
              </a:solidFill>
              <a:effectLst/>
              <a:latin typeface="Arial" pitchFamily="34" charset="0"/>
              <a:cs typeface="+mj-cs"/>
            </a:endParaRPr>
          </a:p>
        </p:txBody>
      </p:sp>
      <p:sp>
        <p:nvSpPr>
          <p:cNvPr id="5" name="Rectangle 3"/>
          <p:cNvSpPr>
            <a:spLocks noChangeArrowheads="1"/>
          </p:cNvSpPr>
          <p:nvPr/>
        </p:nvSpPr>
        <p:spPr bwMode="auto">
          <a:xfrm rot="16200000">
            <a:off x="-1799056" y="27896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4145">
                                            <p:txEl>
                                              <p:pRg st="0" end="0"/>
                                            </p:txEl>
                                          </p:spTgt>
                                        </p:tgtEl>
                                        <p:attrNameLst>
                                          <p:attrName>style.visibility</p:attrName>
                                        </p:attrNameLst>
                                      </p:cBhvr>
                                      <p:to>
                                        <p:strVal val="visible"/>
                                      </p:to>
                                    </p:set>
                                    <p:anim calcmode="lin" valueType="num">
                                      <p:cBhvr additive="base">
                                        <p:cTn id="7" dur="500" fill="hold"/>
                                        <p:tgtEl>
                                          <p:spTgt spid="13414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414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4145">
                                            <p:txEl>
                                              <p:pRg st="2" end="2"/>
                                            </p:txEl>
                                          </p:spTgt>
                                        </p:tgtEl>
                                        <p:attrNameLst>
                                          <p:attrName>style.visibility</p:attrName>
                                        </p:attrNameLst>
                                      </p:cBhvr>
                                      <p:to>
                                        <p:strVal val="visible"/>
                                      </p:to>
                                    </p:set>
                                    <p:anim calcmode="lin" valueType="num">
                                      <p:cBhvr additive="base">
                                        <p:cTn id="13" dur="500" fill="hold"/>
                                        <p:tgtEl>
                                          <p:spTgt spid="13414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414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4145">
                                            <p:txEl>
                                              <p:pRg st="3" end="3"/>
                                            </p:txEl>
                                          </p:spTgt>
                                        </p:tgtEl>
                                        <p:attrNameLst>
                                          <p:attrName>style.visibility</p:attrName>
                                        </p:attrNameLst>
                                      </p:cBhvr>
                                      <p:to>
                                        <p:strVal val="visible"/>
                                      </p:to>
                                    </p:set>
                                    <p:anim calcmode="lin" valueType="num">
                                      <p:cBhvr additive="base">
                                        <p:cTn id="19" dur="500" fill="hold"/>
                                        <p:tgtEl>
                                          <p:spTgt spid="13414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414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4145">
                                            <p:txEl>
                                              <p:pRg st="4" end="4"/>
                                            </p:txEl>
                                          </p:spTgt>
                                        </p:tgtEl>
                                        <p:attrNameLst>
                                          <p:attrName>style.visibility</p:attrName>
                                        </p:attrNameLst>
                                      </p:cBhvr>
                                      <p:to>
                                        <p:strVal val="visible"/>
                                      </p:to>
                                    </p:set>
                                    <p:anim calcmode="lin" valueType="num">
                                      <p:cBhvr additive="base">
                                        <p:cTn id="25" dur="500" fill="hold"/>
                                        <p:tgtEl>
                                          <p:spTgt spid="13414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414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4145">
                                            <p:txEl>
                                              <p:pRg st="5" end="5"/>
                                            </p:txEl>
                                          </p:spTgt>
                                        </p:tgtEl>
                                        <p:attrNameLst>
                                          <p:attrName>style.visibility</p:attrName>
                                        </p:attrNameLst>
                                      </p:cBhvr>
                                      <p:to>
                                        <p:strVal val="visible"/>
                                      </p:to>
                                    </p:set>
                                    <p:anim calcmode="lin" valueType="num">
                                      <p:cBhvr additive="base">
                                        <p:cTn id="31" dur="500" fill="hold"/>
                                        <p:tgtEl>
                                          <p:spTgt spid="13414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414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4145">
                                            <p:txEl>
                                              <p:pRg st="7" end="7"/>
                                            </p:txEl>
                                          </p:spTgt>
                                        </p:tgtEl>
                                        <p:attrNameLst>
                                          <p:attrName>style.visibility</p:attrName>
                                        </p:attrNameLst>
                                      </p:cBhvr>
                                      <p:to>
                                        <p:strVal val="visible"/>
                                      </p:to>
                                    </p:set>
                                    <p:anim calcmode="lin" valueType="num">
                                      <p:cBhvr additive="base">
                                        <p:cTn id="37" dur="500" fill="hold"/>
                                        <p:tgtEl>
                                          <p:spTgt spid="13414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414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4145">
                                            <p:txEl>
                                              <p:pRg st="8" end="8"/>
                                            </p:txEl>
                                          </p:spTgt>
                                        </p:tgtEl>
                                        <p:attrNameLst>
                                          <p:attrName>style.visibility</p:attrName>
                                        </p:attrNameLst>
                                      </p:cBhvr>
                                      <p:to>
                                        <p:strVal val="visible"/>
                                      </p:to>
                                    </p:set>
                                    <p:anim calcmode="lin" valueType="num">
                                      <p:cBhvr additive="base">
                                        <p:cTn id="43" dur="500" fill="hold"/>
                                        <p:tgtEl>
                                          <p:spTgt spid="134145">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414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4145">
                                            <p:txEl>
                                              <p:pRg st="9" end="9"/>
                                            </p:txEl>
                                          </p:spTgt>
                                        </p:tgtEl>
                                        <p:attrNameLst>
                                          <p:attrName>style.visibility</p:attrName>
                                        </p:attrNameLst>
                                      </p:cBhvr>
                                      <p:to>
                                        <p:strVal val="visible"/>
                                      </p:to>
                                    </p:set>
                                    <p:anim calcmode="lin" valueType="num">
                                      <p:cBhvr additive="base">
                                        <p:cTn id="49" dur="500" fill="hold"/>
                                        <p:tgtEl>
                                          <p:spTgt spid="134145">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3414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4145">
                                            <p:txEl>
                                              <p:pRg st="10" end="10"/>
                                            </p:txEl>
                                          </p:spTgt>
                                        </p:tgtEl>
                                        <p:attrNameLst>
                                          <p:attrName>style.visibility</p:attrName>
                                        </p:attrNameLst>
                                      </p:cBhvr>
                                      <p:to>
                                        <p:strVal val="visible"/>
                                      </p:to>
                                    </p:set>
                                    <p:anim calcmode="lin" valueType="num">
                                      <p:cBhvr additive="base">
                                        <p:cTn id="55" dur="500" fill="hold"/>
                                        <p:tgtEl>
                                          <p:spTgt spid="134145">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3414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4145">
                                            <p:txEl>
                                              <p:pRg st="11" end="11"/>
                                            </p:txEl>
                                          </p:spTgt>
                                        </p:tgtEl>
                                        <p:attrNameLst>
                                          <p:attrName>style.visibility</p:attrName>
                                        </p:attrNameLst>
                                      </p:cBhvr>
                                      <p:to>
                                        <p:strVal val="visible"/>
                                      </p:to>
                                    </p:set>
                                    <p:anim calcmode="lin" valueType="num">
                                      <p:cBhvr additive="base">
                                        <p:cTn id="61" dur="500" fill="hold"/>
                                        <p:tgtEl>
                                          <p:spTgt spid="134145">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3414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4145">
                                            <p:txEl>
                                              <p:pRg st="12" end="12"/>
                                            </p:txEl>
                                          </p:spTgt>
                                        </p:tgtEl>
                                        <p:attrNameLst>
                                          <p:attrName>style.visibility</p:attrName>
                                        </p:attrNameLst>
                                      </p:cBhvr>
                                      <p:to>
                                        <p:strVal val="visible"/>
                                      </p:to>
                                    </p:set>
                                    <p:anim calcmode="lin" valueType="num">
                                      <p:cBhvr additive="base">
                                        <p:cTn id="67" dur="500" fill="hold"/>
                                        <p:tgtEl>
                                          <p:spTgt spid="134145">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34145">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5"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81200" y="228600"/>
            <a:ext cx="4953000" cy="762000"/>
          </a:xfrm>
        </p:spPr>
        <p:txBody>
          <a:bodyPr>
            <a:noAutofit/>
          </a:bodyPr>
          <a:lstStyle/>
          <a:p>
            <a:pPr eaLnBrk="1" hangingPunct="1">
              <a:defRPr/>
            </a:pPr>
            <a:r>
              <a:rPr lang="fa-IR" altLang="en-US" sz="4400" b="1" i="1" dirty="0" smtClean="0">
                <a:solidFill>
                  <a:srgbClr val="00B0F0"/>
                </a:solidFill>
                <a:effectLst>
                  <a:outerShdw blurRad="38100" dist="38100" dir="2700000" algn="tl">
                    <a:srgbClr val="C0C0C0"/>
                  </a:outerShdw>
                </a:effectLst>
                <a:latin typeface="B Compset" pitchFamily="2" charset="-78"/>
                <a:cs typeface="B Traffic" pitchFamily="2" charset="-78"/>
              </a:rPr>
              <a:t>- </a:t>
            </a:r>
            <a:r>
              <a:rPr lang="ar-SA" altLang="en-US" sz="4400" b="1" i="1" dirty="0" smtClean="0">
                <a:solidFill>
                  <a:srgbClr val="00B0F0"/>
                </a:solidFill>
                <a:effectLst>
                  <a:outerShdw blurRad="38100" dist="38100" dir="2700000" algn="tl">
                    <a:srgbClr val="C0C0C0"/>
                  </a:outerShdw>
                </a:effectLst>
                <a:latin typeface="B Compset" pitchFamily="2" charset="-78"/>
                <a:cs typeface="B Traffic" pitchFamily="2" charset="-78"/>
              </a:rPr>
              <a:t>مدیریت مشاركتی</a:t>
            </a:r>
            <a:endParaRPr lang="en-US" altLang="en-US" sz="4400" b="1" i="1" dirty="0" smtClean="0">
              <a:solidFill>
                <a:srgbClr val="00B0F0"/>
              </a:solidFill>
              <a:effectLst>
                <a:outerShdw blurRad="38100" dist="38100" dir="2700000" algn="tl">
                  <a:srgbClr val="C0C0C0"/>
                </a:outerShdw>
              </a:effectLst>
              <a:latin typeface="B Compset" pitchFamily="2" charset="-78"/>
              <a:cs typeface="B Traffic" pitchFamily="2" charset="-78"/>
            </a:endParaRPr>
          </a:p>
        </p:txBody>
      </p:sp>
      <p:sp>
        <p:nvSpPr>
          <p:cNvPr id="21507" name="Rectangle 3"/>
          <p:cNvSpPr>
            <a:spLocks noChangeArrowheads="1"/>
          </p:cNvSpPr>
          <p:nvPr/>
        </p:nvSpPr>
        <p:spPr bwMode="auto">
          <a:xfrm>
            <a:off x="914400" y="914400"/>
            <a:ext cx="8229600" cy="5943600"/>
          </a:xfrm>
          <a:prstGeom prst="rect">
            <a:avLst/>
          </a:prstGeom>
          <a:noFill/>
          <a:ln w="9525">
            <a:noFill/>
            <a:miter lim="800000"/>
            <a:headEnd/>
            <a:tailEnd/>
          </a:ln>
        </p:spPr>
        <p:txBody>
          <a:bodyPr lIns="92075" tIns="46038" rIns="92075" bIns="46038"/>
          <a:lstStyle/>
          <a:p>
            <a:pPr marL="342900" indent="-342900" algn="r" rtl="1">
              <a:spcBef>
                <a:spcPct val="20000"/>
              </a:spcBef>
              <a:buFont typeface="Wingdings" pitchFamily="2" charset="2"/>
              <a:buChar char="q"/>
            </a:pPr>
            <a:r>
              <a:rPr lang="ar-SA" altLang="en-US" sz="2400" b="1" dirty="0" smtClean="0">
                <a:cs typeface="B Traffic" pitchFamily="2" charset="-78"/>
              </a:rPr>
              <a:t>در </a:t>
            </a:r>
            <a:r>
              <a:rPr lang="ar-SA" altLang="en-US" sz="2400" b="1" dirty="0">
                <a:cs typeface="B Traffic" pitchFamily="2" charset="-78"/>
              </a:rPr>
              <a:t>این روش كاركنان در سازمان جهت تصمیم گیری اظهار نظر </a:t>
            </a:r>
            <a:r>
              <a:rPr lang="ar-SA" altLang="en-US" sz="2400" b="1" dirty="0" smtClean="0">
                <a:cs typeface="B Traffic" pitchFamily="2" charset="-78"/>
              </a:rPr>
              <a:t>می‌كنند و این باعث</a:t>
            </a:r>
            <a:r>
              <a:rPr lang="fa-IR" altLang="en-US" sz="2400" b="1" dirty="0" smtClean="0">
                <a:cs typeface="B Traffic" pitchFamily="2" charset="-78"/>
              </a:rPr>
              <a:t> ا</a:t>
            </a:r>
            <a:r>
              <a:rPr lang="en-US" altLang="en-US" sz="2400" b="1" dirty="0" smtClean="0">
                <a:cs typeface="B Traffic" pitchFamily="2" charset="-78"/>
              </a:rPr>
              <a:t> </a:t>
            </a:r>
            <a:r>
              <a:rPr lang="ar-SA" altLang="en-US" sz="2400" b="1" dirty="0" smtClean="0">
                <a:cs typeface="B Traffic" pitchFamily="2" charset="-78"/>
              </a:rPr>
              <a:t>حساس </a:t>
            </a:r>
            <a:r>
              <a:rPr lang="ar-SA" altLang="en-US" sz="2400" b="1" dirty="0">
                <a:cs typeface="B Traffic" pitchFamily="2" charset="-78"/>
              </a:rPr>
              <a:t>رضایت در رفتار كاركنان </a:t>
            </a:r>
            <a:r>
              <a:rPr lang="ar-SA" altLang="en-US" sz="2400" b="1" dirty="0" smtClean="0">
                <a:cs typeface="B Traffic" pitchFamily="2" charset="-78"/>
              </a:rPr>
              <a:t>می‌شود. </a:t>
            </a:r>
            <a:endParaRPr lang="en-US" altLang="en-US" sz="2400" b="1" dirty="0" smtClean="0">
              <a:cs typeface="B Traffic" pitchFamily="2" charset="-78"/>
            </a:endParaRPr>
          </a:p>
          <a:p>
            <a:pPr marL="342900" indent="-342900" algn="r" rtl="1">
              <a:spcBef>
                <a:spcPct val="20000"/>
              </a:spcBef>
            </a:pPr>
            <a:r>
              <a:rPr lang="en-US" altLang="en-US" sz="2400" dirty="0" smtClean="0">
                <a:solidFill>
                  <a:schemeClr val="bg1"/>
                </a:solidFill>
                <a:cs typeface="B Traffic" pitchFamily="2" charset="-78"/>
              </a:rPr>
              <a:t> </a:t>
            </a:r>
            <a:r>
              <a:rPr lang="ar-SA" altLang="en-US" sz="2400" b="1" dirty="0" smtClean="0">
                <a:cs typeface="B Traffic" pitchFamily="2" charset="-78"/>
              </a:rPr>
              <a:t>این نظام شیوه مدیریت ژاپنی‌هاست.</a:t>
            </a:r>
            <a:endParaRPr lang="en-US" altLang="en-US" sz="2400" b="1" dirty="0" smtClean="0">
              <a:cs typeface="B Traffic" pitchFamily="2" charset="-78"/>
            </a:endParaRPr>
          </a:p>
          <a:p>
            <a:pPr marL="342900" indent="-342900" algn="r" rtl="1">
              <a:spcBef>
                <a:spcPct val="20000"/>
              </a:spcBef>
              <a:buFont typeface="Wingdings" pitchFamily="2" charset="2"/>
              <a:buChar char="q"/>
            </a:pPr>
            <a:r>
              <a:rPr lang="ar-SA" altLang="en-US" sz="2400" b="1" dirty="0" smtClean="0">
                <a:cs typeface="B Traffic" pitchFamily="2" charset="-78"/>
              </a:rPr>
              <a:t>در این نظام </a:t>
            </a:r>
            <a:r>
              <a:rPr lang="ar-SA" altLang="en-US" sz="2400" b="1" dirty="0">
                <a:cs typeface="B Traffic" pitchFamily="2" charset="-78"/>
              </a:rPr>
              <a:t>كلیه كاركنان در حل مسائل تفكر نموده و پیشنهادات خود را به مدیران </a:t>
            </a:r>
            <a:r>
              <a:rPr lang="ar-SA" altLang="en-US" sz="2400" b="1" dirty="0" smtClean="0">
                <a:cs typeface="B Traffic" pitchFamily="2" charset="-78"/>
              </a:rPr>
              <a:t>می‌دهند</a:t>
            </a:r>
            <a:endParaRPr lang="en-US" altLang="en-US" sz="2400" b="1" dirty="0" smtClean="0">
              <a:cs typeface="B Traffic" pitchFamily="2" charset="-78"/>
            </a:endParaRPr>
          </a:p>
          <a:p>
            <a:pPr marL="342900" indent="-342900" algn="r" rtl="1">
              <a:spcBef>
                <a:spcPct val="20000"/>
              </a:spcBef>
              <a:buFont typeface="Wingdings" pitchFamily="2" charset="2"/>
              <a:buChar char="q"/>
            </a:pPr>
            <a:r>
              <a:rPr lang="ar-SA" altLang="en-US" sz="2400" b="1" dirty="0" smtClean="0">
                <a:cs typeface="B Traffic" pitchFamily="2" charset="-78"/>
              </a:rPr>
              <a:t>چون افراد به دلیل تخصص و تجربه و مهارتی كه در كار خود دارند بهتر از هر شخص دیگری می‌توانند شیوه انجام كار را بیان كنند</a:t>
            </a:r>
            <a:r>
              <a:rPr lang="fa-IR" altLang="en-US" sz="2400" b="1" dirty="0" smtClean="0">
                <a:cs typeface="B Traffic" pitchFamily="2" charset="-78"/>
              </a:rPr>
              <a:t>. </a:t>
            </a:r>
          </a:p>
          <a:p>
            <a:pPr marL="342900" indent="-342900" algn="r" rtl="1">
              <a:spcBef>
                <a:spcPct val="20000"/>
              </a:spcBef>
              <a:buFont typeface="Wingdings" pitchFamily="2" charset="2"/>
              <a:buChar char="q"/>
            </a:pPr>
            <a:r>
              <a:rPr lang="fa-IR" altLang="en-US" sz="2400" b="1" dirty="0" smtClean="0">
                <a:cs typeface="B Traffic" pitchFamily="2" charset="-78"/>
              </a:rPr>
              <a:t>هدف آنست که از طریق مشارکت دادن کارکنان در فرایند تصمیم گیری از میزان برخورد و تعارضات موجود بین مدیران و کارکنان کاسته شود .</a:t>
            </a:r>
          </a:p>
          <a:p>
            <a:pPr marL="342900" indent="-342900" algn="r" rtl="1">
              <a:spcBef>
                <a:spcPct val="20000"/>
              </a:spcBef>
              <a:buFont typeface="Wingdings" pitchFamily="2" charset="2"/>
              <a:buChar char="q"/>
            </a:pPr>
            <a:r>
              <a:rPr lang="fa-IR" altLang="en-US" sz="2400" b="1" dirty="0" smtClean="0">
                <a:cs typeface="B Traffic" pitchFamily="2" charset="-78"/>
              </a:rPr>
              <a:t>طرفین با داشتن حق و فرصت یکسان برای تبادل نظر و تصمیم گیری درباره مسائل سازمانی و تحقق هدفهای مشترک فعالیت کنند .</a:t>
            </a:r>
          </a:p>
          <a:p>
            <a:pPr marL="342900" indent="-342900" algn="r" rtl="1">
              <a:spcBef>
                <a:spcPct val="20000"/>
              </a:spcBef>
              <a:buFont typeface="Wingdings" pitchFamily="2" charset="2"/>
              <a:buChar char="q"/>
            </a:pPr>
            <a:r>
              <a:rPr lang="fa-IR" altLang="en-US" sz="2400" b="1" dirty="0" smtClean="0">
                <a:cs typeface="B Traffic" pitchFamily="2" charset="-78"/>
              </a:rPr>
              <a:t>در این نوع مدیریت ارزش عامل « انسانی » در سازمان رسمیت می یابد و بر جنبه انسانی کار توجه بیشتری معطوف می گردد.</a:t>
            </a:r>
            <a:r>
              <a:rPr lang="ar-SA" altLang="en-US" sz="2400" b="1" dirty="0" smtClean="0">
                <a:cs typeface="B Traffic" pitchFamily="2" charset="-78"/>
              </a:rPr>
              <a:t> </a:t>
            </a:r>
            <a:endParaRPr lang="en-US" altLang="en-US" sz="2400" b="1" dirty="0" smtClean="0">
              <a:cs typeface="B Traffic" pitchFamily="2" charset="-78"/>
            </a:endParaRPr>
          </a:p>
          <a:p>
            <a:pPr marL="342900" indent="-342900" algn="r" rtl="1">
              <a:spcBef>
                <a:spcPct val="20000"/>
              </a:spcBef>
            </a:pPr>
            <a:endParaRPr lang="en-US" altLang="en-US" sz="2400" dirty="0" smtClean="0">
              <a:cs typeface="B Traffic" pitchFamily="2" charset="-78"/>
            </a:endParaRPr>
          </a:p>
        </p:txBody>
      </p:sp>
      <p:sp>
        <p:nvSpPr>
          <p:cNvPr id="4" name="Rectangle 3"/>
          <p:cNvSpPr>
            <a:spLocks noChangeArrowheads="1"/>
          </p:cNvSpPr>
          <p:nvPr/>
        </p:nvSpPr>
        <p:spPr bwMode="auto">
          <a:xfrm rot="16200000">
            <a:off x="-1799056" y="31706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5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5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507">
                                            <p:txEl>
                                              <p:pRg st="3" end="3"/>
                                            </p:txEl>
                                          </p:spTgt>
                                        </p:tgtEl>
                                        <p:attrNameLst>
                                          <p:attrName>style.visibility</p:attrName>
                                        </p:attrNameLst>
                                      </p:cBhvr>
                                      <p:to>
                                        <p:strVal val="visible"/>
                                      </p:to>
                                    </p:set>
                                    <p:anim calcmode="lin" valueType="num">
                                      <p:cBhvr additive="base">
                                        <p:cTn id="25" dur="5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5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507">
                                            <p:txEl>
                                              <p:pRg st="4" end="4"/>
                                            </p:txEl>
                                          </p:spTgt>
                                        </p:tgtEl>
                                        <p:attrNameLst>
                                          <p:attrName>style.visibility</p:attrName>
                                        </p:attrNameLst>
                                      </p:cBhvr>
                                      <p:to>
                                        <p:strVal val="visible"/>
                                      </p:to>
                                    </p:set>
                                    <p:anim calcmode="lin" valueType="num">
                                      <p:cBhvr additive="base">
                                        <p:cTn id="31" dur="500" fill="hold"/>
                                        <p:tgtEl>
                                          <p:spTgt spid="2150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150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507">
                                            <p:txEl>
                                              <p:pRg st="5" end="5"/>
                                            </p:txEl>
                                          </p:spTgt>
                                        </p:tgtEl>
                                        <p:attrNameLst>
                                          <p:attrName>style.visibility</p:attrName>
                                        </p:attrNameLst>
                                      </p:cBhvr>
                                      <p:to>
                                        <p:strVal val="visible"/>
                                      </p:to>
                                    </p:set>
                                    <p:anim calcmode="lin" valueType="num">
                                      <p:cBhvr additive="base">
                                        <p:cTn id="37" dur="500" fill="hold"/>
                                        <p:tgtEl>
                                          <p:spTgt spid="2150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150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1507">
                                            <p:txEl>
                                              <p:pRg st="6" end="6"/>
                                            </p:txEl>
                                          </p:spTgt>
                                        </p:tgtEl>
                                        <p:attrNameLst>
                                          <p:attrName>style.visibility</p:attrName>
                                        </p:attrNameLst>
                                      </p:cBhvr>
                                      <p:to>
                                        <p:strVal val="visible"/>
                                      </p:to>
                                    </p:set>
                                    <p:anim calcmode="lin" valueType="num">
                                      <p:cBhvr additive="base">
                                        <p:cTn id="43" dur="500" fill="hold"/>
                                        <p:tgtEl>
                                          <p:spTgt spid="2150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150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828800" y="0"/>
            <a:ext cx="4953000" cy="762000"/>
          </a:xfrm>
        </p:spPr>
        <p:txBody>
          <a:bodyPr>
            <a:noAutofit/>
          </a:bodyPr>
          <a:lstStyle/>
          <a:p>
            <a:pPr eaLnBrk="1" hangingPunct="1">
              <a:defRPr/>
            </a:pPr>
            <a:r>
              <a:rPr lang="fa-IR" altLang="en-US" sz="4400" b="1" i="1" dirty="0" smtClean="0">
                <a:solidFill>
                  <a:srgbClr val="00B0F0"/>
                </a:solidFill>
                <a:effectLst>
                  <a:outerShdw blurRad="38100" dist="38100" dir="2700000" algn="tl">
                    <a:srgbClr val="C0C0C0"/>
                  </a:outerShdw>
                </a:effectLst>
                <a:latin typeface="B Compset" pitchFamily="2" charset="-78"/>
                <a:cs typeface="B Traffic" pitchFamily="2" charset="-78"/>
              </a:rPr>
              <a:t>- </a:t>
            </a:r>
            <a:r>
              <a:rPr lang="ar-SA" altLang="en-US" sz="4400" b="1" i="1" dirty="0" smtClean="0">
                <a:solidFill>
                  <a:srgbClr val="00B0F0"/>
                </a:solidFill>
                <a:effectLst>
                  <a:outerShdw blurRad="38100" dist="38100" dir="2700000" algn="tl">
                    <a:srgbClr val="C0C0C0"/>
                  </a:outerShdw>
                </a:effectLst>
                <a:latin typeface="B Compset" pitchFamily="2" charset="-78"/>
                <a:cs typeface="B Traffic" pitchFamily="2" charset="-78"/>
              </a:rPr>
              <a:t>مدیریت مشاركتی</a:t>
            </a:r>
            <a:endParaRPr lang="en-US" altLang="en-US" sz="4400" b="1" i="1" dirty="0" smtClean="0">
              <a:solidFill>
                <a:srgbClr val="00B0F0"/>
              </a:solidFill>
              <a:effectLst>
                <a:outerShdw blurRad="38100" dist="38100" dir="2700000" algn="tl">
                  <a:srgbClr val="C0C0C0"/>
                </a:outerShdw>
              </a:effectLst>
              <a:latin typeface="B Compset" pitchFamily="2" charset="-78"/>
              <a:cs typeface="B Traffic" pitchFamily="2" charset="-78"/>
            </a:endParaRPr>
          </a:p>
        </p:txBody>
      </p:sp>
      <p:sp>
        <p:nvSpPr>
          <p:cNvPr id="21507" name="Rectangle 3"/>
          <p:cNvSpPr>
            <a:spLocks noChangeArrowheads="1"/>
          </p:cNvSpPr>
          <p:nvPr/>
        </p:nvSpPr>
        <p:spPr bwMode="auto">
          <a:xfrm>
            <a:off x="990600" y="762000"/>
            <a:ext cx="8153400" cy="6096000"/>
          </a:xfrm>
          <a:prstGeom prst="rect">
            <a:avLst/>
          </a:prstGeom>
          <a:noFill/>
          <a:ln w="9525">
            <a:noFill/>
            <a:miter lim="800000"/>
            <a:headEnd/>
            <a:tailEnd/>
          </a:ln>
        </p:spPr>
        <p:txBody>
          <a:bodyPr lIns="92075" tIns="46038" rIns="92075" bIns="46038"/>
          <a:lstStyle/>
          <a:p>
            <a:pPr marL="342900" indent="-342900" algn="r" rtl="1">
              <a:spcBef>
                <a:spcPct val="20000"/>
              </a:spcBef>
            </a:pPr>
            <a:endParaRPr lang="en-US" altLang="en-US" sz="2400" dirty="0" smtClean="0">
              <a:cs typeface="B Traffic" pitchFamily="2" charset="-78"/>
            </a:endParaRPr>
          </a:p>
          <a:p>
            <a:pPr marL="342900" indent="-342900" algn="r" rtl="1">
              <a:spcBef>
                <a:spcPct val="20000"/>
              </a:spcBef>
              <a:buFont typeface="Wingdings" pitchFamily="2" charset="2"/>
              <a:buChar char="v"/>
            </a:pPr>
            <a:r>
              <a:rPr lang="ar-SA" altLang="en-US" sz="2400" b="1" dirty="0" smtClean="0">
                <a:solidFill>
                  <a:srgbClr val="C00000"/>
                </a:solidFill>
                <a:effectLst>
                  <a:outerShdw blurRad="38100" dist="38100" dir="2700000" algn="tl">
                    <a:srgbClr val="000000">
                      <a:alpha val="43137"/>
                    </a:srgbClr>
                  </a:outerShdw>
                </a:effectLst>
                <a:cs typeface="B Traffic" pitchFamily="2" charset="-78"/>
              </a:rPr>
              <a:t>نتایج </a:t>
            </a:r>
            <a:r>
              <a:rPr lang="ar-SA" altLang="en-US" sz="2400" b="1" dirty="0">
                <a:solidFill>
                  <a:srgbClr val="C00000"/>
                </a:solidFill>
                <a:effectLst>
                  <a:outerShdw blurRad="38100" dist="38100" dir="2700000" algn="tl">
                    <a:srgbClr val="000000">
                      <a:alpha val="43137"/>
                    </a:srgbClr>
                  </a:outerShdw>
                </a:effectLst>
                <a:cs typeface="B Traffic" pitchFamily="2" charset="-78"/>
              </a:rPr>
              <a:t>حاصل از مدیریت مشاركتی : </a:t>
            </a:r>
          </a:p>
          <a:p>
            <a:pPr marL="342900" indent="-342900" algn="r" rtl="1">
              <a:spcBef>
                <a:spcPct val="20000"/>
              </a:spcBef>
              <a:buFont typeface="Wingdings" pitchFamily="2" charset="2"/>
              <a:buChar char="§"/>
            </a:pPr>
            <a:r>
              <a:rPr lang="ar-SA" altLang="en-US" sz="2800" dirty="0" smtClean="0">
                <a:cs typeface="B Traffic" pitchFamily="2" charset="-78"/>
              </a:rPr>
              <a:t>1ـ </a:t>
            </a:r>
            <a:r>
              <a:rPr lang="ar-SA" altLang="en-US" sz="2800" dirty="0">
                <a:cs typeface="B Traffic" pitchFamily="2" charset="-78"/>
              </a:rPr>
              <a:t>افزایش سطح انگیزش </a:t>
            </a:r>
            <a:r>
              <a:rPr lang="en-US" altLang="en-US" sz="2800" dirty="0" smtClean="0">
                <a:cs typeface="B Traffic" pitchFamily="2" charset="-78"/>
              </a:rPr>
              <a:t>         </a:t>
            </a:r>
            <a:endParaRPr lang="ar-SA" altLang="en-US" sz="2800" dirty="0">
              <a:cs typeface="B Traffic" pitchFamily="2" charset="-78"/>
            </a:endParaRPr>
          </a:p>
          <a:p>
            <a:pPr marL="342900" indent="-342900" algn="r" rtl="1">
              <a:spcBef>
                <a:spcPct val="20000"/>
              </a:spcBef>
              <a:buFont typeface="Wingdings" pitchFamily="2" charset="2"/>
              <a:buChar char="§"/>
            </a:pPr>
            <a:r>
              <a:rPr lang="ar-SA" altLang="en-US" sz="2800" dirty="0">
                <a:cs typeface="B Traffic" pitchFamily="2" charset="-78"/>
              </a:rPr>
              <a:t>2ـ افزایش سطح دانش و اطلاعات </a:t>
            </a:r>
          </a:p>
          <a:p>
            <a:pPr marL="342900" indent="-342900" algn="r" rtl="1">
              <a:spcBef>
                <a:spcPct val="20000"/>
              </a:spcBef>
              <a:buFont typeface="Wingdings" pitchFamily="2" charset="2"/>
              <a:buChar char="§"/>
            </a:pPr>
            <a:r>
              <a:rPr lang="ar-SA" altLang="en-US" sz="2800" dirty="0">
                <a:cs typeface="B Traffic" pitchFamily="2" charset="-78"/>
              </a:rPr>
              <a:t>3ـ افزایش سطح خلاقیت و نوآوری </a:t>
            </a:r>
            <a:r>
              <a:rPr lang="fa-IR" altLang="en-US" sz="2800" dirty="0" smtClean="0">
                <a:cs typeface="B Traffic" pitchFamily="2" charset="-78"/>
              </a:rPr>
              <a:t> و پذیرش تغییرات و تحولات مناسب در کمیت و کیفیت کار </a:t>
            </a:r>
            <a:endParaRPr lang="ar-SA" altLang="en-US" sz="2800" dirty="0">
              <a:cs typeface="B Traffic" pitchFamily="2" charset="-78"/>
            </a:endParaRPr>
          </a:p>
          <a:p>
            <a:pPr marL="342900" indent="-342900" algn="r" rtl="1">
              <a:spcBef>
                <a:spcPct val="20000"/>
              </a:spcBef>
              <a:buFont typeface="Wingdings" pitchFamily="2" charset="2"/>
              <a:buChar char="§"/>
            </a:pPr>
            <a:r>
              <a:rPr lang="ar-SA" altLang="en-US" sz="2800" dirty="0">
                <a:cs typeface="B Traffic" pitchFamily="2" charset="-78"/>
              </a:rPr>
              <a:t>4ـ افزایش سطح رضایت شغلی </a:t>
            </a:r>
          </a:p>
          <a:p>
            <a:pPr marL="342900" indent="-342900" algn="r" rtl="1">
              <a:spcBef>
                <a:spcPct val="20000"/>
              </a:spcBef>
              <a:buFont typeface="Wingdings" pitchFamily="2" charset="2"/>
              <a:buChar char="§"/>
            </a:pPr>
            <a:r>
              <a:rPr lang="ar-SA" altLang="en-US" sz="2800" dirty="0">
                <a:cs typeface="B Traffic" pitchFamily="2" charset="-78"/>
              </a:rPr>
              <a:t>5ـ بهبود وضعیت روحی پرسنل </a:t>
            </a:r>
            <a:endParaRPr lang="fa-IR" altLang="en-US" sz="2800" dirty="0" smtClean="0">
              <a:cs typeface="B Traffic" pitchFamily="2" charset="-78"/>
            </a:endParaRPr>
          </a:p>
          <a:p>
            <a:pPr marL="342900" indent="-342900" algn="r" rtl="1">
              <a:spcBef>
                <a:spcPct val="20000"/>
              </a:spcBef>
              <a:buFont typeface="Wingdings" pitchFamily="2" charset="2"/>
              <a:buChar char="§"/>
            </a:pPr>
            <a:r>
              <a:rPr lang="fa-IR" altLang="en-US" sz="2800" dirty="0" smtClean="0">
                <a:cs typeface="B Traffic" pitchFamily="2" charset="-78"/>
              </a:rPr>
              <a:t>6- افزایش سطح همکاری بین مدیران و کارکنان </a:t>
            </a:r>
          </a:p>
          <a:p>
            <a:pPr marL="342900" indent="-342900" algn="r" rtl="1">
              <a:spcBef>
                <a:spcPct val="20000"/>
              </a:spcBef>
              <a:buFont typeface="Wingdings" pitchFamily="2" charset="2"/>
              <a:buChar char="§"/>
            </a:pPr>
            <a:r>
              <a:rPr lang="fa-IR" altLang="en-US" sz="2800" dirty="0" smtClean="0">
                <a:cs typeface="B Traffic" pitchFamily="2" charset="-78"/>
              </a:rPr>
              <a:t>7- افزایش میزان بهره وری </a:t>
            </a:r>
          </a:p>
          <a:p>
            <a:pPr marL="342900" indent="-342900" algn="r" rtl="1">
              <a:spcBef>
                <a:spcPct val="20000"/>
              </a:spcBef>
              <a:buFont typeface="Wingdings" pitchFamily="2" charset="2"/>
              <a:buChar char="§"/>
            </a:pPr>
            <a:r>
              <a:rPr lang="fa-IR" altLang="en-US" sz="2800" dirty="0" smtClean="0">
                <a:cs typeface="B Traffic" pitchFamily="2" charset="-78"/>
              </a:rPr>
              <a:t>8- تقویت روح ابتکار عمل و حس مسئولیت در کارکنان </a:t>
            </a:r>
            <a:endParaRPr lang="en-US" altLang="en-US" sz="2800" dirty="0">
              <a:cs typeface="B Traffic" pitchFamily="2" charset="-78"/>
            </a:endParaRPr>
          </a:p>
        </p:txBody>
      </p:sp>
      <p:sp>
        <p:nvSpPr>
          <p:cNvPr id="4" name="Rectangle 3"/>
          <p:cNvSpPr>
            <a:spLocks noChangeArrowheads="1"/>
          </p:cNvSpPr>
          <p:nvPr/>
        </p:nvSpPr>
        <p:spPr bwMode="auto">
          <a:xfrm rot="16200000">
            <a:off x="-1799056" y="31706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anim calcmode="lin" valueType="num">
                                      <p:cBhvr additive="base">
                                        <p:cTn id="7" dur="5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07">
                                            <p:txEl>
                                              <p:pRg st="2" end="2"/>
                                            </p:txEl>
                                          </p:spTgt>
                                        </p:tgtEl>
                                        <p:attrNameLst>
                                          <p:attrName>style.visibility</p:attrName>
                                        </p:attrNameLst>
                                      </p:cBhvr>
                                      <p:to>
                                        <p:strVal val="visible"/>
                                      </p:to>
                                    </p:set>
                                    <p:anim calcmode="lin" valueType="num">
                                      <p:cBhvr additive="base">
                                        <p:cTn id="13" dur="5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anim calcmode="lin" valueType="num">
                                      <p:cBhvr additive="base">
                                        <p:cTn id="19" dur="5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5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507">
                                            <p:txEl>
                                              <p:pRg st="4" end="4"/>
                                            </p:txEl>
                                          </p:spTgt>
                                        </p:tgtEl>
                                        <p:attrNameLst>
                                          <p:attrName>style.visibility</p:attrName>
                                        </p:attrNameLst>
                                      </p:cBhvr>
                                      <p:to>
                                        <p:strVal val="visible"/>
                                      </p:to>
                                    </p:set>
                                    <p:anim calcmode="lin" valueType="num">
                                      <p:cBhvr additive="base">
                                        <p:cTn id="25" dur="500" fill="hold"/>
                                        <p:tgtEl>
                                          <p:spTgt spid="2150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50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507">
                                            <p:txEl>
                                              <p:pRg st="5" end="5"/>
                                            </p:txEl>
                                          </p:spTgt>
                                        </p:tgtEl>
                                        <p:attrNameLst>
                                          <p:attrName>style.visibility</p:attrName>
                                        </p:attrNameLst>
                                      </p:cBhvr>
                                      <p:to>
                                        <p:strVal val="visible"/>
                                      </p:to>
                                    </p:set>
                                    <p:anim calcmode="lin" valueType="num">
                                      <p:cBhvr additive="base">
                                        <p:cTn id="31" dur="500" fill="hold"/>
                                        <p:tgtEl>
                                          <p:spTgt spid="2150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150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507">
                                            <p:txEl>
                                              <p:pRg st="6" end="6"/>
                                            </p:txEl>
                                          </p:spTgt>
                                        </p:tgtEl>
                                        <p:attrNameLst>
                                          <p:attrName>style.visibility</p:attrName>
                                        </p:attrNameLst>
                                      </p:cBhvr>
                                      <p:to>
                                        <p:strVal val="visible"/>
                                      </p:to>
                                    </p:set>
                                    <p:anim calcmode="lin" valueType="num">
                                      <p:cBhvr additive="base">
                                        <p:cTn id="37" dur="500" fill="hold"/>
                                        <p:tgtEl>
                                          <p:spTgt spid="2150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150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1507">
                                            <p:txEl>
                                              <p:pRg st="7" end="7"/>
                                            </p:txEl>
                                          </p:spTgt>
                                        </p:tgtEl>
                                        <p:attrNameLst>
                                          <p:attrName>style.visibility</p:attrName>
                                        </p:attrNameLst>
                                      </p:cBhvr>
                                      <p:to>
                                        <p:strVal val="visible"/>
                                      </p:to>
                                    </p:set>
                                    <p:anim calcmode="lin" valueType="num">
                                      <p:cBhvr additive="base">
                                        <p:cTn id="43" dur="500" fill="hold"/>
                                        <p:tgtEl>
                                          <p:spTgt spid="2150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150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1507">
                                            <p:txEl>
                                              <p:pRg st="8" end="8"/>
                                            </p:txEl>
                                          </p:spTgt>
                                        </p:tgtEl>
                                        <p:attrNameLst>
                                          <p:attrName>style.visibility</p:attrName>
                                        </p:attrNameLst>
                                      </p:cBhvr>
                                      <p:to>
                                        <p:strVal val="visible"/>
                                      </p:to>
                                    </p:set>
                                    <p:anim calcmode="lin" valueType="num">
                                      <p:cBhvr additive="base">
                                        <p:cTn id="49" dur="500" fill="hold"/>
                                        <p:tgtEl>
                                          <p:spTgt spid="21507">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150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1507">
                                            <p:txEl>
                                              <p:pRg st="9" end="9"/>
                                            </p:txEl>
                                          </p:spTgt>
                                        </p:tgtEl>
                                        <p:attrNameLst>
                                          <p:attrName>style.visibility</p:attrName>
                                        </p:attrNameLst>
                                      </p:cBhvr>
                                      <p:to>
                                        <p:strVal val="visible"/>
                                      </p:to>
                                    </p:set>
                                    <p:anim calcmode="lin" valueType="num">
                                      <p:cBhvr additive="base">
                                        <p:cTn id="55" dur="500" fill="hold"/>
                                        <p:tgtEl>
                                          <p:spTgt spid="21507">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150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124200" y="0"/>
            <a:ext cx="3581400" cy="685800"/>
          </a:xfrm>
        </p:spPr>
        <p:txBody>
          <a:bodyPr>
            <a:normAutofit fontScale="90000"/>
          </a:bodyPr>
          <a:lstStyle/>
          <a:p>
            <a:pPr eaLnBrk="1" hangingPunct="1">
              <a:defRPr/>
            </a:pPr>
            <a:r>
              <a:rPr lang="fa-IR" altLang="en-US" sz="4000" b="1" dirty="0" smtClean="0">
                <a:solidFill>
                  <a:srgbClr val="FFC000"/>
                </a:solidFill>
                <a:effectLst>
                  <a:outerShdw blurRad="38100" dist="38100" dir="2700000" algn="tl">
                    <a:srgbClr val="000000">
                      <a:alpha val="43137"/>
                    </a:srgbClr>
                  </a:outerShdw>
                </a:effectLst>
                <a:latin typeface="B Compset" pitchFamily="2" charset="-78"/>
                <a:cs typeface="B Traffic" pitchFamily="2" charset="-78"/>
              </a:rPr>
              <a:t>- مدیریت</a:t>
            </a:r>
            <a:r>
              <a:rPr lang="ar-SA" altLang="en-US" sz="4000" b="1" dirty="0" smtClean="0">
                <a:solidFill>
                  <a:srgbClr val="FFC000"/>
                </a:solidFill>
                <a:effectLst>
                  <a:outerShdw blurRad="38100" dist="38100" dir="2700000" algn="tl">
                    <a:srgbClr val="000000">
                      <a:alpha val="43137"/>
                    </a:srgbClr>
                  </a:outerShdw>
                </a:effectLst>
                <a:latin typeface="B Compset" pitchFamily="2" charset="-78"/>
                <a:cs typeface="B Traffic" pitchFamily="2" charset="-78"/>
              </a:rPr>
              <a:t> اقتضای</a:t>
            </a:r>
            <a:r>
              <a:rPr lang="fa-IR" altLang="en-US" sz="4000" b="1" dirty="0" smtClean="0">
                <a:solidFill>
                  <a:srgbClr val="FFC000"/>
                </a:solidFill>
                <a:effectLst>
                  <a:outerShdw blurRad="38100" dist="38100" dir="2700000" algn="tl">
                    <a:srgbClr val="000000">
                      <a:alpha val="43137"/>
                    </a:srgbClr>
                  </a:outerShdw>
                </a:effectLst>
                <a:latin typeface="B Compset" pitchFamily="2" charset="-78"/>
                <a:cs typeface="B Traffic" pitchFamily="2" charset="-78"/>
              </a:rPr>
              <a:t>ی</a:t>
            </a:r>
            <a:endParaRPr lang="en-US" altLang="en-US" sz="4000" b="1" dirty="0" smtClean="0">
              <a:solidFill>
                <a:srgbClr val="FFC000"/>
              </a:solidFill>
              <a:effectLst>
                <a:outerShdw blurRad="38100" dist="38100" dir="2700000" algn="tl">
                  <a:srgbClr val="000000">
                    <a:alpha val="43137"/>
                  </a:srgbClr>
                </a:outerShdw>
              </a:effectLst>
              <a:latin typeface="B Compset" pitchFamily="2" charset="-78"/>
              <a:cs typeface="B Traffic" pitchFamily="2" charset="-78"/>
            </a:endParaRPr>
          </a:p>
        </p:txBody>
      </p:sp>
      <p:sp>
        <p:nvSpPr>
          <p:cNvPr id="24580" name="Text Box 4"/>
          <p:cNvSpPr txBox="1">
            <a:spLocks noChangeArrowheads="1"/>
          </p:cNvSpPr>
          <p:nvPr/>
        </p:nvSpPr>
        <p:spPr bwMode="auto">
          <a:xfrm>
            <a:off x="5257800" y="762000"/>
            <a:ext cx="3562350" cy="461665"/>
          </a:xfrm>
          <a:prstGeom prst="rect">
            <a:avLst/>
          </a:prstGeom>
          <a:noFill/>
          <a:ln w="9525">
            <a:noFill/>
            <a:miter lim="800000"/>
            <a:headEnd/>
            <a:tailEnd/>
          </a:ln>
          <a:effectLst/>
        </p:spPr>
        <p:txBody>
          <a:bodyPr wrap="square">
            <a:spAutoFit/>
          </a:bodyPr>
          <a:lstStyle/>
          <a:p>
            <a:pPr algn="r" rtl="1">
              <a:spcBef>
                <a:spcPct val="50000"/>
              </a:spcBef>
              <a:buFont typeface="Wingdings" pitchFamily="2" charset="2"/>
              <a:buChar char="v"/>
              <a:defRPr/>
            </a:pPr>
            <a:r>
              <a:rPr lang="fa-IR" sz="2400" b="1" dirty="0">
                <a:effectLst>
                  <a:outerShdw blurRad="38100" dist="38100" dir="2700000" algn="tl">
                    <a:srgbClr val="C0C0C0"/>
                  </a:outerShdw>
                </a:effectLst>
                <a:ea typeface="Arial Unicode MS" pitchFamily="34" charset="-128"/>
                <a:cs typeface="B Traffic" pitchFamily="2" charset="-78"/>
              </a:rPr>
              <a:t>ا</a:t>
            </a:r>
            <a:r>
              <a:rPr lang="fa-IR" sz="2400" b="1" dirty="0">
                <a:solidFill>
                  <a:srgbClr val="FF0000"/>
                </a:solidFill>
                <a:effectLst>
                  <a:outerShdw blurRad="38100" dist="38100" dir="2700000" algn="tl">
                    <a:srgbClr val="C0C0C0"/>
                  </a:outerShdw>
                </a:effectLst>
                <a:ea typeface="Arial Unicode MS" pitchFamily="34" charset="-128"/>
                <a:cs typeface="B Traffic" pitchFamily="2" charset="-78"/>
              </a:rPr>
              <a:t>قتضا </a:t>
            </a:r>
            <a:r>
              <a:rPr lang="fa-IR" sz="2400" b="1" dirty="0">
                <a:effectLst>
                  <a:outerShdw blurRad="38100" dist="38100" dir="2700000" algn="tl">
                    <a:srgbClr val="C0C0C0"/>
                  </a:outerShdw>
                </a:effectLst>
                <a:ea typeface="Arial Unicode MS" pitchFamily="34" charset="-128"/>
                <a:cs typeface="B Traffic" pitchFamily="2" charset="-78"/>
              </a:rPr>
              <a:t>یعنی بنا به ضرورت</a:t>
            </a:r>
            <a:endParaRPr lang="en-US" sz="2400" b="1" dirty="0">
              <a:effectLst>
                <a:outerShdw blurRad="38100" dist="38100" dir="2700000" algn="tl">
                  <a:srgbClr val="C0C0C0"/>
                </a:outerShdw>
              </a:effectLst>
              <a:ea typeface="Arial Unicode MS" pitchFamily="34" charset="-128"/>
              <a:cs typeface="B Traffic" pitchFamily="2" charset="-78"/>
            </a:endParaRPr>
          </a:p>
        </p:txBody>
      </p:sp>
      <p:sp>
        <p:nvSpPr>
          <p:cNvPr id="22533" name="Text Box 5"/>
          <p:cNvSpPr txBox="1">
            <a:spLocks noChangeArrowheads="1"/>
          </p:cNvSpPr>
          <p:nvPr/>
        </p:nvSpPr>
        <p:spPr bwMode="auto">
          <a:xfrm>
            <a:off x="1600200" y="1219200"/>
            <a:ext cx="7315200" cy="400110"/>
          </a:xfrm>
          <a:prstGeom prst="rect">
            <a:avLst/>
          </a:prstGeom>
          <a:noFill/>
          <a:ln w="9525">
            <a:noFill/>
            <a:miter lim="800000"/>
            <a:headEnd/>
            <a:tailEnd/>
          </a:ln>
        </p:spPr>
        <p:txBody>
          <a:bodyPr wrap="square">
            <a:spAutoFit/>
          </a:bodyPr>
          <a:lstStyle/>
          <a:p>
            <a:pPr>
              <a:spcBef>
                <a:spcPct val="50000"/>
              </a:spcBef>
            </a:pPr>
            <a:r>
              <a:rPr lang="fa-IR" sz="2000" b="1" i="1" dirty="0">
                <a:solidFill>
                  <a:srgbClr val="FF0000"/>
                </a:solidFill>
                <a:ea typeface="Arial Unicode MS" pitchFamily="34" charset="-128"/>
                <a:cs typeface="B Traffic" pitchFamily="2" charset="-78"/>
              </a:rPr>
              <a:t>گاهی مدیران با توجه به شرایط زمانی  </a:t>
            </a:r>
            <a:r>
              <a:rPr lang="fa-IR" sz="2000" b="1" i="1" dirty="0" smtClean="0">
                <a:solidFill>
                  <a:srgbClr val="FF0000"/>
                </a:solidFill>
                <a:ea typeface="Arial Unicode MS" pitchFamily="34" charset="-128"/>
                <a:cs typeface="B Traffic" pitchFamily="2" charset="-78"/>
              </a:rPr>
              <a:t>و مکانی </a:t>
            </a:r>
            <a:r>
              <a:rPr lang="fa-IR" sz="2000" b="1" i="1" dirty="0">
                <a:solidFill>
                  <a:srgbClr val="FF0000"/>
                </a:solidFill>
                <a:ea typeface="Arial Unicode MS" pitchFamily="34" charset="-128"/>
                <a:cs typeface="B Traffic" pitchFamily="2" charset="-78"/>
              </a:rPr>
              <a:t>باید تصمیم بگیرند.</a:t>
            </a:r>
            <a:endParaRPr lang="en-US" sz="2000" b="1" i="1" dirty="0">
              <a:solidFill>
                <a:srgbClr val="FF0000"/>
              </a:solidFill>
              <a:ea typeface="Arial Unicode MS" pitchFamily="34" charset="-128"/>
              <a:cs typeface="B Traffic" pitchFamily="2" charset="-78"/>
            </a:endParaRPr>
          </a:p>
        </p:txBody>
      </p:sp>
      <p:sp>
        <p:nvSpPr>
          <p:cNvPr id="6" name="Rectangle 5"/>
          <p:cNvSpPr/>
          <p:nvPr/>
        </p:nvSpPr>
        <p:spPr>
          <a:xfrm>
            <a:off x="1371600" y="2286000"/>
            <a:ext cx="7620000" cy="830997"/>
          </a:xfrm>
          <a:prstGeom prst="rect">
            <a:avLst/>
          </a:prstGeom>
        </p:spPr>
        <p:txBody>
          <a:bodyPr wrap="square">
            <a:spAutoFit/>
          </a:bodyPr>
          <a:lstStyle/>
          <a:p>
            <a:pPr marL="342900" indent="-342900" algn="just" rtl="1">
              <a:spcBef>
                <a:spcPct val="20000"/>
              </a:spcBef>
              <a:buFont typeface="Wingdings" pitchFamily="2" charset="2"/>
              <a:buChar char="q"/>
            </a:pPr>
            <a:r>
              <a:rPr lang="ar-SA" altLang="en-US" sz="2400" b="1" dirty="0" smtClean="0">
                <a:solidFill>
                  <a:srgbClr val="00B050"/>
                </a:solidFill>
                <a:latin typeface="B Compset" pitchFamily="2" charset="-78"/>
                <a:cs typeface="B Traffic" pitchFamily="2" charset="-78"/>
              </a:rPr>
              <a:t>دراین روش براین واقعیت تاكید دارد </a:t>
            </a:r>
            <a:r>
              <a:rPr lang="fa-IR" altLang="en-US" sz="2400" b="1" dirty="0" smtClean="0">
                <a:solidFill>
                  <a:srgbClr val="00B050"/>
                </a:solidFill>
                <a:latin typeface="B Compset" pitchFamily="2" charset="-78"/>
                <a:cs typeface="B Traffic" pitchFamily="2" charset="-78"/>
              </a:rPr>
              <a:t> </a:t>
            </a:r>
            <a:r>
              <a:rPr lang="ar-SA" altLang="en-US" sz="2400" b="1" dirty="0" smtClean="0">
                <a:solidFill>
                  <a:srgbClr val="00B050"/>
                </a:solidFill>
                <a:latin typeface="B Compset" pitchFamily="2" charset="-78"/>
                <a:cs typeface="B Traffic" pitchFamily="2" charset="-78"/>
              </a:rPr>
              <a:t>كه آنچه مدیردر عمل انجام می‌دهد</a:t>
            </a:r>
            <a:r>
              <a:rPr lang="fa-IR" altLang="en-US" sz="2400" b="1" dirty="0" smtClean="0">
                <a:solidFill>
                  <a:srgbClr val="00B050"/>
                </a:solidFill>
                <a:latin typeface="B Compset" pitchFamily="2" charset="-78"/>
                <a:cs typeface="B Traffic" pitchFamily="2" charset="-78"/>
              </a:rPr>
              <a:t> </a:t>
            </a:r>
            <a:r>
              <a:rPr lang="ar-SA" altLang="en-US" sz="2400" b="1" dirty="0" smtClean="0">
                <a:solidFill>
                  <a:srgbClr val="00B050"/>
                </a:solidFill>
                <a:latin typeface="B Compset" pitchFamily="2" charset="-78"/>
                <a:cs typeface="B Traffic" pitchFamily="2" charset="-78"/>
              </a:rPr>
              <a:t>وابسته به مجموعه شرایط</a:t>
            </a:r>
            <a:r>
              <a:rPr lang="fa-IR" altLang="en-US" sz="2400" b="1" dirty="0" smtClean="0">
                <a:solidFill>
                  <a:srgbClr val="00B050"/>
                </a:solidFill>
                <a:latin typeface="B Compset" pitchFamily="2" charset="-78"/>
                <a:cs typeface="B Traffic" pitchFamily="2" charset="-78"/>
              </a:rPr>
              <a:t> </a:t>
            </a:r>
            <a:r>
              <a:rPr lang="ar-SA" altLang="en-US" sz="2400" b="1" dirty="0" smtClean="0">
                <a:solidFill>
                  <a:srgbClr val="00B050"/>
                </a:solidFill>
                <a:latin typeface="B Compset" pitchFamily="2" charset="-78"/>
                <a:cs typeface="B Traffic" pitchFamily="2" charset="-78"/>
              </a:rPr>
              <a:t>است</a:t>
            </a:r>
            <a:r>
              <a:rPr lang="fa-IR" altLang="en-US" sz="2400" b="1" dirty="0" smtClean="0">
                <a:solidFill>
                  <a:srgbClr val="00B050"/>
                </a:solidFill>
                <a:latin typeface="B Compset" pitchFamily="2" charset="-78"/>
                <a:cs typeface="B Traffic" pitchFamily="2" charset="-78"/>
              </a:rPr>
              <a:t>              </a:t>
            </a:r>
            <a:r>
              <a:rPr lang="en-US" altLang="en-US" sz="2400" b="1" dirty="0" smtClean="0">
                <a:solidFill>
                  <a:srgbClr val="00B050"/>
                </a:solidFill>
                <a:latin typeface="B Compset" pitchFamily="2" charset="-78"/>
                <a:cs typeface="B Traffic" pitchFamily="2" charset="-78"/>
              </a:rPr>
              <a:t> </a:t>
            </a:r>
            <a:r>
              <a:rPr lang="fa-IR" altLang="en-US" sz="2400" b="1" dirty="0" smtClean="0">
                <a:solidFill>
                  <a:srgbClr val="00B050"/>
                </a:solidFill>
                <a:latin typeface="B Compset" pitchFamily="2" charset="-78"/>
                <a:cs typeface="B Traffic" pitchFamily="2" charset="-78"/>
              </a:rPr>
              <a:t>   </a:t>
            </a:r>
          </a:p>
        </p:txBody>
      </p:sp>
      <p:sp>
        <p:nvSpPr>
          <p:cNvPr id="7" name="Rectangle 6"/>
          <p:cNvSpPr/>
          <p:nvPr/>
        </p:nvSpPr>
        <p:spPr>
          <a:xfrm>
            <a:off x="1371600" y="3352800"/>
            <a:ext cx="7772400" cy="1815882"/>
          </a:xfrm>
          <a:prstGeom prst="rect">
            <a:avLst/>
          </a:prstGeom>
        </p:spPr>
        <p:txBody>
          <a:bodyPr wrap="square">
            <a:spAutoFit/>
          </a:bodyPr>
          <a:lstStyle/>
          <a:p>
            <a:pPr marL="342900" indent="-342900" algn="just" rtl="1">
              <a:spcBef>
                <a:spcPct val="20000"/>
              </a:spcBef>
              <a:buFont typeface="Wingdings" pitchFamily="2" charset="2"/>
              <a:buChar char="q"/>
            </a:pPr>
            <a:r>
              <a:rPr lang="ar-SA" altLang="en-US" sz="2800" b="1" dirty="0" smtClean="0">
                <a:solidFill>
                  <a:srgbClr val="00B0F0"/>
                </a:solidFill>
                <a:latin typeface="B Compset" pitchFamily="2" charset="-78"/>
                <a:cs typeface="B Traffic" pitchFamily="2" charset="-78"/>
              </a:rPr>
              <a:t>تئوری اقتضاء</a:t>
            </a:r>
            <a:r>
              <a:rPr lang="fa-IR" altLang="en-US" sz="2800" b="1" dirty="0" smtClean="0">
                <a:solidFill>
                  <a:srgbClr val="00B0F0"/>
                </a:solidFill>
                <a:latin typeface="B Compset" pitchFamily="2" charset="-78"/>
                <a:cs typeface="B Traffic" pitchFamily="2" charset="-78"/>
              </a:rPr>
              <a:t> ،</a:t>
            </a:r>
            <a:r>
              <a:rPr lang="ar-SA" altLang="en-US" sz="2800" b="1" dirty="0" smtClean="0">
                <a:solidFill>
                  <a:srgbClr val="00B0F0"/>
                </a:solidFill>
                <a:latin typeface="B Compset" pitchFamily="2" charset="-78"/>
                <a:cs typeface="B Traffic" pitchFamily="2" charset="-78"/>
              </a:rPr>
              <a:t> سازمان و محیط مرتبط با آن را مورد تجزیه و تحلیل قرار </a:t>
            </a:r>
            <a:r>
              <a:rPr lang="fa-IR" altLang="en-US" sz="2800" b="1" dirty="0" smtClean="0">
                <a:solidFill>
                  <a:srgbClr val="00B0F0"/>
                </a:solidFill>
                <a:latin typeface="B Compset" pitchFamily="2" charset="-78"/>
                <a:cs typeface="B Traffic" pitchFamily="2" charset="-78"/>
              </a:rPr>
              <a:t>می </a:t>
            </a:r>
            <a:r>
              <a:rPr lang="ar-SA" altLang="en-US" sz="2800" b="1" dirty="0" smtClean="0">
                <a:solidFill>
                  <a:srgbClr val="00B0F0"/>
                </a:solidFill>
                <a:latin typeface="B Compset" pitchFamily="2" charset="-78"/>
                <a:cs typeface="B Traffic" pitchFamily="2" charset="-78"/>
              </a:rPr>
              <a:t>دهد مانند تئوری سیستم</a:t>
            </a:r>
            <a:r>
              <a:rPr lang="fa-IR" altLang="en-US" sz="2800" b="1" dirty="0" smtClean="0">
                <a:solidFill>
                  <a:srgbClr val="00B0F0"/>
                </a:solidFill>
                <a:latin typeface="B Compset" pitchFamily="2" charset="-78"/>
                <a:cs typeface="B Traffic" pitchFamily="2" charset="-78"/>
              </a:rPr>
              <a:t> . </a:t>
            </a:r>
            <a:r>
              <a:rPr lang="ar-SA" altLang="en-US" sz="2800" b="1" dirty="0" smtClean="0">
                <a:solidFill>
                  <a:srgbClr val="00B0F0"/>
                </a:solidFill>
                <a:latin typeface="B Compset" pitchFamily="2" charset="-78"/>
                <a:cs typeface="B Traffic" pitchFamily="2" charset="-78"/>
              </a:rPr>
              <a:t>یعنی هر</a:t>
            </a:r>
            <a:r>
              <a:rPr lang="fa-IR" altLang="en-US" sz="2800" b="1" dirty="0" smtClean="0">
                <a:solidFill>
                  <a:srgbClr val="00B0F0"/>
                </a:solidFill>
                <a:latin typeface="B Compset" pitchFamily="2" charset="-78"/>
                <a:cs typeface="B Traffic" pitchFamily="2" charset="-78"/>
              </a:rPr>
              <a:t> </a:t>
            </a:r>
            <a:r>
              <a:rPr lang="ar-SA" altLang="en-US" sz="2800" b="1" dirty="0" smtClean="0">
                <a:solidFill>
                  <a:srgbClr val="00B0F0"/>
                </a:solidFill>
                <a:latin typeface="B Compset" pitchFamily="2" charset="-78"/>
                <a:cs typeface="B Traffic" pitchFamily="2" charset="-78"/>
              </a:rPr>
              <a:t>سازمان جهت بقاء خود</a:t>
            </a:r>
            <a:r>
              <a:rPr lang="fa-IR" altLang="en-US" sz="2800" b="1" dirty="0" smtClean="0">
                <a:solidFill>
                  <a:srgbClr val="00B0F0"/>
                </a:solidFill>
                <a:latin typeface="B Compset" pitchFamily="2" charset="-78"/>
                <a:cs typeface="B Traffic" pitchFamily="2" charset="-78"/>
              </a:rPr>
              <a:t> </a:t>
            </a:r>
            <a:r>
              <a:rPr lang="ar-SA" altLang="en-US" sz="2800" b="1" dirty="0" smtClean="0">
                <a:solidFill>
                  <a:srgbClr val="00B0F0"/>
                </a:solidFill>
                <a:latin typeface="B Compset" pitchFamily="2" charset="-78"/>
                <a:cs typeface="B Traffic" pitchFamily="2" charset="-78"/>
              </a:rPr>
              <a:t>باید</a:t>
            </a:r>
            <a:r>
              <a:rPr lang="fa-IR" altLang="en-US" sz="2800" b="1" dirty="0" smtClean="0">
                <a:solidFill>
                  <a:srgbClr val="00B0F0"/>
                </a:solidFill>
                <a:latin typeface="B Compset" pitchFamily="2" charset="-78"/>
                <a:cs typeface="B Traffic" pitchFamily="2" charset="-78"/>
              </a:rPr>
              <a:t> </a:t>
            </a:r>
            <a:r>
              <a:rPr lang="ar-SA" altLang="en-US" sz="2800" b="1" dirty="0" smtClean="0">
                <a:solidFill>
                  <a:srgbClr val="00B0F0"/>
                </a:solidFill>
                <a:latin typeface="B Compset" pitchFamily="2" charset="-78"/>
                <a:cs typeface="B Traffic" pitchFamily="2" charset="-78"/>
              </a:rPr>
              <a:t>خود</a:t>
            </a:r>
            <a:r>
              <a:rPr lang="fa-IR" altLang="en-US" sz="2800" b="1" dirty="0" smtClean="0">
                <a:solidFill>
                  <a:srgbClr val="00B0F0"/>
                </a:solidFill>
                <a:latin typeface="B Compset" pitchFamily="2" charset="-78"/>
                <a:cs typeface="B Traffic" pitchFamily="2" charset="-78"/>
              </a:rPr>
              <a:t> </a:t>
            </a:r>
            <a:r>
              <a:rPr lang="ar-SA" altLang="en-US" sz="2800" b="1" dirty="0" smtClean="0">
                <a:solidFill>
                  <a:srgbClr val="00B0F0"/>
                </a:solidFill>
                <a:latin typeface="B Compset" pitchFamily="2" charset="-78"/>
                <a:cs typeface="B Traffic" pitchFamily="2" charset="-78"/>
              </a:rPr>
              <a:t>را</a:t>
            </a:r>
            <a:r>
              <a:rPr lang="fa-IR" altLang="en-US" sz="2800" b="1" dirty="0" smtClean="0">
                <a:solidFill>
                  <a:srgbClr val="00B0F0"/>
                </a:solidFill>
                <a:latin typeface="B Compset" pitchFamily="2" charset="-78"/>
                <a:cs typeface="B Traffic" pitchFamily="2" charset="-78"/>
              </a:rPr>
              <a:t> </a:t>
            </a:r>
            <a:r>
              <a:rPr lang="ar-SA" altLang="en-US" sz="2800" b="1" dirty="0" smtClean="0">
                <a:solidFill>
                  <a:srgbClr val="00B0F0"/>
                </a:solidFill>
                <a:latin typeface="B Compset" pitchFamily="2" charset="-78"/>
                <a:cs typeface="B Traffic" pitchFamily="2" charset="-78"/>
              </a:rPr>
              <a:t>با عوامل و تغییرات محیطی تطبیق دهد</a:t>
            </a:r>
            <a:r>
              <a:rPr lang="fa-IR" altLang="en-US" sz="2800" b="1" dirty="0" smtClean="0">
                <a:solidFill>
                  <a:srgbClr val="00B0F0"/>
                </a:solidFill>
                <a:latin typeface="B Compset" pitchFamily="2" charset="-78"/>
                <a:cs typeface="B Traffic" pitchFamily="2" charset="-78"/>
              </a:rPr>
              <a:t>                       </a:t>
            </a:r>
            <a:r>
              <a:rPr lang="en-US" altLang="en-US" sz="2800" b="1" dirty="0" smtClean="0">
                <a:solidFill>
                  <a:srgbClr val="00B0F0"/>
                </a:solidFill>
                <a:latin typeface="B Compset" pitchFamily="2" charset="-78"/>
                <a:cs typeface="B Traffic" pitchFamily="2" charset="-78"/>
              </a:rPr>
              <a:t> </a:t>
            </a:r>
          </a:p>
        </p:txBody>
      </p:sp>
      <p:sp>
        <p:nvSpPr>
          <p:cNvPr id="8" name="Rectangle 7"/>
          <p:cNvSpPr/>
          <p:nvPr/>
        </p:nvSpPr>
        <p:spPr>
          <a:xfrm>
            <a:off x="152400" y="5257800"/>
            <a:ext cx="8839200" cy="1348061"/>
          </a:xfrm>
          <a:prstGeom prst="rect">
            <a:avLst/>
          </a:prstGeom>
        </p:spPr>
        <p:txBody>
          <a:bodyPr wrap="square">
            <a:spAutoFit/>
          </a:bodyPr>
          <a:lstStyle/>
          <a:p>
            <a:pPr marL="342900" indent="-342900" algn="r" rtl="1">
              <a:spcBef>
                <a:spcPct val="20000"/>
              </a:spcBef>
              <a:buFont typeface="Wingdings" pitchFamily="2" charset="2"/>
              <a:buChar char="q"/>
            </a:pPr>
            <a:r>
              <a:rPr lang="fa-IR" altLang="en-US" sz="2400" b="1" dirty="0" smtClean="0">
                <a:latin typeface="B Compset" pitchFamily="2" charset="-78"/>
                <a:cs typeface="B Traffic" pitchFamily="2" charset="-78"/>
              </a:rPr>
              <a:t>دو عامل در این روش مدیریت حایز اهمیت است :</a:t>
            </a:r>
          </a:p>
          <a:p>
            <a:pPr marL="342900" indent="-342900" algn="r" rtl="1">
              <a:spcBef>
                <a:spcPct val="20000"/>
              </a:spcBef>
            </a:pPr>
            <a:r>
              <a:rPr lang="fa-IR" altLang="en-US" sz="2400" b="1" dirty="0" smtClean="0">
                <a:solidFill>
                  <a:srgbClr val="FFFF00"/>
                </a:solidFill>
                <a:latin typeface="B Compset" pitchFamily="2" charset="-78"/>
                <a:cs typeface="B Traffic" pitchFamily="2" charset="-78"/>
              </a:rPr>
              <a:t>1- </a:t>
            </a:r>
            <a:r>
              <a:rPr lang="fa-IR" altLang="en-US" sz="2400" b="1" dirty="0" smtClean="0">
                <a:solidFill>
                  <a:srgbClr val="00B050"/>
                </a:solidFill>
                <a:latin typeface="B Compset" pitchFamily="2" charset="-78"/>
                <a:cs typeface="B Traffic" pitchFamily="2" charset="-78"/>
              </a:rPr>
              <a:t>سیستمهای باز                                 2- شرایط نا مطمئن  </a:t>
            </a:r>
          </a:p>
          <a:p>
            <a:pPr marL="342900" indent="-342900" algn="r" rtl="1">
              <a:spcBef>
                <a:spcPct val="20000"/>
              </a:spcBef>
            </a:pPr>
            <a:endParaRPr lang="fa-IR" altLang="en-US" sz="2400" b="1" dirty="0" smtClean="0">
              <a:solidFill>
                <a:schemeClr val="bg1"/>
              </a:solidFill>
              <a:latin typeface="B Compset" pitchFamily="2" charset="-78"/>
              <a:cs typeface="B Traffic" pitchFamily="2" charset="-78"/>
            </a:endParaRPr>
          </a:p>
        </p:txBody>
      </p:sp>
      <p:sp>
        <p:nvSpPr>
          <p:cNvPr id="9" name="Rectangle 3"/>
          <p:cNvSpPr>
            <a:spLocks noChangeArrowheads="1"/>
          </p:cNvSpPr>
          <p:nvPr/>
        </p:nvSpPr>
        <p:spPr bwMode="auto">
          <a:xfrm rot="16200000">
            <a:off x="-1722856" y="31706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0" name="Left Arrow 9"/>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80">
                                            <p:txEl>
                                              <p:pRg st="0" end="0"/>
                                            </p:txEl>
                                          </p:spTgt>
                                        </p:tgtEl>
                                        <p:attrNameLst>
                                          <p:attrName>style.visibility</p:attrName>
                                        </p:attrNameLst>
                                      </p:cBhvr>
                                      <p:to>
                                        <p:strVal val="visible"/>
                                      </p:to>
                                    </p:set>
                                    <p:anim calcmode="lin" valueType="num">
                                      <p:cBhvr additive="base">
                                        <p:cTn id="7" dur="500" fill="hold"/>
                                        <p:tgtEl>
                                          <p:spTgt spid="2458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8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533">
                                            <p:txEl>
                                              <p:pRg st="0" end="0"/>
                                            </p:txEl>
                                          </p:spTgt>
                                        </p:tgtEl>
                                        <p:attrNameLst>
                                          <p:attrName>style.visibility</p:attrName>
                                        </p:attrNameLst>
                                      </p:cBhvr>
                                      <p:to>
                                        <p:strVal val="visible"/>
                                      </p:to>
                                    </p:set>
                                    <p:anim calcmode="lin" valueType="num">
                                      <p:cBhvr additive="base">
                                        <p:cTn id="13" dur="500" fill="hold"/>
                                        <p:tgtEl>
                                          <p:spTgt spid="2253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anim calcmode="lin" valueType="num">
                                      <p:cBhvr additive="base">
                                        <p:cTn id="3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1" end="1"/>
                                            </p:txEl>
                                          </p:spTgt>
                                        </p:tgtEl>
                                        <p:attrNameLst>
                                          <p:attrName>style.visibility</p:attrName>
                                        </p:attrNameLst>
                                      </p:cBhvr>
                                      <p:to>
                                        <p:strVal val="visible"/>
                                      </p:to>
                                    </p:set>
                                    <p:anim calcmode="lin" valueType="num">
                                      <p:cBhvr additive="base">
                                        <p:cTn id="3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build="p"/>
      <p:bldP spid="22533" grpId="0" build="p"/>
      <p:bldP spid="6" grpId="0" build="p"/>
      <p:bldP spid="7" grpId="0" build="p"/>
      <p:bldP spid="8"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209800" y="228600"/>
            <a:ext cx="4937125" cy="685800"/>
          </a:xfrm>
        </p:spPr>
        <p:txBody>
          <a:bodyPr>
            <a:normAutofit fontScale="90000"/>
          </a:bodyPr>
          <a:lstStyle/>
          <a:p>
            <a:pPr eaLnBrk="1" hangingPunct="1">
              <a:defRPr/>
            </a:pPr>
            <a:r>
              <a:rPr lang="fa-IR" altLang="en-US" sz="4000" b="1" dirty="0" smtClean="0">
                <a:solidFill>
                  <a:srgbClr val="0070C0"/>
                </a:solidFill>
                <a:effectLst>
                  <a:outerShdw blurRad="38100" dist="38100" dir="2700000" algn="tl">
                    <a:srgbClr val="C0C0C0"/>
                  </a:outerShdw>
                </a:effectLst>
                <a:latin typeface="B Compset" pitchFamily="2" charset="-78"/>
                <a:cs typeface="B Traffic" pitchFamily="2" charset="-78"/>
              </a:rPr>
              <a:t>- مدیریت</a:t>
            </a:r>
            <a:r>
              <a:rPr lang="ar-SA" altLang="en-US" sz="4000" b="1" dirty="0" smtClean="0">
                <a:solidFill>
                  <a:srgbClr val="0070C0"/>
                </a:solidFill>
                <a:effectLst>
                  <a:outerShdw blurRad="38100" dist="38100" dir="2700000" algn="tl">
                    <a:srgbClr val="C0C0C0"/>
                  </a:outerShdw>
                </a:effectLst>
                <a:latin typeface="B Compset" pitchFamily="2" charset="-78"/>
                <a:cs typeface="B Traffic" pitchFamily="2" charset="-78"/>
              </a:rPr>
              <a:t> اقتضای</a:t>
            </a:r>
            <a:r>
              <a:rPr lang="fa-IR" altLang="en-US" sz="4000" b="1" dirty="0" smtClean="0">
                <a:solidFill>
                  <a:srgbClr val="0070C0"/>
                </a:solidFill>
                <a:effectLst>
                  <a:outerShdw blurRad="38100" dist="38100" dir="2700000" algn="tl">
                    <a:srgbClr val="C0C0C0"/>
                  </a:outerShdw>
                </a:effectLst>
                <a:latin typeface="B Compset" pitchFamily="2" charset="-78"/>
                <a:cs typeface="B Traffic" pitchFamily="2" charset="-78"/>
              </a:rPr>
              <a:t>ی</a:t>
            </a:r>
            <a:endParaRPr lang="en-US" altLang="en-US" sz="4000" b="1" dirty="0" smtClean="0">
              <a:solidFill>
                <a:srgbClr val="0070C0"/>
              </a:solidFill>
              <a:effectLst>
                <a:outerShdw blurRad="38100" dist="38100" dir="2700000" algn="tl">
                  <a:srgbClr val="C0C0C0"/>
                </a:outerShdw>
              </a:effectLst>
              <a:latin typeface="B Compset" pitchFamily="2" charset="-78"/>
              <a:cs typeface="B Traffic" pitchFamily="2" charset="-78"/>
            </a:endParaRPr>
          </a:p>
        </p:txBody>
      </p:sp>
      <p:sp>
        <p:nvSpPr>
          <p:cNvPr id="24580" name="Text Box 4"/>
          <p:cNvSpPr txBox="1">
            <a:spLocks noChangeArrowheads="1"/>
          </p:cNvSpPr>
          <p:nvPr/>
        </p:nvSpPr>
        <p:spPr bwMode="auto">
          <a:xfrm>
            <a:off x="5257800" y="762000"/>
            <a:ext cx="3562350" cy="461665"/>
          </a:xfrm>
          <a:prstGeom prst="rect">
            <a:avLst/>
          </a:prstGeom>
          <a:noFill/>
          <a:ln w="9525">
            <a:noFill/>
            <a:miter lim="800000"/>
            <a:headEnd/>
            <a:tailEnd/>
          </a:ln>
          <a:effectLst/>
        </p:spPr>
        <p:txBody>
          <a:bodyPr wrap="square">
            <a:spAutoFit/>
          </a:bodyPr>
          <a:lstStyle/>
          <a:p>
            <a:pPr algn="r" rtl="1">
              <a:spcBef>
                <a:spcPct val="50000"/>
              </a:spcBef>
              <a:buFont typeface="Wingdings" pitchFamily="2" charset="2"/>
              <a:buChar char="v"/>
              <a:defRPr/>
            </a:pPr>
            <a:r>
              <a:rPr lang="fa-IR" sz="2400" b="1" dirty="0">
                <a:effectLst>
                  <a:outerShdw blurRad="38100" dist="38100" dir="2700000" algn="tl">
                    <a:srgbClr val="C0C0C0"/>
                  </a:outerShdw>
                </a:effectLst>
                <a:ea typeface="Arial Unicode MS" pitchFamily="34" charset="-128"/>
                <a:cs typeface="B Traffic" pitchFamily="2" charset="-78"/>
              </a:rPr>
              <a:t>اقتضا یعنی بنا به ضرورت</a:t>
            </a:r>
            <a:endParaRPr lang="en-US" sz="2400" b="1" dirty="0">
              <a:effectLst>
                <a:outerShdw blurRad="38100" dist="38100" dir="2700000" algn="tl">
                  <a:srgbClr val="C0C0C0"/>
                </a:outerShdw>
              </a:effectLst>
              <a:ea typeface="Arial Unicode MS" pitchFamily="34" charset="-128"/>
              <a:cs typeface="B Traffic" pitchFamily="2" charset="-78"/>
            </a:endParaRPr>
          </a:p>
        </p:txBody>
      </p:sp>
      <p:sp>
        <p:nvSpPr>
          <p:cNvPr id="8" name="Rectangle 7"/>
          <p:cNvSpPr/>
          <p:nvPr/>
        </p:nvSpPr>
        <p:spPr>
          <a:xfrm>
            <a:off x="990600" y="685800"/>
            <a:ext cx="8001000" cy="6223242"/>
          </a:xfrm>
          <a:prstGeom prst="rect">
            <a:avLst/>
          </a:prstGeom>
        </p:spPr>
        <p:txBody>
          <a:bodyPr wrap="square">
            <a:spAutoFit/>
          </a:bodyPr>
          <a:lstStyle/>
          <a:p>
            <a:pPr marL="342900" indent="-342900" algn="r" rtl="1">
              <a:spcBef>
                <a:spcPct val="20000"/>
              </a:spcBef>
            </a:pPr>
            <a:endParaRPr lang="fa-IR" altLang="en-US" sz="2400" b="1" dirty="0" smtClean="0">
              <a:solidFill>
                <a:srgbClr val="FFFF00"/>
              </a:solidFill>
              <a:latin typeface="B Compset" pitchFamily="2" charset="-78"/>
              <a:cs typeface="B Traffic" pitchFamily="2" charset="-78"/>
            </a:endParaRPr>
          </a:p>
          <a:p>
            <a:pPr marL="342900" indent="-342900" algn="r" rtl="1">
              <a:spcBef>
                <a:spcPct val="20000"/>
              </a:spcBef>
              <a:buFont typeface="Wingdings" pitchFamily="2" charset="2"/>
              <a:buChar char="v"/>
            </a:pPr>
            <a:r>
              <a:rPr lang="fa-IR" sz="2400" b="1" dirty="0" smtClean="0">
                <a:solidFill>
                  <a:srgbClr val="00B050"/>
                </a:solidFill>
                <a:cs typeface="B Traffic" pitchFamily="2" charset="-78"/>
              </a:rPr>
              <a:t>در تئوری فیدلر سه عامل بعنوان شاخصهای موقعیت و شرایط قلمداد گردیده اند که عبارتند از :</a:t>
            </a:r>
          </a:p>
          <a:p>
            <a:pPr marL="342900" indent="-342900" algn="r" rtl="1">
              <a:spcBef>
                <a:spcPct val="20000"/>
              </a:spcBef>
            </a:pPr>
            <a:r>
              <a:rPr lang="fa-IR" sz="2400" b="1" dirty="0" smtClean="0">
                <a:solidFill>
                  <a:srgbClr val="002060"/>
                </a:solidFill>
                <a:cs typeface="B Traffic" pitchFamily="2" charset="-78"/>
              </a:rPr>
              <a:t>1- چگونگی رهبر و پیرو </a:t>
            </a:r>
          </a:p>
          <a:p>
            <a:pPr marL="342900" indent="-342900" algn="r" rtl="1">
              <a:spcBef>
                <a:spcPct val="20000"/>
              </a:spcBef>
            </a:pPr>
            <a:r>
              <a:rPr lang="fa-IR" sz="2400" b="1" dirty="0" smtClean="0">
                <a:solidFill>
                  <a:srgbClr val="002060"/>
                </a:solidFill>
                <a:cs typeface="B Traffic" pitchFamily="2" charset="-78"/>
              </a:rPr>
              <a:t>2- مشخص بودن ساخت و وظایف در سازمان</a:t>
            </a:r>
          </a:p>
          <a:p>
            <a:pPr marL="342900" indent="-342900" algn="r" rtl="1">
              <a:spcBef>
                <a:spcPct val="20000"/>
              </a:spcBef>
            </a:pPr>
            <a:r>
              <a:rPr lang="fa-IR" sz="2400" b="1" dirty="0" smtClean="0">
                <a:solidFill>
                  <a:srgbClr val="002060"/>
                </a:solidFill>
                <a:cs typeface="B Traffic" pitchFamily="2" charset="-78"/>
              </a:rPr>
              <a:t> 3- میزان قدرت شغلی و قانونی </a:t>
            </a:r>
          </a:p>
          <a:p>
            <a:pPr marL="342900" indent="-342900" algn="r" rtl="1">
              <a:spcBef>
                <a:spcPct val="20000"/>
              </a:spcBef>
            </a:pPr>
            <a:r>
              <a:rPr lang="fa-IR" sz="2400" b="1" dirty="0" smtClean="0">
                <a:solidFill>
                  <a:srgbClr val="002060"/>
                </a:solidFill>
                <a:cs typeface="B Traffic" pitchFamily="2" charset="-78"/>
              </a:rPr>
              <a:t> بر اساس این تئوری در صورتیکه موقعیت بسیار مطلوب و یا بسیار نا مطلوب باشد ، رهبری عامرانه و وظیفه گرا بسیار اثر بخش خواهد بود . و در غیر این صورت یعنی حالتهای تا اندازه ای مطلوب یا نامطلوب ، سبک رهبری ((</a:t>
            </a:r>
            <a:r>
              <a:rPr lang="fa-IR" sz="2400" b="1" dirty="0" smtClean="0">
                <a:solidFill>
                  <a:srgbClr val="FF0000"/>
                </a:solidFill>
                <a:cs typeface="B Traffic" pitchFamily="2" charset="-78"/>
              </a:rPr>
              <a:t>انسان گرا </a:t>
            </a:r>
            <a:r>
              <a:rPr lang="fa-IR" sz="2400" b="1" dirty="0" smtClean="0">
                <a:solidFill>
                  <a:srgbClr val="002060"/>
                </a:solidFill>
                <a:cs typeface="B Traffic" pitchFamily="2" charset="-78"/>
              </a:rPr>
              <a:t>)) و </a:t>
            </a:r>
            <a:r>
              <a:rPr lang="fa-IR" sz="2400" b="1" dirty="0" smtClean="0">
                <a:solidFill>
                  <a:srgbClr val="FF0000"/>
                </a:solidFill>
                <a:cs typeface="B Traffic" pitchFamily="2" charset="-78"/>
              </a:rPr>
              <a:t>روابط انسانی </a:t>
            </a:r>
            <a:r>
              <a:rPr lang="fa-IR" sz="2400" b="1" dirty="0" smtClean="0">
                <a:solidFill>
                  <a:srgbClr val="002060"/>
                </a:solidFill>
                <a:cs typeface="B Traffic" pitchFamily="2" charset="-78"/>
              </a:rPr>
              <a:t>، اثر بهتری دارد . </a:t>
            </a:r>
          </a:p>
          <a:p>
            <a:pPr marL="342900" indent="-342900" algn="r" rtl="1">
              <a:spcBef>
                <a:spcPct val="20000"/>
              </a:spcBef>
              <a:buFont typeface="Wingdings" pitchFamily="2" charset="2"/>
              <a:buChar char="q"/>
            </a:pPr>
            <a:r>
              <a:rPr lang="fa-IR" sz="2400" b="1" dirty="0" smtClean="0">
                <a:solidFill>
                  <a:srgbClr val="002060"/>
                </a:solidFill>
                <a:cs typeface="B Traffic" pitchFamily="2" charset="-78"/>
              </a:rPr>
              <a:t>از جمله انتقاداتی که به مکتب اقتضایی وارد است ، اینست که :</a:t>
            </a:r>
          </a:p>
          <a:p>
            <a:pPr marL="342900" indent="-342900" algn="r" rtl="1">
              <a:spcBef>
                <a:spcPct val="20000"/>
              </a:spcBef>
              <a:buFont typeface="Wingdings" pitchFamily="2" charset="2"/>
              <a:buChar char="§"/>
            </a:pPr>
            <a:r>
              <a:rPr lang="fa-IR" sz="2400" b="1" dirty="0" smtClean="0">
                <a:solidFill>
                  <a:srgbClr val="002060"/>
                </a:solidFill>
                <a:cs typeface="B Traffic" pitchFamily="2" charset="-78"/>
              </a:rPr>
              <a:t> اولا در این مکتب موضوع تازه ای مطرح نگردیده است .</a:t>
            </a:r>
          </a:p>
          <a:p>
            <a:pPr marL="342900" indent="-342900" algn="r" rtl="1">
              <a:spcBef>
                <a:spcPct val="20000"/>
              </a:spcBef>
              <a:buFont typeface="Wingdings" pitchFamily="2" charset="2"/>
              <a:buChar char="§"/>
            </a:pPr>
            <a:r>
              <a:rPr lang="fa-IR" sz="2400" b="1" dirty="0" smtClean="0">
                <a:solidFill>
                  <a:srgbClr val="002060"/>
                </a:solidFill>
                <a:cs typeface="B Traffic" pitchFamily="2" charset="-78"/>
              </a:rPr>
              <a:t>ثانیا این نظریه نتوانسته به کلیه جنبه های نظریه سیستمها ، وحدت و یکپارچگی بخشد                                                  </a:t>
            </a:r>
            <a:endParaRPr lang="en-US" sz="2400" b="1" dirty="0">
              <a:solidFill>
                <a:srgbClr val="002060"/>
              </a:solidFill>
              <a:cs typeface="B Traffic" pitchFamily="2" charset="-78"/>
            </a:endParaRPr>
          </a:p>
        </p:txBody>
      </p:sp>
      <p:sp>
        <p:nvSpPr>
          <p:cNvPr id="5" name="Rectangle 3"/>
          <p:cNvSpPr>
            <a:spLocks noChangeArrowheads="1"/>
          </p:cNvSpPr>
          <p:nvPr/>
        </p:nvSpPr>
        <p:spPr bwMode="auto">
          <a:xfrm rot="16200000">
            <a:off x="-1799056" y="32468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80">
                                            <p:txEl>
                                              <p:pRg st="0" end="0"/>
                                            </p:txEl>
                                          </p:spTgt>
                                        </p:tgtEl>
                                        <p:attrNameLst>
                                          <p:attrName>style.visibility</p:attrName>
                                        </p:attrNameLst>
                                      </p:cBhvr>
                                      <p:to>
                                        <p:strVal val="visible"/>
                                      </p:to>
                                    </p:set>
                                    <p:anim calcmode="lin" valueType="num">
                                      <p:cBhvr additive="base">
                                        <p:cTn id="7" dur="500" fill="hold"/>
                                        <p:tgtEl>
                                          <p:spTgt spid="2458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8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6" end="6"/>
                                            </p:txEl>
                                          </p:spTgt>
                                        </p:tgtEl>
                                        <p:attrNameLst>
                                          <p:attrName>style.visibility</p:attrName>
                                        </p:attrNameLst>
                                      </p:cBhvr>
                                      <p:to>
                                        <p:strVal val="visible"/>
                                      </p:to>
                                    </p:set>
                                    <p:anim calcmode="lin" valueType="num">
                                      <p:cBhvr additive="base">
                                        <p:cTn id="4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xEl>
                                              <p:pRg st="7" end="7"/>
                                            </p:txEl>
                                          </p:spTgt>
                                        </p:tgtEl>
                                        <p:attrNameLst>
                                          <p:attrName>style.visibility</p:attrName>
                                        </p:attrNameLst>
                                      </p:cBhvr>
                                      <p:to>
                                        <p:strVal val="visible"/>
                                      </p:to>
                                    </p:set>
                                    <p:anim calcmode="lin" valueType="num">
                                      <p:cBhvr additive="base">
                                        <p:cTn id="49"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xEl>
                                              <p:pRg st="8" end="8"/>
                                            </p:txEl>
                                          </p:spTgt>
                                        </p:tgtEl>
                                        <p:attrNameLst>
                                          <p:attrName>style.visibility</p:attrName>
                                        </p:attrNameLst>
                                      </p:cBhvr>
                                      <p:to>
                                        <p:strVal val="visible"/>
                                      </p:to>
                                    </p:set>
                                    <p:anim calcmode="lin" valueType="num">
                                      <p:cBhvr additive="base">
                                        <p:cTn id="55"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build="p"/>
      <p:bldP spid="8"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05200" y="0"/>
            <a:ext cx="4238661" cy="584775"/>
          </a:xfrm>
          <a:prstGeom prst="rect">
            <a:avLst/>
          </a:prstGeom>
        </p:spPr>
        <p:txBody>
          <a:bodyPr wrap="none">
            <a:spAutoFit/>
          </a:bodyPr>
          <a:lstStyle/>
          <a:p>
            <a:r>
              <a:rPr lang="fa-IR" sz="3200" b="1" dirty="0" smtClean="0">
                <a:solidFill>
                  <a:srgbClr val="0070C0"/>
                </a:solidFill>
              </a:rPr>
              <a:t>مديريت بر مبناي هدف :</a:t>
            </a:r>
            <a:r>
              <a:rPr lang="fa-IR" sz="3200" dirty="0" smtClean="0">
                <a:solidFill>
                  <a:srgbClr val="0070C0"/>
                </a:solidFill>
              </a:rPr>
              <a:t> </a:t>
            </a:r>
            <a:endParaRPr lang="fa-IR" sz="3200" dirty="0">
              <a:solidFill>
                <a:srgbClr val="0070C0"/>
              </a:solidFill>
            </a:endParaRPr>
          </a:p>
        </p:txBody>
      </p:sp>
      <p:sp>
        <p:nvSpPr>
          <p:cNvPr id="5" name="Rectangle 4"/>
          <p:cNvSpPr/>
          <p:nvPr/>
        </p:nvSpPr>
        <p:spPr>
          <a:xfrm>
            <a:off x="990600" y="4191000"/>
            <a:ext cx="8153400" cy="1061829"/>
          </a:xfrm>
          <a:prstGeom prst="rect">
            <a:avLst/>
          </a:prstGeom>
        </p:spPr>
        <p:txBody>
          <a:bodyPr wrap="square">
            <a:spAutoFit/>
          </a:bodyPr>
          <a:lstStyle/>
          <a:p>
            <a:pPr lvl="0" algn="justLow" rtl="1" eaLnBrk="0" fontAlgn="base" hangingPunct="0">
              <a:spcBef>
                <a:spcPct val="0"/>
              </a:spcBef>
              <a:spcAft>
                <a:spcPct val="0"/>
              </a:spcAft>
            </a:pPr>
            <a:r>
              <a:rPr lang="fa-IR" sz="2100" b="1" dirty="0" smtClean="0">
                <a:latin typeface="Calibri" pitchFamily="34" charset="0"/>
                <a:ea typeface="Calibri" pitchFamily="34" charset="0"/>
                <a:cs typeface="B Traffic" pitchFamily="2" charset="-78"/>
              </a:rPr>
              <a:t>در مديريت بر مبناي هدف، بهبود ارتباطات سرپرست و كارمند، بهبود بكارگيري منابع انساني و مادي، بهبود پيشرفت كارمند،‌ بهبود عملكرد كارمند ،آسان بودن معيارهاي ارزيابي كارمند، از جمله نكات مثبت و قابل اعتناست. </a:t>
            </a:r>
            <a:endParaRPr lang="fa-IR" sz="2100" b="1" dirty="0" smtClean="0">
              <a:latin typeface="Arial" pitchFamily="34" charset="0"/>
              <a:cs typeface="Arial" pitchFamily="34" charset="0"/>
            </a:endParaRPr>
          </a:p>
        </p:txBody>
      </p:sp>
      <p:sp>
        <p:nvSpPr>
          <p:cNvPr id="6" name="Rectangle 5"/>
          <p:cNvSpPr/>
          <p:nvPr/>
        </p:nvSpPr>
        <p:spPr>
          <a:xfrm>
            <a:off x="1066800" y="5257800"/>
            <a:ext cx="8077200" cy="1708160"/>
          </a:xfrm>
          <a:prstGeom prst="rect">
            <a:avLst/>
          </a:prstGeom>
        </p:spPr>
        <p:txBody>
          <a:bodyPr wrap="square">
            <a:spAutoFit/>
          </a:bodyPr>
          <a:lstStyle/>
          <a:p>
            <a:pPr algn="r"/>
            <a:r>
              <a:rPr lang="fa-IR" sz="2100" b="1" dirty="0" smtClean="0">
                <a:solidFill>
                  <a:srgbClr val="FF0000"/>
                </a:solidFill>
                <a:latin typeface="Calibri" pitchFamily="34" charset="0"/>
                <a:ea typeface="Calibri" pitchFamily="34" charset="0"/>
                <a:cs typeface="B Traffic" pitchFamily="2" charset="-78"/>
              </a:rPr>
              <a:t>و از سوي ديگر،</a:t>
            </a:r>
          </a:p>
          <a:p>
            <a:pPr algn="r"/>
            <a:r>
              <a:rPr lang="fa-IR" sz="2100" b="1" dirty="0" smtClean="0">
                <a:solidFill>
                  <a:srgbClr val="FF0000"/>
                </a:solidFill>
                <a:latin typeface="Calibri" pitchFamily="34" charset="0"/>
                <a:ea typeface="Calibri" pitchFamily="34" charset="0"/>
                <a:cs typeface="B Traffic" pitchFamily="2" charset="-78"/>
              </a:rPr>
              <a:t> عدم حمايت مالي ، عدم هدايت كافي پيشرفت كار، عدم توانايي در تعديل اهداف، بخوبي تعريف نشدن اهداف، عدم ارزيابي ارزشمندانه ميزان موفقيت واقعي، تاكيد زياد بر وقت گيري هاي بيش از حد، از محدوديت هاي اين مديريت  مي باشند. </a:t>
            </a:r>
            <a:endParaRPr lang="fa-IR" sz="2100" b="1" dirty="0">
              <a:solidFill>
                <a:srgbClr val="FF0000"/>
              </a:solidFill>
            </a:endParaRPr>
          </a:p>
        </p:txBody>
      </p:sp>
      <p:sp>
        <p:nvSpPr>
          <p:cNvPr id="7" name="Rectangle 6"/>
          <p:cNvSpPr/>
          <p:nvPr/>
        </p:nvSpPr>
        <p:spPr>
          <a:xfrm>
            <a:off x="7315200" y="381000"/>
            <a:ext cx="1513556" cy="584775"/>
          </a:xfrm>
          <a:prstGeom prst="rect">
            <a:avLst/>
          </a:prstGeom>
        </p:spPr>
        <p:txBody>
          <a:bodyPr wrap="none">
            <a:spAutoFit/>
          </a:bodyPr>
          <a:lstStyle/>
          <a:p>
            <a:r>
              <a:rPr lang="fa-IR" sz="3200" dirty="0" smtClean="0">
                <a:solidFill>
                  <a:srgbClr val="FF0000"/>
                </a:solidFill>
                <a:latin typeface="Calibri" pitchFamily="34" charset="0"/>
                <a:ea typeface="Calibri" pitchFamily="34" charset="0"/>
                <a:cs typeface="B Traffic" pitchFamily="2" charset="-78"/>
              </a:rPr>
              <a:t>ويژگيهاي</a:t>
            </a:r>
            <a:endParaRPr lang="fa-IR" sz="3200" dirty="0">
              <a:solidFill>
                <a:srgbClr val="FF0000"/>
              </a:solidFill>
            </a:endParaRPr>
          </a:p>
        </p:txBody>
      </p:sp>
      <p:sp>
        <p:nvSpPr>
          <p:cNvPr id="8" name="Rectangle 7"/>
          <p:cNvSpPr/>
          <p:nvPr/>
        </p:nvSpPr>
        <p:spPr>
          <a:xfrm>
            <a:off x="3150051" y="838200"/>
            <a:ext cx="5993949" cy="461665"/>
          </a:xfrm>
          <a:prstGeom prst="rect">
            <a:avLst/>
          </a:prstGeom>
        </p:spPr>
        <p:txBody>
          <a:bodyPr wrap="none">
            <a:spAutoFit/>
          </a:bodyPr>
          <a:lstStyle/>
          <a:p>
            <a:r>
              <a:rPr lang="fa-IR" sz="2400" b="1" dirty="0" smtClean="0">
                <a:latin typeface="Calibri" pitchFamily="34" charset="0"/>
                <a:ea typeface="Calibri" pitchFamily="34" charset="0"/>
                <a:cs typeface="B Traffic" pitchFamily="2" charset="-78"/>
              </a:rPr>
              <a:t>از بين بردن روشهاي سنتي ميان روسا و مرئوسين </a:t>
            </a:r>
            <a:endParaRPr lang="fa-IR" sz="2400" b="1" dirty="0"/>
          </a:p>
        </p:txBody>
      </p:sp>
      <p:sp>
        <p:nvSpPr>
          <p:cNvPr id="9" name="Rectangle 8"/>
          <p:cNvSpPr/>
          <p:nvPr/>
        </p:nvSpPr>
        <p:spPr>
          <a:xfrm>
            <a:off x="1143000" y="1295400"/>
            <a:ext cx="7772400" cy="369332"/>
          </a:xfrm>
          <a:prstGeom prst="rect">
            <a:avLst/>
          </a:prstGeom>
        </p:spPr>
        <p:txBody>
          <a:bodyPr wrap="square">
            <a:spAutoFit/>
          </a:bodyPr>
          <a:lstStyle/>
          <a:p>
            <a:pPr lvl="0" algn="justLow" rtl="1" fontAlgn="base">
              <a:spcBef>
                <a:spcPct val="0"/>
              </a:spcBef>
              <a:spcAft>
                <a:spcPct val="0"/>
              </a:spcAft>
            </a:pPr>
            <a:r>
              <a:rPr lang="fa-IR" b="1" dirty="0" smtClean="0">
                <a:latin typeface="Calibri" pitchFamily="34" charset="0"/>
                <a:ea typeface="Calibri" pitchFamily="34" charset="0"/>
                <a:cs typeface="B Traffic" pitchFamily="2" charset="-78"/>
              </a:rPr>
              <a:t>نقش رئيس در مديريت بر مبناي هدف (</a:t>
            </a:r>
            <a:r>
              <a:rPr lang="en-US" b="1" dirty="0" smtClean="0">
                <a:latin typeface="Times New Roman" pitchFamily="18" charset="0"/>
                <a:ea typeface="Calibri" pitchFamily="34" charset="0"/>
                <a:cs typeface="Times New Roman" pitchFamily="18" charset="0"/>
              </a:rPr>
              <a:t>MBO</a:t>
            </a:r>
            <a:r>
              <a:rPr lang="fa-IR" b="1" dirty="0" smtClean="0">
                <a:latin typeface="Calibri" pitchFamily="34" charset="0"/>
                <a:ea typeface="Calibri" pitchFamily="34" charset="0"/>
                <a:cs typeface="B Traffic" pitchFamily="2" charset="-78"/>
              </a:rPr>
              <a:t>) پشتيباني از مرئوس و تقويت اوست. </a:t>
            </a:r>
            <a:endParaRPr lang="en-US" b="1" dirty="0" smtClean="0">
              <a:latin typeface="Arial" pitchFamily="34" charset="0"/>
              <a:cs typeface="Arial" pitchFamily="34" charset="0"/>
            </a:endParaRPr>
          </a:p>
        </p:txBody>
      </p:sp>
      <p:sp>
        <p:nvSpPr>
          <p:cNvPr id="10" name="Rectangle 9"/>
          <p:cNvSpPr/>
          <p:nvPr/>
        </p:nvSpPr>
        <p:spPr>
          <a:xfrm>
            <a:off x="2754109" y="1905000"/>
            <a:ext cx="6389891" cy="461665"/>
          </a:xfrm>
          <a:prstGeom prst="rect">
            <a:avLst/>
          </a:prstGeom>
        </p:spPr>
        <p:txBody>
          <a:bodyPr wrap="none">
            <a:spAutoFit/>
          </a:bodyPr>
          <a:lstStyle/>
          <a:p>
            <a:r>
              <a:rPr lang="fa-IR" sz="2400" b="1" dirty="0" smtClean="0">
                <a:latin typeface="Calibri" pitchFamily="34" charset="0"/>
                <a:ea typeface="Calibri" pitchFamily="34" charset="0"/>
                <a:cs typeface="B Traffic" pitchFamily="2" charset="-78"/>
              </a:rPr>
              <a:t>هدف گذاري با توافق متقابل رئيس و مرئوسين است</a:t>
            </a:r>
            <a:endParaRPr lang="fa-IR" sz="2400" b="1" dirty="0"/>
          </a:p>
        </p:txBody>
      </p:sp>
      <p:sp>
        <p:nvSpPr>
          <p:cNvPr id="11" name="Rectangle 10"/>
          <p:cNvSpPr/>
          <p:nvPr/>
        </p:nvSpPr>
        <p:spPr>
          <a:xfrm>
            <a:off x="1219200" y="2743200"/>
            <a:ext cx="7391400" cy="400110"/>
          </a:xfrm>
          <a:prstGeom prst="rect">
            <a:avLst/>
          </a:prstGeom>
        </p:spPr>
        <p:txBody>
          <a:bodyPr wrap="square">
            <a:spAutoFit/>
          </a:bodyPr>
          <a:lstStyle/>
          <a:p>
            <a:r>
              <a:rPr lang="fa-IR" sz="2000" b="1" dirty="0" smtClean="0">
                <a:latin typeface="Calibri" pitchFamily="34" charset="0"/>
                <a:ea typeface="Calibri" pitchFamily="34" charset="0"/>
                <a:cs typeface="B Traffic" pitchFamily="2" charset="-78"/>
              </a:rPr>
              <a:t>ارزيابي عملكرد بيشتر بر مبناي هدف و عملكرد مرئوسين انجام مي گيرد</a:t>
            </a:r>
            <a:endParaRPr lang="fa-IR" sz="2000" b="1" dirty="0"/>
          </a:p>
        </p:txBody>
      </p:sp>
      <p:sp>
        <p:nvSpPr>
          <p:cNvPr id="12" name="Rectangle 11"/>
          <p:cNvSpPr/>
          <p:nvPr/>
        </p:nvSpPr>
        <p:spPr>
          <a:xfrm>
            <a:off x="990600" y="3352800"/>
            <a:ext cx="8153400" cy="369332"/>
          </a:xfrm>
          <a:prstGeom prst="rect">
            <a:avLst/>
          </a:prstGeom>
        </p:spPr>
        <p:txBody>
          <a:bodyPr wrap="square">
            <a:spAutoFit/>
          </a:bodyPr>
          <a:lstStyle/>
          <a:p>
            <a:r>
              <a:rPr lang="fa-IR" b="1" dirty="0" smtClean="0">
                <a:latin typeface="Calibri" pitchFamily="34" charset="0"/>
                <a:ea typeface="Calibri" pitchFamily="34" charset="0"/>
                <a:cs typeface="B Traffic" pitchFamily="2" charset="-78"/>
              </a:rPr>
              <a:t>تاكيد بر حال و آينده نزديك مي باشد و اهداف دراز مدت چندان مورد توجه نيست. </a:t>
            </a:r>
            <a:endParaRPr lang="fa-IR" b="1" dirty="0"/>
          </a:p>
        </p:txBody>
      </p:sp>
      <p:sp>
        <p:nvSpPr>
          <p:cNvPr id="13"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4" name="Left Arrow 13"/>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additive="base">
                                        <p:cTn id="1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anim calcmode="lin" valueType="num">
                                      <p:cBhvr additive="base">
                                        <p:cTn id="25"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xEl>
                                              <p:pRg st="0" end="0"/>
                                            </p:txEl>
                                          </p:spTgt>
                                        </p:tgtEl>
                                        <p:attrNameLst>
                                          <p:attrName>style.visibility</p:attrName>
                                        </p:attrNameLst>
                                      </p:cBhvr>
                                      <p:to>
                                        <p:strVal val="visible"/>
                                      </p:to>
                                    </p:set>
                                    <p:anim calcmode="lin" valueType="num">
                                      <p:cBhvr additive="base">
                                        <p:cTn id="31"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0" end="0"/>
                                            </p:txEl>
                                          </p:spTgt>
                                        </p:tgtEl>
                                        <p:attrNameLst>
                                          <p:attrName>style.visibility</p:attrName>
                                        </p:attrNameLst>
                                      </p:cBhvr>
                                      <p:to>
                                        <p:strVal val="visible"/>
                                      </p:to>
                                    </p:set>
                                    <p:anim calcmode="lin" valueType="num">
                                      <p:cBhvr additive="base">
                                        <p:cTn id="4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additive="base">
                                        <p:cTn id="4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1" end="1"/>
                                            </p:txEl>
                                          </p:spTgt>
                                        </p:tgtEl>
                                        <p:attrNameLst>
                                          <p:attrName>style.visibility</p:attrName>
                                        </p:attrNameLst>
                                      </p:cBhvr>
                                      <p:to>
                                        <p:strVal val="visible"/>
                                      </p:to>
                                    </p:set>
                                    <p:anim calcmode="lin" valueType="num">
                                      <p:cBhvr additive="base">
                                        <p:cTn id="5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build="p"/>
      <p:bldP spid="9" grpId="0" build="p"/>
      <p:bldP spid="10" grpId="0" build="p"/>
      <p:bldP spid="11" grpId="0" build="p"/>
      <p:bldP spid="1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066800" y="5486400"/>
            <a:ext cx="8077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1" i="1" u="none" strike="noStrike" cap="none" normalizeH="0" baseline="0" dirty="0" smtClean="0">
                <a:ln>
                  <a:noFill/>
                </a:ln>
                <a:solidFill>
                  <a:schemeClr val="tx1"/>
                </a:solidFill>
                <a:effectLst/>
                <a:latin typeface="Calibri" pitchFamily="34" charset="0"/>
                <a:ea typeface="Calibri" pitchFamily="34" charset="0"/>
                <a:cs typeface="B Traffic" pitchFamily="2" charset="-78"/>
              </a:rPr>
              <a:t>- در تعریفی دیگر ؛ مديريت</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عبارت از هماهنگ كردن منابع انساني و مادي براي رسيدن به هدف يعني حداكثر كارايي.</a:t>
            </a:r>
            <a:endParaRPr kumimoji="0" lang="fa-IR" sz="2800" b="0" i="0" u="none" strike="noStrike" cap="none" normalizeH="0" baseline="0" dirty="0" smtClean="0">
              <a:ln>
                <a:noFill/>
              </a:ln>
              <a:solidFill>
                <a:schemeClr val="tx1"/>
              </a:solidFill>
              <a:effectLst/>
              <a:latin typeface="Arial" pitchFamily="34" charset="0"/>
              <a:cs typeface="B Traffic" pitchFamily="2" charset="-78"/>
            </a:endParaRPr>
          </a:p>
        </p:txBody>
      </p:sp>
      <p:sp>
        <p:nvSpPr>
          <p:cNvPr id="3" name="Rectangle 2"/>
          <p:cNvSpPr/>
          <p:nvPr/>
        </p:nvSpPr>
        <p:spPr>
          <a:xfrm>
            <a:off x="3908701" y="0"/>
            <a:ext cx="4089581" cy="707886"/>
          </a:xfrm>
          <a:prstGeom prst="rect">
            <a:avLst/>
          </a:prstGeom>
        </p:spPr>
        <p:txBody>
          <a:bodyPr wrap="none">
            <a:spAutoFit/>
          </a:bodyPr>
          <a:lstStyle/>
          <a:p>
            <a:pPr lvl="0" algn="justLow" rtl="1" fontAlgn="base">
              <a:spcBef>
                <a:spcPct val="0"/>
              </a:spcBef>
              <a:spcAft>
                <a:spcPct val="0"/>
              </a:spcAft>
            </a:pPr>
            <a:r>
              <a:rPr lang="fa-IR" sz="4000" b="1" dirty="0" smtClean="0">
                <a:solidFill>
                  <a:srgbClr val="FF0000"/>
                </a:solidFill>
                <a:latin typeface="Calibri" pitchFamily="34" charset="0"/>
                <a:ea typeface="Calibri" pitchFamily="34" charset="0"/>
                <a:cs typeface="B Traffic" pitchFamily="2" charset="-78"/>
              </a:rPr>
              <a:t>*  تعريف مديريت: </a:t>
            </a:r>
            <a:endParaRPr lang="en-US" sz="4000" dirty="0" smtClean="0">
              <a:solidFill>
                <a:srgbClr val="FF0000"/>
              </a:solidFill>
              <a:latin typeface="Arial" pitchFamily="34" charset="0"/>
              <a:cs typeface="Arial" pitchFamily="34" charset="0"/>
            </a:endParaRPr>
          </a:p>
        </p:txBody>
      </p:sp>
      <p:sp>
        <p:nvSpPr>
          <p:cNvPr id="4" name="Rectangle 3"/>
          <p:cNvSpPr/>
          <p:nvPr/>
        </p:nvSpPr>
        <p:spPr>
          <a:xfrm>
            <a:off x="1066800" y="762000"/>
            <a:ext cx="8077200" cy="1200329"/>
          </a:xfrm>
          <a:prstGeom prst="rect">
            <a:avLst/>
          </a:prstGeom>
        </p:spPr>
        <p:txBody>
          <a:bodyPr wrap="square">
            <a:spAutoFit/>
          </a:bodyPr>
          <a:lstStyle/>
          <a:p>
            <a:pPr algn="ctr"/>
            <a:r>
              <a:rPr lang="fa-IR" sz="2400" dirty="0" smtClean="0">
                <a:latin typeface="Calibri" pitchFamily="34" charset="0"/>
                <a:ea typeface="Calibri" pitchFamily="34" charset="0"/>
                <a:cs typeface="B Traffic" pitchFamily="2" charset="-78"/>
              </a:rPr>
              <a:t>-</a:t>
            </a:r>
            <a:r>
              <a:rPr lang="fa-IR" sz="2400" dirty="0" smtClean="0">
                <a:solidFill>
                  <a:srgbClr val="0070C0"/>
                </a:solidFill>
                <a:latin typeface="Calibri" pitchFamily="34" charset="0"/>
                <a:ea typeface="Calibri" pitchFamily="34" charset="0"/>
                <a:cs typeface="B Traffic" pitchFamily="2" charset="-78"/>
              </a:rPr>
              <a:t> فایول </a:t>
            </a:r>
            <a:r>
              <a:rPr lang="fa-IR" sz="2400" dirty="0" smtClean="0">
                <a:latin typeface="Calibri" pitchFamily="34" charset="0"/>
                <a:ea typeface="Calibri" pitchFamily="34" charset="0"/>
                <a:cs typeface="B Traffic" pitchFamily="2" charset="-78"/>
              </a:rPr>
              <a:t>از صاحبنظران علم مدیریت می گوید : مدیریت یعنی « پیش بینی فعالیت برای نیل به هدفهای سازمان در آینده  » ؛ در این تعریف بیشتر بر یک از وظایف مدیریت یعنی برنامه ریزی تاکید شده است </a:t>
            </a:r>
            <a:endParaRPr lang="fa-IR" sz="2400" dirty="0"/>
          </a:p>
        </p:txBody>
      </p:sp>
      <p:sp>
        <p:nvSpPr>
          <p:cNvPr id="5" name="Rectangle 4"/>
          <p:cNvSpPr/>
          <p:nvPr/>
        </p:nvSpPr>
        <p:spPr>
          <a:xfrm>
            <a:off x="990600" y="2209800"/>
            <a:ext cx="8153400" cy="1015663"/>
          </a:xfrm>
          <a:prstGeom prst="rect">
            <a:avLst/>
          </a:prstGeom>
        </p:spPr>
        <p:txBody>
          <a:bodyPr wrap="square">
            <a:spAutoFit/>
          </a:bodyPr>
          <a:lstStyle/>
          <a:p>
            <a:pPr algn="r"/>
            <a:r>
              <a:rPr lang="en-US" sz="2000" b="1" dirty="0" smtClean="0">
                <a:solidFill>
                  <a:srgbClr val="0070C0"/>
                </a:solidFill>
                <a:latin typeface="Calibri" pitchFamily="34" charset="0"/>
                <a:ea typeface="Calibri" pitchFamily="34" charset="0"/>
                <a:cs typeface="B Traffic" pitchFamily="2" charset="-78"/>
              </a:rPr>
              <a:t> </a:t>
            </a:r>
            <a:r>
              <a:rPr lang="fa-IR" sz="2000" b="1" dirty="0" smtClean="0">
                <a:solidFill>
                  <a:srgbClr val="0070C0"/>
                </a:solidFill>
                <a:latin typeface="Calibri" pitchFamily="34" charset="0"/>
                <a:ea typeface="Calibri" pitchFamily="34" charset="0"/>
                <a:cs typeface="B Traffic" pitchFamily="2" charset="-78"/>
              </a:rPr>
              <a:t>چستربارنارد</a:t>
            </a:r>
            <a:r>
              <a:rPr lang="fa-IR" sz="2000" b="1" dirty="0" smtClean="0">
                <a:latin typeface="Calibri" pitchFamily="34" charset="0"/>
                <a:ea typeface="Calibri" pitchFamily="34" charset="0"/>
                <a:cs typeface="B Traffic" pitchFamily="2" charset="-78"/>
              </a:rPr>
              <a:t>  </a:t>
            </a:r>
            <a:r>
              <a:rPr lang="fa-IR" sz="2000" dirty="0" smtClean="0">
                <a:latin typeface="Calibri" pitchFamily="34" charset="0"/>
                <a:ea typeface="Calibri" pitchFamily="34" charset="0"/>
                <a:cs typeface="B Traffic" pitchFamily="2" charset="-78"/>
              </a:rPr>
              <a:t>از دیگر پیشگامان علم مدیریت :</a:t>
            </a:r>
          </a:p>
          <a:p>
            <a:pPr algn="r"/>
            <a:r>
              <a:rPr lang="fa-IR" sz="2000" dirty="0" smtClean="0">
                <a:latin typeface="Calibri" pitchFamily="34" charset="0"/>
                <a:ea typeface="Calibri" pitchFamily="34" charset="0"/>
                <a:cs typeface="B Traffic" pitchFamily="2" charset="-78"/>
              </a:rPr>
              <a:t>مدیریت را « </a:t>
            </a:r>
            <a:r>
              <a:rPr lang="fa-IR" sz="2000" dirty="0" smtClean="0">
                <a:solidFill>
                  <a:srgbClr val="00B050"/>
                </a:solidFill>
                <a:latin typeface="Calibri" pitchFamily="34" charset="0"/>
                <a:ea typeface="Calibri" pitchFamily="34" charset="0"/>
                <a:cs typeface="B Traffic" pitchFamily="2" charset="-78"/>
              </a:rPr>
              <a:t>همکاری دو یا چند نفر انسان برای نیل به هدف معین و مشخص » </a:t>
            </a:r>
            <a:r>
              <a:rPr lang="fa-IR" sz="2000" dirty="0" smtClean="0">
                <a:latin typeface="Calibri" pitchFamily="34" charset="0"/>
                <a:ea typeface="Calibri" pitchFamily="34" charset="0"/>
                <a:cs typeface="B Traffic" pitchFamily="2" charset="-78"/>
              </a:rPr>
              <a:t>می داند .</a:t>
            </a:r>
          </a:p>
          <a:p>
            <a:pPr algn="r"/>
            <a:r>
              <a:rPr lang="fa-IR" sz="2000" dirty="0" smtClean="0">
                <a:latin typeface="Calibri" pitchFamily="34" charset="0"/>
                <a:ea typeface="Calibri" pitchFamily="34" charset="0"/>
                <a:cs typeface="B Traffic" pitchFamily="2" charset="-78"/>
              </a:rPr>
              <a:t> در این تعریف علاوه بر هدف به موضوع تعامل و همکاری انسانها نیز اشاره دارد </a:t>
            </a:r>
            <a:endParaRPr lang="fa-IR" sz="2000" dirty="0"/>
          </a:p>
        </p:txBody>
      </p:sp>
      <p:sp>
        <p:nvSpPr>
          <p:cNvPr id="6" name="Rectangle 5"/>
          <p:cNvSpPr/>
          <p:nvPr/>
        </p:nvSpPr>
        <p:spPr>
          <a:xfrm>
            <a:off x="533400" y="4419600"/>
            <a:ext cx="8229600" cy="954107"/>
          </a:xfrm>
          <a:prstGeom prst="rect">
            <a:avLst/>
          </a:prstGeom>
        </p:spPr>
        <p:txBody>
          <a:bodyPr wrap="square">
            <a:spAutoFit/>
          </a:bodyPr>
          <a:lstStyle/>
          <a:p>
            <a:pPr lvl="0" algn="justLow" rtl="1" eaLnBrk="0" fontAlgn="base" hangingPunct="0">
              <a:spcBef>
                <a:spcPct val="0"/>
              </a:spcBef>
              <a:spcAft>
                <a:spcPct val="0"/>
              </a:spcAft>
              <a:buFontTx/>
              <a:buChar char="-"/>
            </a:pPr>
            <a:r>
              <a:rPr lang="fa-IR" sz="2800" b="1" dirty="0" smtClean="0">
                <a:solidFill>
                  <a:srgbClr val="0070C0"/>
                </a:solidFill>
                <a:latin typeface="Calibri" pitchFamily="34" charset="0"/>
                <a:ea typeface="Calibri" pitchFamily="34" charset="0"/>
                <a:cs typeface="B Traffic" pitchFamily="2" charset="-78"/>
              </a:rPr>
              <a:t>مری پارکر نالت</a:t>
            </a:r>
            <a:r>
              <a:rPr lang="fa-IR" sz="2800" dirty="0" smtClean="0">
                <a:solidFill>
                  <a:srgbClr val="0070C0"/>
                </a:solidFill>
                <a:latin typeface="Calibri" pitchFamily="34" charset="0"/>
                <a:ea typeface="Calibri" pitchFamily="34" charset="0"/>
                <a:cs typeface="B Traffic" pitchFamily="2" charset="-78"/>
              </a:rPr>
              <a:t> </a:t>
            </a:r>
            <a:r>
              <a:rPr lang="fa-IR" sz="2800" dirty="0" smtClean="0">
                <a:latin typeface="Calibri" pitchFamily="34" charset="0"/>
                <a:ea typeface="Calibri" pitchFamily="34" charset="0"/>
                <a:cs typeface="B Traffic" pitchFamily="2" charset="-78"/>
              </a:rPr>
              <a:t>از پیشاهنگان مکتب روابط انسانی می گوید :</a:t>
            </a:r>
          </a:p>
          <a:p>
            <a:pPr lvl="0" algn="justLow" rtl="1" eaLnBrk="0" fontAlgn="base" hangingPunct="0">
              <a:spcBef>
                <a:spcPct val="0"/>
              </a:spcBef>
              <a:spcAft>
                <a:spcPct val="0"/>
              </a:spcAft>
            </a:pPr>
            <a:r>
              <a:rPr lang="fa-IR" sz="2800" dirty="0" smtClean="0">
                <a:latin typeface="Calibri" pitchFamily="34" charset="0"/>
                <a:ea typeface="Calibri" pitchFamily="34" charset="0"/>
                <a:cs typeface="B Traffic" pitchFamily="2" charset="-78"/>
              </a:rPr>
              <a:t>« مدیریت عبارتست ازهنر انجام دادن کارها بوسیله دیگران .»  </a:t>
            </a:r>
            <a:r>
              <a:rPr lang="fa-IR" sz="2800" b="1" dirty="0" smtClean="0">
                <a:latin typeface="Calibri" pitchFamily="34" charset="0"/>
                <a:ea typeface="Calibri" pitchFamily="34" charset="0"/>
                <a:cs typeface="B Traffic" pitchFamily="2" charset="-78"/>
              </a:rPr>
              <a:t> </a:t>
            </a:r>
            <a:endParaRPr lang="en-US" sz="2800" dirty="0" smtClean="0">
              <a:latin typeface="Arial" pitchFamily="34" charset="0"/>
              <a:cs typeface="B Traffic" pitchFamily="2" charset="-78"/>
            </a:endParaRPr>
          </a:p>
        </p:txBody>
      </p:sp>
      <p:sp>
        <p:nvSpPr>
          <p:cNvPr id="7" name="Left Arrow 6"/>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8" name="Rectangle 7"/>
          <p:cNvSpPr/>
          <p:nvPr/>
        </p:nvSpPr>
        <p:spPr>
          <a:xfrm rot="16200000">
            <a:off x="-1772331" y="3563032"/>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 calcmode="lin" valueType="num">
                                      <p:cBhvr additive="base">
                                        <p:cTn id="3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097">
                                            <p:txEl>
                                              <p:pRg st="0" end="0"/>
                                            </p:txEl>
                                          </p:spTgt>
                                        </p:tgtEl>
                                        <p:attrNameLst>
                                          <p:attrName>style.visibility</p:attrName>
                                        </p:attrNameLst>
                                      </p:cBhvr>
                                      <p:to>
                                        <p:strVal val="visible"/>
                                      </p:to>
                                    </p:set>
                                    <p:anim calcmode="lin" valueType="num">
                                      <p:cBhvr additive="base">
                                        <p:cTn id="43" dur="500" fill="hold"/>
                                        <p:tgtEl>
                                          <p:spTgt spid="4097">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09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 grpId="0" build="p"/>
      <p:bldP spid="4" grpId="0" build="p"/>
      <p:bldP spid="5" grpId="0" build="p"/>
      <p:bldP spid="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3429000" y="0"/>
            <a:ext cx="3048000" cy="1295400"/>
          </a:xfrm>
        </p:spPr>
        <p:txBody>
          <a:bodyPr>
            <a:normAutofit/>
          </a:bodyPr>
          <a:lstStyle/>
          <a:p>
            <a:pPr algn="r" eaLnBrk="1" hangingPunct="1">
              <a:buFont typeface="Wingdings 3" pitchFamily="18" charset="2"/>
              <a:buNone/>
            </a:pPr>
            <a:endParaRPr lang="en-US" sz="3200" dirty="0" smtClean="0">
              <a:solidFill>
                <a:srgbClr val="66FF33"/>
              </a:solidFill>
            </a:endParaRPr>
          </a:p>
          <a:p>
            <a:pPr algn="r" eaLnBrk="1" hangingPunct="1">
              <a:buFont typeface="Wingdings 3" pitchFamily="18" charset="2"/>
              <a:buNone/>
            </a:pPr>
            <a:r>
              <a:rPr lang="fa-IR" sz="3200" b="1" dirty="0" smtClean="0">
                <a:solidFill>
                  <a:srgbClr val="7030A0"/>
                </a:solidFill>
                <a:cs typeface="B Traffic" pitchFamily="2" charset="-78"/>
              </a:rPr>
              <a:t>مدیریت در ایران </a:t>
            </a:r>
            <a:endParaRPr lang="fa-IR" sz="2400" b="1" dirty="0" smtClean="0">
              <a:solidFill>
                <a:srgbClr val="7030A0"/>
              </a:solidFill>
              <a:cs typeface="B Traffic" pitchFamily="2" charset="-78"/>
            </a:endParaRPr>
          </a:p>
          <a:p>
            <a:pPr algn="r" eaLnBrk="1" hangingPunct="1">
              <a:buFont typeface="Wingdings 3" pitchFamily="18" charset="2"/>
              <a:buNone/>
            </a:pPr>
            <a:endParaRPr lang="en-US" sz="3200" b="1" dirty="0" smtClean="0">
              <a:solidFill>
                <a:srgbClr val="7030A0"/>
              </a:solidFill>
              <a:cs typeface="B Traffic" pitchFamily="2" charset="-78"/>
            </a:endParaRPr>
          </a:p>
        </p:txBody>
      </p:sp>
      <p:sp>
        <p:nvSpPr>
          <p:cNvPr id="5" name="Rectangle 4"/>
          <p:cNvSpPr/>
          <p:nvPr/>
        </p:nvSpPr>
        <p:spPr>
          <a:xfrm>
            <a:off x="1066800" y="1143000"/>
            <a:ext cx="8077200" cy="1077218"/>
          </a:xfrm>
          <a:prstGeom prst="rect">
            <a:avLst/>
          </a:prstGeom>
        </p:spPr>
        <p:txBody>
          <a:bodyPr wrap="square">
            <a:spAutoFit/>
          </a:bodyPr>
          <a:lstStyle/>
          <a:p>
            <a:pPr algn="r"/>
            <a:r>
              <a:rPr lang="fa-IR" sz="3200" b="1" dirty="0" smtClean="0">
                <a:cs typeface="B Traffic" pitchFamily="2" charset="-78"/>
              </a:rPr>
              <a:t>مدیریت سنتی که در ایران انجام می شود جزء مکتب کلاسیک است.</a:t>
            </a:r>
            <a:endParaRPr lang="fa-IR" sz="3200" dirty="0" smtClean="0">
              <a:solidFill>
                <a:srgbClr val="66FF33"/>
              </a:solidFill>
              <a:cs typeface="B Traffic" pitchFamily="2" charset="-78"/>
            </a:endParaRPr>
          </a:p>
        </p:txBody>
      </p:sp>
      <p:sp>
        <p:nvSpPr>
          <p:cNvPr id="6" name="Rectangle 5"/>
          <p:cNvSpPr/>
          <p:nvPr/>
        </p:nvSpPr>
        <p:spPr>
          <a:xfrm>
            <a:off x="2057400" y="2209800"/>
            <a:ext cx="6553200" cy="523220"/>
          </a:xfrm>
          <a:prstGeom prst="rect">
            <a:avLst/>
          </a:prstGeom>
        </p:spPr>
        <p:txBody>
          <a:bodyPr wrap="square">
            <a:spAutoFit/>
          </a:bodyPr>
          <a:lstStyle/>
          <a:p>
            <a:r>
              <a:rPr lang="fa-IR" sz="2800" b="1" dirty="0" smtClean="0">
                <a:cs typeface="B Traffic" pitchFamily="2" charset="-78"/>
              </a:rPr>
              <a:t>مدیریتی است که از نوع موروثی می باشد</a:t>
            </a:r>
            <a:endParaRPr lang="fa-IR" sz="2800" b="1" dirty="0"/>
          </a:p>
        </p:txBody>
      </p:sp>
      <p:sp>
        <p:nvSpPr>
          <p:cNvPr id="7" name="Rectangle 6"/>
          <p:cNvSpPr/>
          <p:nvPr/>
        </p:nvSpPr>
        <p:spPr>
          <a:xfrm>
            <a:off x="1066800" y="3352800"/>
            <a:ext cx="7620000" cy="1384995"/>
          </a:xfrm>
          <a:prstGeom prst="rect">
            <a:avLst/>
          </a:prstGeom>
        </p:spPr>
        <p:txBody>
          <a:bodyPr wrap="square">
            <a:spAutoFit/>
          </a:bodyPr>
          <a:lstStyle/>
          <a:p>
            <a:pPr algn="r"/>
            <a:r>
              <a:rPr lang="fa-IR" sz="2800" b="1" dirty="0" smtClean="0">
                <a:cs typeface="B Traffic" pitchFamily="2" charset="-78"/>
              </a:rPr>
              <a:t>در این نوع مدیریت  ، فرزند اول ذکور ولیعهد است  و لیاقت ملاک نیست ؛ در این مدیریت خویشاوندی ملاک است</a:t>
            </a:r>
            <a:endParaRPr lang="fa-IR" sz="2800" dirty="0"/>
          </a:p>
        </p:txBody>
      </p:sp>
      <p:sp>
        <p:nvSpPr>
          <p:cNvPr id="8" name="Rectangle 7"/>
          <p:cNvSpPr/>
          <p:nvPr/>
        </p:nvSpPr>
        <p:spPr>
          <a:xfrm>
            <a:off x="1066800" y="4953000"/>
            <a:ext cx="8077200" cy="1384995"/>
          </a:xfrm>
          <a:prstGeom prst="rect">
            <a:avLst/>
          </a:prstGeom>
        </p:spPr>
        <p:txBody>
          <a:bodyPr wrap="square">
            <a:spAutoFit/>
          </a:bodyPr>
          <a:lstStyle/>
          <a:p>
            <a:pPr algn="r"/>
            <a:r>
              <a:rPr lang="fa-IR" sz="2800" b="1" dirty="0" smtClean="0">
                <a:cs typeface="B Traffic" pitchFamily="2" charset="-78"/>
              </a:rPr>
              <a:t> پارتی وپارتی بازی  ، باند وباند بازی  از شیوه های این مکتب است و لیاقت و شایستگی و تخصص آخرین ملاکها  برای انتخاب خواهند بود  </a:t>
            </a:r>
            <a:endParaRPr lang="fa-IR" sz="2800" dirty="0"/>
          </a:p>
        </p:txBody>
      </p:sp>
      <p:sp>
        <p:nvSpPr>
          <p:cNvPr id="9"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0" name="Left Arrow 9"/>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additive="base">
                                        <p:cTn id="2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916238" y="1"/>
            <a:ext cx="4629150" cy="762000"/>
          </a:xfrm>
        </p:spPr>
        <p:txBody>
          <a:bodyPr/>
          <a:lstStyle/>
          <a:p>
            <a:pPr marL="838200" indent="-838200" eaLnBrk="1" hangingPunct="1">
              <a:defRPr/>
            </a:pPr>
            <a:r>
              <a:rPr lang="fa-IR" altLang="en-US" sz="2800" b="1" dirty="0" smtClean="0">
                <a:solidFill>
                  <a:srgbClr val="FF0000"/>
                </a:solidFill>
                <a:effectLst>
                  <a:outerShdw blurRad="38100" dist="38100" dir="2700000" algn="tl">
                    <a:srgbClr val="C0C0C0"/>
                  </a:outerShdw>
                </a:effectLst>
                <a:cs typeface="B Traffic" pitchFamily="2" charset="-78"/>
              </a:rPr>
              <a:t>- نظریه عمومی سیستمها 1956</a:t>
            </a:r>
            <a:endParaRPr lang="en-US" altLang="en-US" sz="2800" b="1" dirty="0" smtClean="0">
              <a:solidFill>
                <a:srgbClr val="FF0000"/>
              </a:solidFill>
              <a:effectLst>
                <a:outerShdw blurRad="38100" dist="38100" dir="2700000" algn="tl">
                  <a:srgbClr val="C0C0C0"/>
                </a:outerShdw>
              </a:effectLst>
              <a:cs typeface="B Traffic" pitchFamily="2" charset="-78"/>
            </a:endParaRPr>
          </a:p>
        </p:txBody>
      </p:sp>
      <p:sp>
        <p:nvSpPr>
          <p:cNvPr id="25603" name="Rectangle 3"/>
          <p:cNvSpPr>
            <a:spLocks noChangeArrowheads="1"/>
          </p:cNvSpPr>
          <p:nvPr/>
        </p:nvSpPr>
        <p:spPr bwMode="auto">
          <a:xfrm>
            <a:off x="1066800" y="1219200"/>
            <a:ext cx="7848600" cy="4800600"/>
          </a:xfrm>
          <a:prstGeom prst="rect">
            <a:avLst/>
          </a:prstGeom>
          <a:noFill/>
          <a:ln w="9525">
            <a:noFill/>
            <a:miter lim="800000"/>
            <a:headEnd/>
            <a:tailEnd/>
          </a:ln>
          <a:effectLst/>
        </p:spPr>
        <p:txBody>
          <a:bodyPr lIns="92075" tIns="46038" rIns="92075" bIns="46038"/>
          <a:lstStyle/>
          <a:p>
            <a:pPr marL="342900" indent="-342900" algn="r" rtl="1">
              <a:spcBef>
                <a:spcPct val="20000"/>
              </a:spcBef>
              <a:defRPr/>
            </a:pPr>
            <a:r>
              <a:rPr lang="ar-SA" altLang="en-US" sz="2400" b="1" dirty="0" smtClean="0">
                <a:latin typeface="B Compset" pitchFamily="2" charset="-78"/>
                <a:cs typeface="B Traffic" pitchFamily="2" charset="-78"/>
              </a:rPr>
              <a:t>انجمن پژوهشی</a:t>
            </a:r>
            <a:r>
              <a:rPr lang="fa-IR" altLang="en-US" sz="2400" b="1" dirty="0" smtClean="0">
                <a:latin typeface="B Compset" pitchFamily="2" charset="-78"/>
                <a:cs typeface="B Traffic" pitchFamily="2" charset="-78"/>
              </a:rPr>
              <a:t> برتالنفی</a:t>
            </a:r>
            <a:r>
              <a:rPr lang="ar-SA" altLang="en-US" sz="2400" b="1" dirty="0" smtClean="0">
                <a:cs typeface="B Traffic" pitchFamily="2" charset="-78"/>
              </a:rPr>
              <a:t>(زیست شناس) بولدینگ(اقتصاددان) راپوپورت</a:t>
            </a:r>
            <a:r>
              <a:rPr lang="en-US" altLang="en-US" sz="2400" b="1" dirty="0" smtClean="0">
                <a:cs typeface="B Traffic" pitchFamily="2" charset="-78"/>
              </a:rPr>
              <a:t> </a:t>
            </a:r>
            <a:r>
              <a:rPr lang="ar-SA" altLang="en-US" sz="2400" b="1" dirty="0" smtClean="0">
                <a:cs typeface="B Traffic" pitchFamily="2" charset="-78"/>
              </a:rPr>
              <a:t>(ریاضیدان) و جرارد (فیزیولوژیست) با اهداف زیر تشكیل شد</a:t>
            </a:r>
            <a:r>
              <a:rPr lang="fa-IR" altLang="en-US" sz="2400" b="1" dirty="0" smtClean="0">
                <a:cs typeface="B Traffic" pitchFamily="2" charset="-78"/>
              </a:rPr>
              <a:t>:</a:t>
            </a:r>
            <a:r>
              <a:rPr lang="en-US" altLang="en-US" sz="2400" b="1" dirty="0" smtClean="0">
                <a:cs typeface="B Traffic" pitchFamily="2" charset="-78"/>
              </a:rPr>
              <a:t>                                                                                                                         </a:t>
            </a:r>
          </a:p>
          <a:p>
            <a:pPr marL="342900" indent="-342900" algn="r" rtl="1">
              <a:spcBef>
                <a:spcPct val="20000"/>
              </a:spcBef>
              <a:buFont typeface="Wingdings" pitchFamily="2" charset="2"/>
              <a:buChar char="q"/>
              <a:defRPr/>
            </a:pPr>
            <a:r>
              <a:rPr lang="ar-SA" altLang="en-US" sz="2400" b="1" dirty="0" smtClean="0">
                <a:effectLst>
                  <a:outerShdw blurRad="38100" dist="38100" dir="2700000" algn="tl">
                    <a:srgbClr val="C0C0C0"/>
                  </a:outerShdw>
                </a:effectLst>
                <a:cs typeface="B Traffic" pitchFamily="2" charset="-78"/>
              </a:rPr>
              <a:t>1ـ انتقال </a:t>
            </a:r>
            <a:r>
              <a:rPr lang="ar-SA" altLang="en-US" sz="2400" b="1" dirty="0">
                <a:effectLst>
                  <a:outerShdw blurRad="38100" dist="38100" dir="2700000" algn="tl">
                    <a:srgbClr val="C0C0C0"/>
                  </a:outerShdw>
                </a:effectLst>
                <a:cs typeface="B Traffic" pitchFamily="2" charset="-78"/>
              </a:rPr>
              <a:t>یافته‌های علمی از یك حوزه به حوزه دیگر </a:t>
            </a:r>
          </a:p>
          <a:p>
            <a:pPr marL="342900" indent="-342900" algn="r" rtl="1">
              <a:spcBef>
                <a:spcPct val="20000"/>
              </a:spcBef>
              <a:defRPr/>
            </a:pPr>
            <a:endParaRPr lang="en-US" altLang="en-US" sz="2400" b="1" dirty="0">
              <a:effectLst>
                <a:outerShdw blurRad="38100" dist="38100" dir="2700000" algn="tl">
                  <a:srgbClr val="C0C0C0"/>
                </a:outerShdw>
              </a:effectLst>
              <a:cs typeface="B Traffic" pitchFamily="2" charset="-78"/>
            </a:endParaRPr>
          </a:p>
          <a:p>
            <a:pPr marL="342900" indent="-342900" algn="r" rtl="1">
              <a:spcBef>
                <a:spcPct val="20000"/>
              </a:spcBef>
              <a:buFont typeface="Wingdings" pitchFamily="2" charset="2"/>
              <a:buChar char="q"/>
              <a:defRPr/>
            </a:pPr>
            <a:r>
              <a:rPr lang="ar-SA" altLang="en-US" sz="2400" b="1" dirty="0">
                <a:effectLst>
                  <a:outerShdw blurRad="38100" dist="38100" dir="2700000" algn="tl">
                    <a:srgbClr val="C0C0C0"/>
                  </a:outerShdw>
                </a:effectLst>
                <a:cs typeface="B Traffic" pitchFamily="2" charset="-78"/>
              </a:rPr>
              <a:t>2ـ تشویق به ایجاد و طراحی مدلهای نظری </a:t>
            </a:r>
          </a:p>
          <a:p>
            <a:pPr marL="342900" indent="-342900" algn="r" rtl="1">
              <a:spcBef>
                <a:spcPct val="20000"/>
              </a:spcBef>
              <a:defRPr/>
            </a:pPr>
            <a:endParaRPr lang="en-US" altLang="en-US" sz="2400" b="1" dirty="0">
              <a:effectLst>
                <a:outerShdw blurRad="38100" dist="38100" dir="2700000" algn="tl">
                  <a:srgbClr val="C0C0C0"/>
                </a:outerShdw>
              </a:effectLst>
              <a:cs typeface="B Traffic" pitchFamily="2" charset="-78"/>
            </a:endParaRPr>
          </a:p>
          <a:p>
            <a:pPr marL="342900" indent="-342900" algn="r" rtl="1">
              <a:spcBef>
                <a:spcPct val="20000"/>
              </a:spcBef>
              <a:buFont typeface="Wingdings" pitchFamily="2" charset="2"/>
              <a:buChar char="q"/>
              <a:defRPr/>
            </a:pPr>
            <a:r>
              <a:rPr lang="ar-SA" altLang="en-US" sz="2400" b="1" dirty="0">
                <a:effectLst>
                  <a:outerShdw blurRad="38100" dist="38100" dir="2700000" algn="tl">
                    <a:srgbClr val="C0C0C0"/>
                  </a:outerShdw>
                </a:effectLst>
                <a:cs typeface="B Traffic" pitchFamily="2" charset="-78"/>
              </a:rPr>
              <a:t>3ـ به حداقل رساندن تكرار و دوباره كاری در مطالعات نظری </a:t>
            </a:r>
          </a:p>
          <a:p>
            <a:pPr marL="342900" indent="-342900" algn="r" rtl="1">
              <a:spcBef>
                <a:spcPct val="20000"/>
              </a:spcBef>
              <a:defRPr/>
            </a:pPr>
            <a:endParaRPr lang="en-US" altLang="en-US" sz="2400" b="1" dirty="0">
              <a:effectLst>
                <a:outerShdw blurRad="38100" dist="38100" dir="2700000" algn="tl">
                  <a:srgbClr val="C0C0C0"/>
                </a:outerShdw>
              </a:effectLst>
              <a:cs typeface="B Traffic" pitchFamily="2" charset="-78"/>
            </a:endParaRPr>
          </a:p>
          <a:p>
            <a:pPr marL="342900" indent="-342900" algn="r" rtl="1">
              <a:spcBef>
                <a:spcPct val="20000"/>
              </a:spcBef>
              <a:buFont typeface="Wingdings" pitchFamily="2" charset="2"/>
              <a:buChar char="q"/>
              <a:defRPr/>
            </a:pPr>
            <a:r>
              <a:rPr lang="ar-SA" altLang="en-US" sz="2400" b="1" dirty="0">
                <a:effectLst>
                  <a:outerShdw blurRad="38100" dist="38100" dir="2700000" algn="tl">
                    <a:srgbClr val="C0C0C0"/>
                  </a:outerShdw>
                </a:effectLst>
                <a:cs typeface="B Traffic" pitchFamily="2" charset="-78"/>
              </a:rPr>
              <a:t>4ـ ایجاد وحدت در میان علوم</a:t>
            </a:r>
            <a:r>
              <a:rPr lang="ar-SA" altLang="en-US" sz="2400" b="1" dirty="0">
                <a:cs typeface="B Traffic" pitchFamily="2" charset="-78"/>
              </a:rPr>
              <a:t> </a:t>
            </a:r>
          </a:p>
        </p:txBody>
      </p:sp>
      <p:sp>
        <p:nvSpPr>
          <p:cNvPr id="25604" name="Text Box 4"/>
          <p:cNvSpPr txBox="1">
            <a:spLocks noChangeArrowheads="1"/>
          </p:cNvSpPr>
          <p:nvPr/>
        </p:nvSpPr>
        <p:spPr bwMode="auto">
          <a:xfrm rot="20928858">
            <a:off x="8149" y="208626"/>
            <a:ext cx="2412099" cy="523220"/>
          </a:xfrm>
          <a:prstGeom prst="rect">
            <a:avLst/>
          </a:prstGeom>
          <a:noFill/>
          <a:ln w="9525">
            <a:noFill/>
            <a:miter lim="800000"/>
            <a:headEnd/>
            <a:tailEnd/>
          </a:ln>
          <a:effectLst/>
        </p:spPr>
        <p:txBody>
          <a:bodyPr wrap="square">
            <a:spAutoFit/>
          </a:bodyPr>
          <a:lstStyle/>
          <a:p>
            <a:pPr>
              <a:spcBef>
                <a:spcPct val="50000"/>
              </a:spcBef>
              <a:defRPr/>
            </a:pPr>
            <a:r>
              <a:rPr lang="fa-IR" sz="2800" dirty="0">
                <a:solidFill>
                  <a:srgbClr val="FFC000"/>
                </a:solidFill>
                <a:effectLst>
                  <a:outerShdw blurRad="38100" dist="38100" dir="2700000" algn="tl">
                    <a:srgbClr val="C0C0C0"/>
                  </a:outerShdw>
                </a:effectLst>
                <a:ea typeface="Arial Unicode MS" pitchFamily="34" charset="-128"/>
                <a:cs typeface="B Homa" pitchFamily="2" charset="-78"/>
              </a:rPr>
              <a:t>مکاتب مدرن</a:t>
            </a:r>
            <a:endParaRPr lang="en-US" sz="2800" dirty="0">
              <a:solidFill>
                <a:srgbClr val="FFC000"/>
              </a:solidFill>
              <a:effectLst>
                <a:outerShdw blurRad="38100" dist="38100" dir="2700000" algn="tl">
                  <a:srgbClr val="C0C0C0"/>
                </a:outerShdw>
              </a:effectLst>
              <a:ea typeface="Arial Unicode MS" pitchFamily="34" charset="-128"/>
              <a:cs typeface="B Homa" pitchFamily="2" charset="-78"/>
            </a:endParaRPr>
          </a:p>
        </p:txBody>
      </p:sp>
      <p:sp>
        <p:nvSpPr>
          <p:cNvPr id="5" name="Rectangle 3"/>
          <p:cNvSpPr>
            <a:spLocks noChangeArrowheads="1"/>
          </p:cNvSpPr>
          <p:nvPr/>
        </p:nvSpPr>
        <p:spPr bwMode="auto">
          <a:xfrm rot="16200000">
            <a:off x="-1799056" y="29420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6" name="Left Arrow 5"/>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anim calcmode="lin" valueType="num">
                                      <p:cBhvr additive="base">
                                        <p:cTn id="19" dur="500" fill="hold"/>
                                        <p:tgtEl>
                                          <p:spTgt spid="2560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56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5603">
                                            <p:txEl>
                                              <p:pRg st="5" end="5"/>
                                            </p:txEl>
                                          </p:spTgt>
                                        </p:tgtEl>
                                        <p:attrNameLst>
                                          <p:attrName>style.visibility</p:attrName>
                                        </p:attrNameLst>
                                      </p:cBhvr>
                                      <p:to>
                                        <p:strVal val="visible"/>
                                      </p:to>
                                    </p:set>
                                    <p:anim calcmode="lin" valueType="num">
                                      <p:cBhvr additive="base">
                                        <p:cTn id="25" dur="500" fill="hold"/>
                                        <p:tgtEl>
                                          <p:spTgt spid="2560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56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5603">
                                            <p:txEl>
                                              <p:pRg st="7" end="7"/>
                                            </p:txEl>
                                          </p:spTgt>
                                        </p:tgtEl>
                                        <p:attrNameLst>
                                          <p:attrName>style.visibility</p:attrName>
                                        </p:attrNameLst>
                                      </p:cBhvr>
                                      <p:to>
                                        <p:strVal val="visible"/>
                                      </p:to>
                                    </p:set>
                                    <p:anim calcmode="lin" valueType="num">
                                      <p:cBhvr additive="base">
                                        <p:cTn id="31" dur="500" fill="hold"/>
                                        <p:tgtEl>
                                          <p:spTgt spid="2560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560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339975" y="0"/>
            <a:ext cx="4629150" cy="914400"/>
          </a:xfrm>
        </p:spPr>
        <p:txBody>
          <a:bodyPr/>
          <a:lstStyle/>
          <a:p>
            <a:pPr marL="838200" indent="-838200" eaLnBrk="1" hangingPunct="1">
              <a:defRPr/>
            </a:pPr>
            <a:r>
              <a:rPr lang="fa-IR" altLang="en-US" sz="2800" b="1" dirty="0" smtClean="0">
                <a:solidFill>
                  <a:schemeClr val="tx1"/>
                </a:solidFill>
                <a:effectLst>
                  <a:outerShdw blurRad="38100" dist="38100" dir="2700000" algn="tl">
                    <a:srgbClr val="C0C0C0"/>
                  </a:outerShdw>
                </a:effectLst>
                <a:cs typeface="B Traffic" pitchFamily="2" charset="-78"/>
              </a:rPr>
              <a:t>- نظریه عمومی سیستمها 1956</a:t>
            </a:r>
            <a:endParaRPr lang="en-US" altLang="en-US" sz="2800" b="1" dirty="0" smtClean="0">
              <a:solidFill>
                <a:schemeClr val="tx1"/>
              </a:solidFill>
              <a:effectLst>
                <a:outerShdw blurRad="38100" dist="38100" dir="2700000" algn="tl">
                  <a:srgbClr val="C0C0C0"/>
                </a:outerShdw>
              </a:effectLst>
              <a:cs typeface="B Traffic" pitchFamily="2" charset="-78"/>
            </a:endParaRPr>
          </a:p>
        </p:txBody>
      </p:sp>
      <p:sp>
        <p:nvSpPr>
          <p:cNvPr id="34819" name="Rectangle 3"/>
          <p:cNvSpPr>
            <a:spLocks noChangeArrowheads="1"/>
          </p:cNvSpPr>
          <p:nvPr/>
        </p:nvSpPr>
        <p:spPr bwMode="auto">
          <a:xfrm>
            <a:off x="914400" y="381000"/>
            <a:ext cx="8229600" cy="6477000"/>
          </a:xfrm>
          <a:prstGeom prst="rect">
            <a:avLst/>
          </a:prstGeom>
          <a:noFill/>
          <a:ln w="9525">
            <a:noFill/>
            <a:miter lim="800000"/>
            <a:headEnd/>
            <a:tailEnd/>
          </a:ln>
          <a:effectLst/>
        </p:spPr>
        <p:txBody>
          <a:bodyPr lIns="92075" tIns="46038" rIns="92075" bIns="46038"/>
          <a:lstStyle/>
          <a:p>
            <a:pPr marL="342900" indent="-342900" algn="r" rtl="1">
              <a:spcBef>
                <a:spcPct val="20000"/>
              </a:spcBef>
              <a:defRPr/>
            </a:pPr>
            <a:endParaRPr lang="ar-SA" altLang="en-US" sz="2800" b="1" dirty="0">
              <a:solidFill>
                <a:srgbClr val="00B050"/>
              </a:solidFill>
              <a:cs typeface="B Traffic" pitchFamily="2" charset="-78"/>
            </a:endParaRPr>
          </a:p>
          <a:p>
            <a:pPr marL="342900" indent="-342900" algn="r" rtl="1">
              <a:spcBef>
                <a:spcPct val="20000"/>
              </a:spcBef>
              <a:buFont typeface="Wingdings" pitchFamily="2" charset="2"/>
              <a:buChar char="v"/>
              <a:defRPr/>
            </a:pPr>
            <a:r>
              <a:rPr lang="ar-SA" altLang="en-US" sz="2800" b="1" dirty="0">
                <a:solidFill>
                  <a:srgbClr val="00B050"/>
                </a:solidFill>
                <a:cs typeface="B Traffic" pitchFamily="2" charset="-78"/>
              </a:rPr>
              <a:t>چگونگی شكل گیری این نظریه مسیر حركت موضوعی مجموعه علوم به سوی یك </a:t>
            </a:r>
            <a:r>
              <a:rPr lang="ar-SA" altLang="en-US" sz="2800" b="1" dirty="0" smtClean="0">
                <a:solidFill>
                  <a:srgbClr val="00B050"/>
                </a:solidFill>
                <a:cs typeface="B Traffic" pitchFamily="2" charset="-78"/>
              </a:rPr>
              <a:t>كلیت </a:t>
            </a:r>
            <a:r>
              <a:rPr lang="ar-SA" altLang="en-US" sz="2800" b="1" dirty="0">
                <a:solidFill>
                  <a:srgbClr val="00B050"/>
                </a:solidFill>
                <a:cs typeface="B Traffic" pitchFamily="2" charset="-78"/>
              </a:rPr>
              <a:t>در بستر منش ظهور علوم میان رشته‌ای می‌باشد </a:t>
            </a:r>
          </a:p>
          <a:p>
            <a:pPr marL="342900" indent="-342900" algn="r" rtl="1">
              <a:spcBef>
                <a:spcPct val="20000"/>
              </a:spcBef>
              <a:defRPr/>
            </a:pPr>
            <a:endParaRPr lang="en-US" altLang="en-US" sz="2800" b="1" dirty="0">
              <a:solidFill>
                <a:srgbClr val="00B050"/>
              </a:solidFill>
              <a:effectLst>
                <a:outerShdw blurRad="38100" dist="38100" dir="2700000" algn="tl">
                  <a:srgbClr val="C0C0C0"/>
                </a:outerShdw>
              </a:effectLst>
              <a:cs typeface="B Traffic" pitchFamily="2" charset="-78"/>
            </a:endParaRPr>
          </a:p>
          <a:p>
            <a:pPr marL="342900" indent="-342900" algn="r" rtl="1">
              <a:spcBef>
                <a:spcPct val="20000"/>
              </a:spcBef>
              <a:buFont typeface="Wingdings" pitchFamily="2" charset="2"/>
              <a:buChar char="q"/>
              <a:defRPr/>
            </a:pPr>
            <a:r>
              <a:rPr lang="ar-SA" altLang="en-US" sz="2800" b="1" dirty="0">
                <a:solidFill>
                  <a:srgbClr val="0070C0"/>
                </a:solidFill>
                <a:effectLst>
                  <a:outerShdw blurRad="38100" dist="38100" dir="2700000" algn="tl">
                    <a:srgbClr val="C0C0C0"/>
                  </a:outerShdw>
                </a:effectLst>
                <a:cs typeface="B Traffic" pitchFamily="2" charset="-78"/>
              </a:rPr>
              <a:t>استدلال قی</a:t>
            </a:r>
            <a:r>
              <a:rPr lang="fa-IR" altLang="en-US" sz="2800" b="1" dirty="0">
                <a:solidFill>
                  <a:srgbClr val="0070C0"/>
                </a:solidFill>
                <a:effectLst>
                  <a:outerShdw blurRad="38100" dist="38100" dir="2700000" algn="tl">
                    <a:srgbClr val="C0C0C0"/>
                  </a:outerShdw>
                </a:effectLst>
                <a:cs typeface="B Traffic" pitchFamily="2" charset="-78"/>
              </a:rPr>
              <a:t>اس</a:t>
            </a:r>
            <a:r>
              <a:rPr lang="ar-SA" altLang="en-US" sz="2800" b="1" dirty="0">
                <a:solidFill>
                  <a:srgbClr val="0070C0"/>
                </a:solidFill>
                <a:effectLst>
                  <a:outerShdw blurRad="38100" dist="38100" dir="2700000" algn="tl">
                    <a:srgbClr val="C0C0C0"/>
                  </a:outerShdw>
                </a:effectLst>
                <a:cs typeface="B Traffic" pitchFamily="2" charset="-78"/>
              </a:rPr>
              <a:t>ی</a:t>
            </a:r>
            <a:r>
              <a:rPr lang="ar-SA" altLang="en-US" sz="2800" b="1" dirty="0">
                <a:solidFill>
                  <a:srgbClr val="0070C0"/>
                </a:solidFill>
                <a:cs typeface="B Traffic" pitchFamily="2" charset="-78"/>
              </a:rPr>
              <a:t> </a:t>
            </a:r>
            <a:r>
              <a:rPr lang="ar-SA" altLang="en-US" sz="2800" b="1" dirty="0">
                <a:solidFill>
                  <a:srgbClr val="00B050"/>
                </a:solidFill>
                <a:cs typeface="B Traffic" pitchFamily="2" charset="-78"/>
              </a:rPr>
              <a:t>: نتیجه گیری موارد جزئی از یك قانون كلی (همه انسانها فانی‌اند</a:t>
            </a:r>
            <a:r>
              <a:rPr lang="fa-IR" altLang="en-US" sz="2800" b="1" dirty="0">
                <a:solidFill>
                  <a:srgbClr val="00B050"/>
                </a:solidFill>
                <a:cs typeface="B Traffic" pitchFamily="2" charset="-78"/>
              </a:rPr>
              <a:t> </a:t>
            </a:r>
            <a:r>
              <a:rPr lang="ar-SA" altLang="en-US" sz="2800" b="1" dirty="0">
                <a:solidFill>
                  <a:srgbClr val="00B050"/>
                </a:solidFill>
                <a:cs typeface="B Traffic" pitchFamily="2" charset="-78"/>
              </a:rPr>
              <a:t> من انسان هستم پس من فانی‌ام)</a:t>
            </a:r>
            <a:endParaRPr lang="fa-IR" altLang="en-US" sz="2800" b="1" dirty="0">
              <a:solidFill>
                <a:srgbClr val="00B050"/>
              </a:solidFill>
              <a:cs typeface="B Traffic" pitchFamily="2" charset="-78"/>
            </a:endParaRPr>
          </a:p>
          <a:p>
            <a:pPr marL="342900" indent="-342900" algn="r" rtl="1">
              <a:spcBef>
                <a:spcPct val="20000"/>
              </a:spcBef>
              <a:defRPr/>
            </a:pPr>
            <a:endParaRPr lang="fa-IR" altLang="en-US" sz="2800" b="1" dirty="0">
              <a:solidFill>
                <a:srgbClr val="00B050"/>
              </a:solidFill>
              <a:effectLst>
                <a:outerShdw blurRad="38100" dist="38100" dir="2700000" algn="tl">
                  <a:srgbClr val="C0C0C0"/>
                </a:outerShdw>
              </a:effectLst>
              <a:cs typeface="B Traffic" pitchFamily="2" charset="-78"/>
            </a:endParaRPr>
          </a:p>
          <a:p>
            <a:pPr marL="342900" indent="-342900" algn="r" rtl="1">
              <a:spcBef>
                <a:spcPct val="20000"/>
              </a:spcBef>
              <a:buFont typeface="Wingdings" pitchFamily="2" charset="2"/>
              <a:buChar char="q"/>
              <a:defRPr/>
            </a:pPr>
            <a:r>
              <a:rPr lang="fa-IR" altLang="en-US" sz="2800" b="1" dirty="0">
                <a:solidFill>
                  <a:srgbClr val="0070C0"/>
                </a:solidFill>
                <a:effectLst>
                  <a:outerShdw blurRad="38100" dist="38100" dir="2700000" algn="tl">
                    <a:srgbClr val="C0C0C0"/>
                  </a:outerShdw>
                </a:effectLst>
                <a:cs typeface="B Traffic" pitchFamily="2" charset="-78"/>
              </a:rPr>
              <a:t>استدلال اسقرایی</a:t>
            </a:r>
            <a:r>
              <a:rPr lang="fa-IR" altLang="en-US" sz="2800" b="1" dirty="0">
                <a:solidFill>
                  <a:srgbClr val="0070C0"/>
                </a:solidFill>
                <a:cs typeface="B Traffic" pitchFamily="2" charset="-78"/>
              </a:rPr>
              <a:t> </a:t>
            </a:r>
            <a:r>
              <a:rPr lang="fa-IR" altLang="en-US" sz="2800" b="1" dirty="0">
                <a:solidFill>
                  <a:srgbClr val="00B050"/>
                </a:solidFill>
                <a:cs typeface="B Traffic" pitchFamily="2" charset="-78"/>
              </a:rPr>
              <a:t>: رسیدن از کل به جزء ( یک مولکول آب که از </a:t>
            </a:r>
            <a:r>
              <a:rPr lang="fa-IR" altLang="en-US" sz="2800" b="1" dirty="0" smtClean="0">
                <a:solidFill>
                  <a:srgbClr val="00B050"/>
                </a:solidFill>
                <a:cs typeface="B Traffic" pitchFamily="2" charset="-78"/>
              </a:rPr>
              <a:t>هیدورژن </a:t>
            </a:r>
            <a:r>
              <a:rPr lang="fa-IR" altLang="en-US" sz="2800" b="1" dirty="0">
                <a:solidFill>
                  <a:srgbClr val="00B050"/>
                </a:solidFill>
                <a:cs typeface="B Traffic" pitchFamily="2" charset="-78"/>
              </a:rPr>
              <a:t>با </a:t>
            </a:r>
            <a:r>
              <a:rPr lang="fa-IR" altLang="en-US" sz="2800" b="1" dirty="0" smtClean="0">
                <a:solidFill>
                  <a:srgbClr val="00B050"/>
                </a:solidFill>
                <a:cs typeface="B Traffic" pitchFamily="2" charset="-78"/>
              </a:rPr>
              <a:t>اکسیژن </a:t>
            </a:r>
            <a:r>
              <a:rPr lang="fa-IR" altLang="en-US" sz="2800" b="1" dirty="0">
                <a:solidFill>
                  <a:srgbClr val="00B050"/>
                </a:solidFill>
                <a:cs typeface="B Traffic" pitchFamily="2" charset="-78"/>
              </a:rPr>
              <a:t>)</a:t>
            </a:r>
          </a:p>
          <a:p>
            <a:pPr marL="342900" indent="-342900" algn="r" rtl="1">
              <a:spcBef>
                <a:spcPct val="20000"/>
              </a:spcBef>
              <a:buFont typeface="Wingdings" pitchFamily="2" charset="2"/>
              <a:buChar char="Ø"/>
              <a:defRPr/>
            </a:pPr>
            <a:r>
              <a:rPr lang="fa-IR" altLang="en-US" sz="3200" b="1" dirty="0" smtClean="0">
                <a:solidFill>
                  <a:srgbClr val="0070C0"/>
                </a:solidFill>
                <a:cs typeface="B Traffic" pitchFamily="2" charset="-78"/>
              </a:rPr>
              <a:t> این </a:t>
            </a:r>
            <a:r>
              <a:rPr lang="fa-IR" altLang="en-US" sz="3200" b="1" dirty="0">
                <a:solidFill>
                  <a:srgbClr val="0070C0"/>
                </a:solidFill>
                <a:cs typeface="B Traffic" pitchFamily="2" charset="-78"/>
              </a:rPr>
              <a:t>نگرش سنتز جدیدی است که محاسن هر یک را </a:t>
            </a:r>
            <a:r>
              <a:rPr lang="fa-IR" altLang="en-US" sz="3200" b="1" dirty="0" smtClean="0">
                <a:solidFill>
                  <a:srgbClr val="0070C0"/>
                </a:solidFill>
                <a:cs typeface="B Traffic" pitchFamily="2" charset="-78"/>
              </a:rPr>
              <a:t>داراست  و </a:t>
            </a:r>
            <a:r>
              <a:rPr lang="fa-IR" altLang="en-US" sz="3200" b="1" dirty="0">
                <a:solidFill>
                  <a:srgbClr val="0070C0"/>
                </a:solidFill>
                <a:cs typeface="B Traffic" pitchFamily="2" charset="-78"/>
              </a:rPr>
              <a:t>عیوب هردو را فاقد است </a:t>
            </a:r>
            <a:endParaRPr lang="en-US" altLang="en-US" sz="3200" b="1" dirty="0">
              <a:solidFill>
                <a:srgbClr val="0070C0"/>
              </a:solidFill>
              <a:cs typeface="B Traffic" pitchFamily="2" charset="-78"/>
            </a:endParaRPr>
          </a:p>
        </p:txBody>
      </p:sp>
      <p:sp>
        <p:nvSpPr>
          <p:cNvPr id="4" name="Rectangle 3"/>
          <p:cNvSpPr>
            <a:spLocks noChangeArrowheads="1"/>
          </p:cNvSpPr>
          <p:nvPr/>
        </p:nvSpPr>
        <p:spPr bwMode="auto">
          <a:xfrm rot="16200000">
            <a:off x="-1722856" y="30182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819">
                                            <p:txEl>
                                              <p:pRg st="1" end="1"/>
                                            </p:txEl>
                                          </p:spTgt>
                                        </p:tgtEl>
                                        <p:attrNameLst>
                                          <p:attrName>style.visibility</p:attrName>
                                        </p:attrNameLst>
                                      </p:cBhvr>
                                      <p:to>
                                        <p:strVal val="visible"/>
                                      </p:to>
                                    </p:set>
                                    <p:anim calcmode="lin" valueType="num">
                                      <p:cBhvr additive="base">
                                        <p:cTn id="7" dur="5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819">
                                            <p:txEl>
                                              <p:pRg st="3" end="3"/>
                                            </p:txEl>
                                          </p:spTgt>
                                        </p:tgtEl>
                                        <p:attrNameLst>
                                          <p:attrName>style.visibility</p:attrName>
                                        </p:attrNameLst>
                                      </p:cBhvr>
                                      <p:to>
                                        <p:strVal val="visible"/>
                                      </p:to>
                                    </p:set>
                                    <p:anim calcmode="lin" valueType="num">
                                      <p:cBhvr additive="base">
                                        <p:cTn id="13" dur="500" fill="hold"/>
                                        <p:tgtEl>
                                          <p:spTgt spid="3481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8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819">
                                            <p:txEl>
                                              <p:pRg st="5" end="5"/>
                                            </p:txEl>
                                          </p:spTgt>
                                        </p:tgtEl>
                                        <p:attrNameLst>
                                          <p:attrName>style.visibility</p:attrName>
                                        </p:attrNameLst>
                                      </p:cBhvr>
                                      <p:to>
                                        <p:strVal val="visible"/>
                                      </p:to>
                                    </p:set>
                                    <p:anim calcmode="lin" valueType="num">
                                      <p:cBhvr additive="base">
                                        <p:cTn id="19" dur="500" fill="hold"/>
                                        <p:tgtEl>
                                          <p:spTgt spid="3481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48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4819">
                                            <p:txEl>
                                              <p:pRg st="6" end="6"/>
                                            </p:txEl>
                                          </p:spTgt>
                                        </p:tgtEl>
                                        <p:attrNameLst>
                                          <p:attrName>style.visibility</p:attrName>
                                        </p:attrNameLst>
                                      </p:cBhvr>
                                      <p:to>
                                        <p:strVal val="visible"/>
                                      </p:to>
                                    </p:set>
                                    <p:anim calcmode="lin" valueType="num">
                                      <p:cBhvr additive="base">
                                        <p:cTn id="25" dur="500" fill="hold"/>
                                        <p:tgtEl>
                                          <p:spTgt spid="3481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481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133600" y="0"/>
            <a:ext cx="3684588" cy="609600"/>
          </a:xfrm>
          <a:prstGeom prst="rect">
            <a:avLst/>
          </a:prstGeom>
        </p:spPr>
        <p:txBody>
          <a:bodyPr>
            <a:no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SA" altLang="en-US" sz="3600" b="0" i="0" u="none" strike="noStrike" kern="1200" cap="none" spc="0" normalizeH="0" baseline="0" noProof="0" dirty="0" smtClean="0">
                <a:ln>
                  <a:noFill/>
                </a:ln>
                <a:solidFill>
                  <a:srgbClr val="FF0000"/>
                </a:solidFill>
                <a:effectLst>
                  <a:outerShdw blurRad="38100" dist="38100" dir="2700000" algn="tl">
                    <a:srgbClr val="C0C0C0"/>
                  </a:outerShdw>
                </a:effectLst>
                <a:uLnTx/>
                <a:uFillTx/>
                <a:latin typeface="B Compset" pitchFamily="2" charset="-78"/>
                <a:ea typeface="+mj-ea"/>
                <a:cs typeface="B Homa" pitchFamily="2" charset="-78"/>
              </a:rPr>
              <a:t>تعریف سیستم</a:t>
            </a:r>
            <a:endParaRPr kumimoji="0" lang="en-US" altLang="en-US" sz="3600" b="0" i="0" u="none" strike="noStrike" kern="1200" cap="none" spc="0" normalizeH="0" baseline="0" noProof="0" dirty="0" smtClean="0">
              <a:ln>
                <a:noFill/>
              </a:ln>
              <a:solidFill>
                <a:srgbClr val="FF0000"/>
              </a:solidFill>
              <a:effectLst>
                <a:outerShdw blurRad="38100" dist="38100" dir="2700000" algn="tl">
                  <a:srgbClr val="C0C0C0"/>
                </a:outerShdw>
              </a:effectLst>
              <a:uLnTx/>
              <a:uFillTx/>
              <a:latin typeface="B Compset" pitchFamily="2" charset="-78"/>
              <a:ea typeface="+mj-ea"/>
              <a:cs typeface="B Homa" pitchFamily="2" charset="-78"/>
            </a:endParaRPr>
          </a:p>
        </p:txBody>
      </p:sp>
      <p:sp>
        <p:nvSpPr>
          <p:cNvPr id="3" name="Rectangle 2"/>
          <p:cNvSpPr/>
          <p:nvPr/>
        </p:nvSpPr>
        <p:spPr>
          <a:xfrm>
            <a:off x="1066800" y="914400"/>
            <a:ext cx="7924800" cy="2012859"/>
          </a:xfrm>
          <a:prstGeom prst="rect">
            <a:avLst/>
          </a:prstGeom>
        </p:spPr>
        <p:txBody>
          <a:bodyPr wrap="square">
            <a:spAutoFit/>
          </a:bodyPr>
          <a:lstStyle/>
          <a:p>
            <a:pPr marL="342900" indent="-342900" algn="r" rtl="1">
              <a:spcBef>
                <a:spcPct val="20000"/>
              </a:spcBef>
              <a:buFont typeface="Wingdings" pitchFamily="2" charset="2"/>
              <a:buChar char="v"/>
            </a:pPr>
            <a:r>
              <a:rPr lang="en-US" altLang="en-US" sz="2400" b="1" dirty="0" smtClean="0">
                <a:solidFill>
                  <a:srgbClr val="0070C0"/>
                </a:solidFill>
                <a:latin typeface="B Compset" pitchFamily="2" charset="-78"/>
                <a:cs typeface="B Traffic" pitchFamily="2" charset="-78"/>
              </a:rPr>
              <a:t> </a:t>
            </a:r>
            <a:r>
              <a:rPr lang="ar-SA" altLang="en-US" sz="2400" b="1" dirty="0" smtClean="0">
                <a:solidFill>
                  <a:srgbClr val="0070C0"/>
                </a:solidFill>
                <a:latin typeface="B Compset" pitchFamily="2" charset="-78"/>
                <a:cs typeface="B Traffic" pitchFamily="2" charset="-78"/>
              </a:rPr>
              <a:t>مجموعه‌ای است از اجزاء وابسته به یكدیگر</a:t>
            </a:r>
            <a:r>
              <a:rPr lang="fa-IR" altLang="en-US" sz="2400" b="1" dirty="0" smtClean="0">
                <a:solidFill>
                  <a:srgbClr val="0070C0"/>
                </a:solidFill>
                <a:latin typeface="B Compset" pitchFamily="2" charset="-78"/>
                <a:cs typeface="B Traffic" pitchFamily="2" charset="-78"/>
              </a:rPr>
              <a:t> ، </a:t>
            </a:r>
            <a:r>
              <a:rPr lang="ar-SA" altLang="en-US" sz="2400" b="1" dirty="0" smtClean="0">
                <a:solidFill>
                  <a:srgbClr val="0070C0"/>
                </a:solidFill>
                <a:latin typeface="B Compset" pitchFamily="2" charset="-78"/>
                <a:cs typeface="B Traffic" pitchFamily="2" charset="-78"/>
              </a:rPr>
              <a:t> كه این اجزاء در جهت رسیدن به هدف مشترك یك هماهنگی لازم را بعمل آورده و یك كل</a:t>
            </a:r>
            <a:endParaRPr lang="fa-IR" altLang="en-US" sz="2400" b="1" dirty="0" smtClean="0">
              <a:solidFill>
                <a:srgbClr val="0070C0"/>
              </a:solidFill>
              <a:latin typeface="B Compset" pitchFamily="2" charset="-78"/>
              <a:cs typeface="B Traffic" pitchFamily="2" charset="-78"/>
            </a:endParaRPr>
          </a:p>
          <a:p>
            <a:pPr marL="342900" indent="-342900" algn="r" rtl="1">
              <a:spcBef>
                <a:spcPct val="20000"/>
              </a:spcBef>
            </a:pPr>
            <a:r>
              <a:rPr lang="ar-SA" altLang="en-US" sz="2400" b="1" dirty="0" smtClean="0">
                <a:solidFill>
                  <a:srgbClr val="0070C0"/>
                </a:solidFill>
                <a:latin typeface="B Compset" pitchFamily="2" charset="-78"/>
                <a:cs typeface="B Traffic" pitchFamily="2" charset="-78"/>
              </a:rPr>
              <a:t> را بوجود می‌آورند كه تغییر در هر جزء منجربه تغییر مجموعه می‌شود</a:t>
            </a:r>
            <a:r>
              <a:rPr lang="fa-IR" altLang="en-US" sz="2400" b="1" dirty="0" smtClean="0">
                <a:solidFill>
                  <a:srgbClr val="0070C0"/>
                </a:solidFill>
                <a:latin typeface="B Compset" pitchFamily="2" charset="-78"/>
                <a:cs typeface="B Traffic" pitchFamily="2" charset="-78"/>
              </a:rPr>
              <a:t>.</a:t>
            </a:r>
            <a:endParaRPr lang="en-US" altLang="en-US" sz="2400" b="1" dirty="0">
              <a:solidFill>
                <a:srgbClr val="0070C0"/>
              </a:solidFill>
              <a:latin typeface="B Compset" pitchFamily="2" charset="-78"/>
              <a:cs typeface="B Traffic" pitchFamily="2" charset="-78"/>
            </a:endParaRPr>
          </a:p>
        </p:txBody>
      </p:sp>
      <p:sp>
        <p:nvSpPr>
          <p:cNvPr id="117761" name="Rectangle 1"/>
          <p:cNvSpPr>
            <a:spLocks noChangeArrowheads="1"/>
          </p:cNvSpPr>
          <p:nvPr/>
        </p:nvSpPr>
        <p:spPr bwMode="auto">
          <a:xfrm>
            <a:off x="1066800" y="3216533"/>
            <a:ext cx="7848600"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5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تعريف سيستم </a:t>
            </a:r>
            <a:r>
              <a:rPr kumimoji="0" lang="fa-IR" sz="25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a:t>
            </a:r>
          </a:p>
          <a:p>
            <a:pPr lvl="0" algn="justLow" rtl="1" fontAlgn="base">
              <a:spcBef>
                <a:spcPct val="0"/>
              </a:spcBef>
              <a:spcAft>
                <a:spcPct val="0"/>
              </a:spcAft>
            </a:pPr>
            <a:r>
              <a:rPr kumimoji="0" lang="fa-IR" sz="25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سيستم  عبارتست از مجموعه اي كه از چندين جزء </a:t>
            </a:r>
            <a:r>
              <a:rPr lang="fa-IR" sz="2500" b="1" dirty="0" smtClean="0">
                <a:latin typeface="Calibri" pitchFamily="34" charset="0"/>
                <a:ea typeface="Calibri" pitchFamily="34" charset="0"/>
                <a:cs typeface="B Traffic" pitchFamily="2" charset="-78"/>
              </a:rPr>
              <a:t>(زير سيستم)  </a:t>
            </a:r>
            <a:r>
              <a:rPr kumimoji="0" lang="fa-IR" sz="25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وابسته</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5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به يكديگر تشكيل شده است  بعبارت ديگر به مجموعه اي از عناصر كه</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5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در ارتباط با يكديگر مي باشد، سيستم اطلاق مي شود. </a:t>
            </a:r>
            <a:endParaRPr kumimoji="0" lang="fa-IR" sz="25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6" name="Left Arrow 5"/>
          <p:cNvSpPr/>
          <p:nvPr/>
        </p:nvSpPr>
        <p:spPr>
          <a:xfrm>
            <a:off x="0" y="64770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7761">
                                            <p:txEl>
                                              <p:pRg st="0" end="0"/>
                                            </p:txEl>
                                          </p:spTgt>
                                        </p:tgtEl>
                                        <p:attrNameLst>
                                          <p:attrName>style.visibility</p:attrName>
                                        </p:attrNameLst>
                                      </p:cBhvr>
                                      <p:to>
                                        <p:strVal val="visible"/>
                                      </p:to>
                                    </p:set>
                                    <p:anim calcmode="lin" valueType="num">
                                      <p:cBhvr additive="base">
                                        <p:cTn id="19" dur="500" fill="hold"/>
                                        <p:tgtEl>
                                          <p:spTgt spid="117761">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776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7761">
                                            <p:txEl>
                                              <p:pRg st="1" end="1"/>
                                            </p:txEl>
                                          </p:spTgt>
                                        </p:tgtEl>
                                        <p:attrNameLst>
                                          <p:attrName>style.visibility</p:attrName>
                                        </p:attrNameLst>
                                      </p:cBhvr>
                                      <p:to>
                                        <p:strVal val="visible"/>
                                      </p:to>
                                    </p:set>
                                    <p:anim calcmode="lin" valueType="num">
                                      <p:cBhvr additive="base">
                                        <p:cTn id="25" dur="500" fill="hold"/>
                                        <p:tgtEl>
                                          <p:spTgt spid="117761">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776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7761">
                                            <p:txEl>
                                              <p:pRg st="2" end="2"/>
                                            </p:txEl>
                                          </p:spTgt>
                                        </p:tgtEl>
                                        <p:attrNameLst>
                                          <p:attrName>style.visibility</p:attrName>
                                        </p:attrNameLst>
                                      </p:cBhvr>
                                      <p:to>
                                        <p:strVal val="visible"/>
                                      </p:to>
                                    </p:set>
                                    <p:anim calcmode="lin" valueType="num">
                                      <p:cBhvr additive="base">
                                        <p:cTn id="31" dur="500" fill="hold"/>
                                        <p:tgtEl>
                                          <p:spTgt spid="117761">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776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7761">
                                            <p:txEl>
                                              <p:pRg st="3" end="3"/>
                                            </p:txEl>
                                          </p:spTgt>
                                        </p:tgtEl>
                                        <p:attrNameLst>
                                          <p:attrName>style.visibility</p:attrName>
                                        </p:attrNameLst>
                                      </p:cBhvr>
                                      <p:to>
                                        <p:strVal val="visible"/>
                                      </p:to>
                                    </p:set>
                                    <p:anim calcmode="lin" valueType="num">
                                      <p:cBhvr additive="base">
                                        <p:cTn id="37" dur="500" fill="hold"/>
                                        <p:tgtEl>
                                          <p:spTgt spid="117761">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776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7761"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1"/>
          <p:cNvSpPr>
            <a:spLocks noChangeArrowheads="1"/>
          </p:cNvSpPr>
          <p:nvPr/>
        </p:nvSpPr>
        <p:spPr bwMode="auto">
          <a:xfrm>
            <a:off x="1371600" y="0"/>
            <a:ext cx="50292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خصوصيات سيستم ها : </a:t>
            </a:r>
            <a:endParaRPr kumimoji="0" lang="en-US" sz="4000" b="0" i="0" u="none" strike="noStrike" cap="none" normalizeH="0" baseline="0" dirty="0" smtClean="0">
              <a:ln>
                <a:noFill/>
              </a:ln>
              <a:solidFill>
                <a:srgbClr val="FF0000"/>
              </a:solidFill>
              <a:effectLst/>
              <a:latin typeface="Arial" pitchFamily="34" charset="0"/>
              <a:cs typeface="Arial" pitchFamily="34" charset="0"/>
            </a:endParaRPr>
          </a:p>
        </p:txBody>
      </p:sp>
      <p:sp>
        <p:nvSpPr>
          <p:cNvPr id="3" name="Rectangle 2"/>
          <p:cNvSpPr/>
          <p:nvPr/>
        </p:nvSpPr>
        <p:spPr>
          <a:xfrm>
            <a:off x="0" y="1371600"/>
            <a:ext cx="8686800" cy="830997"/>
          </a:xfrm>
          <a:prstGeom prst="rect">
            <a:avLst/>
          </a:prstGeom>
        </p:spPr>
        <p:txBody>
          <a:bodyPr wrap="square">
            <a:spAutoFit/>
          </a:bodyPr>
          <a:lstStyle/>
          <a:p>
            <a:pPr lvl="0" algn="r" rtl="1" eaLnBrk="0" fontAlgn="base" hangingPunct="0">
              <a:spcBef>
                <a:spcPct val="0"/>
              </a:spcBef>
              <a:spcAft>
                <a:spcPct val="0"/>
              </a:spcAft>
            </a:pPr>
            <a:r>
              <a:rPr lang="fa-IR" sz="2400" b="1" dirty="0" smtClean="0">
                <a:latin typeface="Calibri" pitchFamily="34" charset="0"/>
                <a:ea typeface="Calibri" pitchFamily="34" charset="0"/>
                <a:cs typeface="B Traffic" pitchFamily="2" charset="-78"/>
              </a:rPr>
              <a:t>1-هر سيستم حداقل از دو جزء تشكيل مي شود.</a:t>
            </a:r>
          </a:p>
          <a:p>
            <a:pPr lvl="0" algn="r" rtl="1" eaLnBrk="0" fontAlgn="base" hangingPunct="0">
              <a:spcBef>
                <a:spcPct val="0"/>
              </a:spcBef>
              <a:spcAft>
                <a:spcPct val="0"/>
              </a:spcAft>
            </a:pPr>
            <a:r>
              <a:rPr lang="fa-IR" sz="2400" b="1" dirty="0" smtClean="0">
                <a:latin typeface="Calibri" pitchFamily="34" charset="0"/>
                <a:ea typeface="Calibri" pitchFamily="34" charset="0"/>
                <a:cs typeface="B Traffic" pitchFamily="2" charset="-78"/>
              </a:rPr>
              <a:t>                (تعدادی زیر سیستمهای بهم پیوسته  ی مرتبط ) </a:t>
            </a:r>
            <a:endParaRPr lang="en-US" sz="2400" b="1" dirty="0" smtClean="0">
              <a:latin typeface="Arial" pitchFamily="34" charset="0"/>
              <a:cs typeface="Arial" pitchFamily="34" charset="0"/>
            </a:endParaRPr>
          </a:p>
        </p:txBody>
      </p:sp>
      <p:sp>
        <p:nvSpPr>
          <p:cNvPr id="4" name="Rectangle 3"/>
          <p:cNvSpPr/>
          <p:nvPr/>
        </p:nvSpPr>
        <p:spPr>
          <a:xfrm>
            <a:off x="1219200" y="2590800"/>
            <a:ext cx="7696200" cy="400110"/>
          </a:xfrm>
          <a:prstGeom prst="rect">
            <a:avLst/>
          </a:prstGeom>
        </p:spPr>
        <p:txBody>
          <a:bodyPr wrap="square">
            <a:spAutoFit/>
          </a:bodyPr>
          <a:lstStyle/>
          <a:p>
            <a:pPr lvl="0" rtl="1" eaLnBrk="0" fontAlgn="base" hangingPunct="0">
              <a:spcBef>
                <a:spcPct val="0"/>
              </a:spcBef>
              <a:spcAft>
                <a:spcPct val="0"/>
              </a:spcAft>
            </a:pPr>
            <a:r>
              <a:rPr lang="fa-IR" sz="2000" b="1" dirty="0" smtClean="0">
                <a:latin typeface="Calibri" pitchFamily="34" charset="0"/>
                <a:ea typeface="Calibri" pitchFamily="34" charset="0"/>
                <a:cs typeface="B Traffic" pitchFamily="2" charset="-78"/>
              </a:rPr>
              <a:t> 2- هر جزء حداقل با يك جزء ديگر از مجموعه داراي ارتباط مي باشد. </a:t>
            </a:r>
            <a:endParaRPr lang="en-US" sz="2000" b="1" dirty="0" smtClean="0">
              <a:latin typeface="Arial" pitchFamily="34" charset="0"/>
              <a:cs typeface="Arial" pitchFamily="34" charset="0"/>
            </a:endParaRPr>
          </a:p>
        </p:txBody>
      </p:sp>
      <p:sp>
        <p:nvSpPr>
          <p:cNvPr id="5" name="Rectangle 4"/>
          <p:cNvSpPr/>
          <p:nvPr/>
        </p:nvSpPr>
        <p:spPr>
          <a:xfrm>
            <a:off x="990600" y="3657600"/>
            <a:ext cx="7772400" cy="707886"/>
          </a:xfrm>
          <a:prstGeom prst="rect">
            <a:avLst/>
          </a:prstGeom>
        </p:spPr>
        <p:txBody>
          <a:bodyPr wrap="square">
            <a:spAutoFit/>
          </a:bodyPr>
          <a:lstStyle/>
          <a:p>
            <a:pPr lvl="0" algn="r" rtl="1" eaLnBrk="0" fontAlgn="base" hangingPunct="0">
              <a:spcBef>
                <a:spcPct val="0"/>
              </a:spcBef>
              <a:spcAft>
                <a:spcPct val="0"/>
              </a:spcAft>
            </a:pPr>
            <a:r>
              <a:rPr lang="fa-IR" sz="2000" b="1" dirty="0" smtClean="0">
                <a:latin typeface="Calibri" pitchFamily="34" charset="0"/>
                <a:ea typeface="Calibri" pitchFamily="34" charset="0"/>
                <a:cs typeface="B Traffic" pitchFamily="2" charset="-78"/>
              </a:rPr>
              <a:t>3- هر گونه تغييري در هر يك از اجزاء منجر به تغييراتي در كل مجموعه خواهد شد. ( در جهت تعادل راه می پوید ) </a:t>
            </a:r>
          </a:p>
        </p:txBody>
      </p:sp>
      <p:sp>
        <p:nvSpPr>
          <p:cNvPr id="6" name="Rectangle 5"/>
          <p:cNvSpPr/>
          <p:nvPr/>
        </p:nvSpPr>
        <p:spPr>
          <a:xfrm>
            <a:off x="1752600" y="4953000"/>
            <a:ext cx="7239000" cy="400110"/>
          </a:xfrm>
          <a:prstGeom prst="rect">
            <a:avLst/>
          </a:prstGeom>
        </p:spPr>
        <p:txBody>
          <a:bodyPr wrap="square">
            <a:spAutoFit/>
          </a:bodyPr>
          <a:lstStyle/>
          <a:p>
            <a:pPr lvl="0" eaLnBrk="0" fontAlgn="base" hangingPunct="0">
              <a:spcBef>
                <a:spcPct val="0"/>
              </a:spcBef>
              <a:spcAft>
                <a:spcPct val="0"/>
              </a:spcAft>
            </a:pPr>
            <a:r>
              <a:rPr lang="fa-IR" sz="2000" b="1" dirty="0" smtClean="0">
                <a:latin typeface="Calibri" pitchFamily="34" charset="0"/>
                <a:ea typeface="Calibri" pitchFamily="34" charset="0"/>
                <a:cs typeface="B Traffic" pitchFamily="2" charset="-78"/>
              </a:rPr>
              <a:t>4- مجموعه داراي خصوصياتي متفاوت از خصوصيات جمع اجزاء است. </a:t>
            </a:r>
            <a:endParaRPr lang="fa-IR" sz="2000" b="1" dirty="0" smtClean="0">
              <a:latin typeface="Arial" pitchFamily="34" charset="0"/>
              <a:cs typeface="Arial" pitchFamily="34" charset="0"/>
            </a:endParaRPr>
          </a:p>
        </p:txBody>
      </p:sp>
      <p:sp>
        <p:nvSpPr>
          <p:cNvPr id="7" name="Rectangle 3"/>
          <p:cNvSpPr>
            <a:spLocks noChangeArrowheads="1"/>
          </p:cNvSpPr>
          <p:nvPr/>
        </p:nvSpPr>
        <p:spPr bwMode="auto">
          <a:xfrm rot="16200000">
            <a:off x="-1799056" y="31706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8" name="Left Arrow 7"/>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133600" y="0"/>
            <a:ext cx="3684588" cy="609600"/>
          </a:xfrm>
        </p:spPr>
        <p:txBody>
          <a:bodyPr>
            <a:noAutofit/>
          </a:bodyPr>
          <a:lstStyle/>
          <a:p>
            <a:pPr algn="r" eaLnBrk="1" hangingPunct="1">
              <a:defRPr/>
            </a:pPr>
            <a:r>
              <a:rPr lang="ar-SA" altLang="en-US" sz="3600" dirty="0" smtClean="0">
                <a:solidFill>
                  <a:srgbClr val="FF0000"/>
                </a:solidFill>
                <a:effectLst>
                  <a:outerShdw blurRad="38100" dist="38100" dir="2700000" algn="tl">
                    <a:srgbClr val="C0C0C0"/>
                  </a:outerShdw>
                </a:effectLst>
                <a:latin typeface="B Compset" pitchFamily="2" charset="-78"/>
                <a:cs typeface="B Homa" pitchFamily="2" charset="-78"/>
              </a:rPr>
              <a:t>سیستم</a:t>
            </a:r>
            <a:endParaRPr lang="en-US" altLang="en-US" sz="3600" dirty="0" smtClean="0">
              <a:solidFill>
                <a:srgbClr val="FF0000"/>
              </a:solidFill>
              <a:effectLst>
                <a:outerShdw blurRad="38100" dist="38100" dir="2700000" algn="tl">
                  <a:srgbClr val="C0C0C0"/>
                </a:outerShdw>
              </a:effectLst>
              <a:latin typeface="B Compset" pitchFamily="2" charset="-78"/>
              <a:cs typeface="B Homa" pitchFamily="2" charset="-78"/>
            </a:endParaRPr>
          </a:p>
        </p:txBody>
      </p:sp>
      <p:sp>
        <p:nvSpPr>
          <p:cNvPr id="14" name="Rectangle 13"/>
          <p:cNvSpPr/>
          <p:nvPr/>
        </p:nvSpPr>
        <p:spPr>
          <a:xfrm>
            <a:off x="2971800" y="533400"/>
            <a:ext cx="5681480" cy="461665"/>
          </a:xfrm>
          <a:prstGeom prst="rect">
            <a:avLst/>
          </a:prstGeom>
        </p:spPr>
        <p:txBody>
          <a:bodyPr wrap="square">
            <a:spAutoFit/>
          </a:bodyPr>
          <a:lstStyle/>
          <a:p>
            <a:pPr marL="342900" indent="-342900" algn="r" rtl="1">
              <a:spcBef>
                <a:spcPct val="20000"/>
              </a:spcBef>
              <a:buFont typeface="Wingdings" pitchFamily="2" charset="2"/>
              <a:buChar char="v"/>
            </a:pPr>
            <a:r>
              <a:rPr lang="fa-IR" altLang="en-US" sz="2400" b="1" dirty="0" smtClean="0">
                <a:latin typeface="B Compset" pitchFamily="2" charset="-78"/>
                <a:cs typeface="B Traffic" pitchFamily="2" charset="-78"/>
              </a:rPr>
              <a:t>انواع  سیستم: </a:t>
            </a:r>
            <a:r>
              <a:rPr lang="ar-SA" altLang="en-US" sz="2400" b="1" dirty="0" smtClean="0">
                <a:latin typeface="B Compset" pitchFamily="2" charset="-78"/>
                <a:cs typeface="B Traffic" pitchFamily="2" charset="-78"/>
              </a:rPr>
              <a:t>سیستم باز ـ بسته</a:t>
            </a:r>
            <a:endParaRPr lang="en-US" altLang="en-US" sz="2400" b="1" dirty="0">
              <a:latin typeface="B Compset" pitchFamily="2" charset="-78"/>
              <a:cs typeface="B Traffic" pitchFamily="2" charset="-78"/>
            </a:endParaRPr>
          </a:p>
        </p:txBody>
      </p:sp>
      <p:sp>
        <p:nvSpPr>
          <p:cNvPr id="15" name="Rectangle 14"/>
          <p:cNvSpPr/>
          <p:nvPr/>
        </p:nvSpPr>
        <p:spPr>
          <a:xfrm>
            <a:off x="990600" y="1219200"/>
            <a:ext cx="8153400" cy="1255728"/>
          </a:xfrm>
          <a:prstGeom prst="rect">
            <a:avLst/>
          </a:prstGeom>
        </p:spPr>
        <p:txBody>
          <a:bodyPr wrap="square">
            <a:spAutoFit/>
          </a:bodyPr>
          <a:lstStyle/>
          <a:p>
            <a:pPr marL="342900" indent="-342900" algn="r" rtl="1">
              <a:spcBef>
                <a:spcPct val="20000"/>
              </a:spcBef>
              <a:buFont typeface="Wingdings" pitchFamily="2" charset="2"/>
              <a:buChar char="v"/>
            </a:pPr>
            <a:r>
              <a:rPr lang="fa-IR" altLang="en-US" b="1" dirty="0" smtClean="0">
                <a:solidFill>
                  <a:srgbClr val="FFFF00"/>
                </a:solidFill>
                <a:latin typeface="B Compset" pitchFamily="2" charset="-78"/>
                <a:cs typeface="B Traffic" pitchFamily="2" charset="-78"/>
              </a:rPr>
              <a:t>آ - </a:t>
            </a:r>
            <a:r>
              <a:rPr lang="ar-SA" altLang="en-US" b="1" dirty="0" smtClean="0">
                <a:latin typeface="B Compset" pitchFamily="2" charset="-78"/>
                <a:cs typeface="B Traffic" pitchFamily="2" charset="-78"/>
              </a:rPr>
              <a:t>سیستم باز</a:t>
            </a:r>
            <a:r>
              <a:rPr lang="fa-IR" altLang="en-US" b="1" dirty="0" smtClean="0">
                <a:latin typeface="B Compset" pitchFamily="2" charset="-78"/>
                <a:cs typeface="B Traffic" pitchFamily="2" charset="-78"/>
              </a:rPr>
              <a:t>: سیستمی است که دائما در حال ارتباط و تعامل با محیط بیرون می باشد. </a:t>
            </a:r>
          </a:p>
          <a:p>
            <a:pPr marL="342900" indent="-342900" algn="r" rtl="1">
              <a:spcBef>
                <a:spcPct val="20000"/>
              </a:spcBef>
            </a:pPr>
            <a:r>
              <a:rPr lang="fa-IR" altLang="en-US" b="1" dirty="0" smtClean="0">
                <a:latin typeface="B Compset" pitchFamily="2" charset="-78"/>
                <a:cs typeface="B Traffic" pitchFamily="2" charset="-78"/>
              </a:rPr>
              <a:t>در سیستم باز بر روی داده ها ( درونداد ) که از بیرون محیط دریافت می شود یک سری فرایند و فعل و انفعالات صورت می پذیرد تا به ستاده ( برونداد ) سازمان ، بصورت محصول یا ارائه خدمات تبدیل شود . </a:t>
            </a:r>
            <a:r>
              <a:rPr lang="en-US" altLang="en-US" b="1" dirty="0" smtClean="0">
                <a:solidFill>
                  <a:srgbClr val="FFFF00"/>
                </a:solidFill>
                <a:latin typeface="B Compset" pitchFamily="2" charset="-78"/>
                <a:cs typeface="B Traffic" pitchFamily="2" charset="-78"/>
              </a:rPr>
              <a:t>  </a:t>
            </a:r>
            <a:endParaRPr lang="en-US" altLang="en-US" b="1" dirty="0">
              <a:solidFill>
                <a:srgbClr val="FFFF00"/>
              </a:solidFill>
              <a:latin typeface="B Compset" pitchFamily="2" charset="-78"/>
              <a:cs typeface="B Traffic" pitchFamily="2" charset="-78"/>
            </a:endParaRPr>
          </a:p>
        </p:txBody>
      </p:sp>
      <p:sp>
        <p:nvSpPr>
          <p:cNvPr id="6" name="Rectangle 5"/>
          <p:cNvSpPr/>
          <p:nvPr/>
        </p:nvSpPr>
        <p:spPr>
          <a:xfrm>
            <a:off x="685800" y="2819400"/>
            <a:ext cx="8229600" cy="1255728"/>
          </a:xfrm>
          <a:prstGeom prst="rect">
            <a:avLst/>
          </a:prstGeom>
        </p:spPr>
        <p:txBody>
          <a:bodyPr wrap="square">
            <a:spAutoFit/>
          </a:bodyPr>
          <a:lstStyle/>
          <a:p>
            <a:pPr marL="342900" indent="-342900" algn="r" rtl="1">
              <a:spcBef>
                <a:spcPct val="20000"/>
              </a:spcBef>
              <a:buFont typeface="Wingdings" pitchFamily="2" charset="2"/>
              <a:buChar char="v"/>
            </a:pPr>
            <a:r>
              <a:rPr lang="fa-IR" altLang="en-US" b="1" dirty="0" smtClean="0">
                <a:latin typeface="B Compset" pitchFamily="2" charset="-78"/>
                <a:cs typeface="B Traffic" pitchFamily="2" charset="-78"/>
              </a:rPr>
              <a:t> سیستم بسته : سیستمی است که بدون ارتباط با محیط بیرونی قادر است به کار خود ادامه دهد . و نتایج کار آن قابل پیش بینی است . </a:t>
            </a:r>
          </a:p>
          <a:p>
            <a:pPr marL="342900" indent="-342900" algn="r" rtl="1">
              <a:spcBef>
                <a:spcPct val="20000"/>
              </a:spcBef>
            </a:pPr>
            <a:r>
              <a:rPr lang="fa-IR" altLang="en-US" b="1" dirty="0" smtClean="0">
                <a:latin typeface="B Compset" pitchFamily="2" charset="-78"/>
                <a:cs typeface="B Traffic" pitchFamily="2" charset="-78"/>
              </a:rPr>
              <a:t>( سیکل درونداد موتور اتومبیل : چرخش سویچ و فشار پدال و ایجاد فرایند تولید نیرو و روشن شدن موتور « ستاده » و بازخورد ، اطلاع راننده ) </a:t>
            </a:r>
          </a:p>
        </p:txBody>
      </p:sp>
      <p:sp>
        <p:nvSpPr>
          <p:cNvPr id="7" name="Rectangle 6"/>
          <p:cNvSpPr/>
          <p:nvPr/>
        </p:nvSpPr>
        <p:spPr>
          <a:xfrm>
            <a:off x="762000" y="4114800"/>
            <a:ext cx="8153400" cy="2123658"/>
          </a:xfrm>
          <a:prstGeom prst="rect">
            <a:avLst/>
          </a:prstGeom>
        </p:spPr>
        <p:txBody>
          <a:bodyPr wrap="square">
            <a:spAutoFit/>
          </a:bodyPr>
          <a:lstStyle/>
          <a:p>
            <a:pPr marL="342900" indent="-342900" algn="r" rtl="1">
              <a:spcBef>
                <a:spcPct val="20000"/>
              </a:spcBef>
            </a:pPr>
            <a:r>
              <a:rPr lang="fa-IR" altLang="en-US" sz="2000" b="1" dirty="0" smtClean="0">
                <a:solidFill>
                  <a:srgbClr val="0070C0"/>
                </a:solidFill>
                <a:latin typeface="B Compset" pitchFamily="2" charset="-78"/>
                <a:cs typeface="B Traffic" pitchFamily="2" charset="-78"/>
              </a:rPr>
              <a:t>آنتروپی : </a:t>
            </a:r>
            <a:r>
              <a:rPr lang="fa-IR" altLang="en-US" sz="2000" b="1" dirty="0" smtClean="0">
                <a:solidFill>
                  <a:srgbClr val="00B050"/>
                </a:solidFill>
                <a:latin typeface="B Compset" pitchFamily="2" charset="-78"/>
                <a:cs typeface="B Traffic" pitchFamily="2" charset="-78"/>
              </a:rPr>
              <a:t>تمام سیستمها در حال از بین رفتن و پیری و گرایش به اضمحلال دارند . </a:t>
            </a:r>
          </a:p>
          <a:p>
            <a:pPr marL="342900" indent="-342900" algn="r" rtl="1">
              <a:spcBef>
                <a:spcPct val="20000"/>
              </a:spcBef>
            </a:pPr>
            <a:r>
              <a:rPr lang="fa-IR" altLang="en-US" sz="2000" b="1" dirty="0" smtClean="0">
                <a:solidFill>
                  <a:srgbClr val="00B050"/>
                </a:solidFill>
                <a:latin typeface="B Compset" pitchFamily="2" charset="-78"/>
                <a:cs typeface="B Traffic" pitchFamily="2" charset="-78"/>
              </a:rPr>
              <a:t>سیستمها (سازمانها)  برای بقای خود باید </a:t>
            </a:r>
            <a:r>
              <a:rPr lang="fa-IR" altLang="en-US" sz="2000" b="1" dirty="0" smtClean="0">
                <a:solidFill>
                  <a:srgbClr val="0070C0"/>
                </a:solidFill>
                <a:latin typeface="B Compset" pitchFamily="2" charset="-78"/>
                <a:cs typeface="B Traffic" pitchFamily="2" charset="-78"/>
              </a:rPr>
              <a:t>آنتروپی منفی </a:t>
            </a:r>
            <a:r>
              <a:rPr lang="fa-IR" altLang="en-US" sz="2000" b="1" dirty="0" smtClean="0">
                <a:solidFill>
                  <a:srgbClr val="00B050"/>
                </a:solidFill>
                <a:latin typeface="B Compset" pitchFamily="2" charset="-78"/>
                <a:cs typeface="B Traffic" pitchFamily="2" charset="-78"/>
              </a:rPr>
              <a:t>را بوجود آورد.</a:t>
            </a:r>
          </a:p>
          <a:p>
            <a:pPr marL="342900" indent="-342900" algn="r" rtl="1">
              <a:spcBef>
                <a:spcPct val="20000"/>
              </a:spcBef>
            </a:pPr>
            <a:r>
              <a:rPr lang="fa-IR" altLang="en-US" sz="2000" b="1" dirty="0" smtClean="0">
                <a:solidFill>
                  <a:srgbClr val="0070C0"/>
                </a:solidFill>
                <a:latin typeface="B Compset" pitchFamily="2" charset="-78"/>
                <a:cs typeface="B Traffic" pitchFamily="2" charset="-78"/>
              </a:rPr>
              <a:t> ( بوجود آوردن وضعیتی که از بین رفتن شکل ظاهری و کیفیات سیستم  را مانع شود .مانند : ذخیره آب برای روزهای سخت . یا اسیران جنگی بعلت کمبود جیره غذایی ، تحرک خود را به حد اقل میرسانند . )  </a:t>
            </a:r>
          </a:p>
          <a:p>
            <a:pPr marL="342900" indent="-342900" algn="r" rtl="1">
              <a:spcBef>
                <a:spcPct val="20000"/>
              </a:spcBef>
            </a:pPr>
            <a:r>
              <a:rPr lang="fa-IR" altLang="en-US" sz="2000" b="1" dirty="0" smtClean="0">
                <a:solidFill>
                  <a:srgbClr val="0070C0"/>
                </a:solidFill>
                <a:latin typeface="B Compset" pitchFamily="2" charset="-78"/>
                <a:cs typeface="B Traffic" pitchFamily="2" charset="-78"/>
              </a:rPr>
              <a:t> </a:t>
            </a:r>
            <a:endParaRPr lang="fa-IR" sz="2000" dirty="0">
              <a:solidFill>
                <a:srgbClr val="0070C0"/>
              </a:solidFill>
            </a:endParaRPr>
          </a:p>
        </p:txBody>
      </p:sp>
      <p:sp>
        <p:nvSpPr>
          <p:cNvPr id="8" name="Rectangle 3"/>
          <p:cNvSpPr>
            <a:spLocks noChangeArrowheads="1"/>
          </p:cNvSpPr>
          <p:nvPr/>
        </p:nvSpPr>
        <p:spPr bwMode="auto">
          <a:xfrm rot="16200000">
            <a:off x="-1799056" y="28658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9" name="Left Arrow 8"/>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xEl>
                                              <p:pRg st="0" end="0"/>
                                            </p:txEl>
                                          </p:spTgt>
                                        </p:tgtEl>
                                        <p:attrNameLst>
                                          <p:attrName>style.visibility</p:attrName>
                                        </p:attrNameLst>
                                      </p:cBhvr>
                                      <p:to>
                                        <p:strVal val="visible"/>
                                      </p:to>
                                    </p:set>
                                    <p:anim calcmode="lin" valueType="num">
                                      <p:cBhvr additive="base">
                                        <p:cTn id="13"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xEl>
                                              <p:pRg st="1" end="1"/>
                                            </p:txEl>
                                          </p:spTgt>
                                        </p:tgtEl>
                                        <p:attrNameLst>
                                          <p:attrName>style.visibility</p:attrName>
                                        </p:attrNameLst>
                                      </p:cBhvr>
                                      <p:to>
                                        <p:strVal val="visible"/>
                                      </p:to>
                                    </p:set>
                                    <p:anim calcmode="lin" valueType="num">
                                      <p:cBhvr additive="base">
                                        <p:cTn id="19"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 calcmode="lin" valueType="num">
                                      <p:cBhvr additive="base">
                                        <p:cTn id="3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 calcmode="lin" valueType="num">
                                      <p:cBhvr additive="base">
                                        <p:cTn id="3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xEl>
                                              <p:pRg st="1" end="1"/>
                                            </p:txEl>
                                          </p:spTgt>
                                        </p:tgtEl>
                                        <p:attrNameLst>
                                          <p:attrName>style.visibility</p:attrName>
                                        </p:attrNameLst>
                                      </p:cBhvr>
                                      <p:to>
                                        <p:strVal val="visible"/>
                                      </p:to>
                                    </p:set>
                                    <p:anim calcmode="lin" valueType="num">
                                      <p:cBhvr additive="base">
                                        <p:cTn id="4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xEl>
                                              <p:pRg st="2" end="2"/>
                                            </p:txEl>
                                          </p:spTgt>
                                        </p:tgtEl>
                                        <p:attrNameLst>
                                          <p:attrName>style.visibility</p:attrName>
                                        </p:attrNameLst>
                                      </p:cBhvr>
                                      <p:to>
                                        <p:strVal val="visible"/>
                                      </p:to>
                                    </p:set>
                                    <p:anim calcmode="lin" valueType="num">
                                      <p:cBhvr additive="base">
                                        <p:cTn id="4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
                                            <p:txEl>
                                              <p:pRg st="3" end="3"/>
                                            </p:txEl>
                                          </p:spTgt>
                                        </p:tgtEl>
                                        <p:attrNameLst>
                                          <p:attrName>style.visibility</p:attrName>
                                        </p:attrNameLst>
                                      </p:cBhvr>
                                      <p:to>
                                        <p:strVal val="visible"/>
                                      </p:to>
                                    </p:set>
                                    <p:anim calcmode="lin" valueType="num">
                                      <p:cBhvr additive="base">
                                        <p:cTn id="5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5" grpId="0" build="p"/>
      <p:bldP spid="6" grpId="0" build="p"/>
      <p:bldP spid="7"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133600" y="0"/>
            <a:ext cx="3684588" cy="609600"/>
          </a:xfrm>
        </p:spPr>
        <p:txBody>
          <a:bodyPr>
            <a:noAutofit/>
          </a:bodyPr>
          <a:lstStyle/>
          <a:p>
            <a:pPr algn="r" eaLnBrk="1" hangingPunct="1">
              <a:defRPr/>
            </a:pPr>
            <a:r>
              <a:rPr lang="ar-SA" altLang="en-US" sz="3600" dirty="0" smtClean="0">
                <a:solidFill>
                  <a:srgbClr val="FF0000"/>
                </a:solidFill>
                <a:effectLst>
                  <a:outerShdw blurRad="38100" dist="38100" dir="2700000" algn="tl">
                    <a:srgbClr val="C0C0C0"/>
                  </a:outerShdw>
                </a:effectLst>
                <a:latin typeface="B Compset" pitchFamily="2" charset="-78"/>
                <a:cs typeface="B Homa" pitchFamily="2" charset="-78"/>
              </a:rPr>
              <a:t>تعریف سیستم</a:t>
            </a:r>
            <a:endParaRPr lang="en-US" altLang="en-US" sz="3600" dirty="0" smtClean="0">
              <a:solidFill>
                <a:srgbClr val="FF0000"/>
              </a:solidFill>
              <a:effectLst>
                <a:outerShdw blurRad="38100" dist="38100" dir="2700000" algn="tl">
                  <a:srgbClr val="C0C0C0"/>
                </a:outerShdw>
              </a:effectLst>
              <a:latin typeface="B Compset" pitchFamily="2" charset="-78"/>
              <a:cs typeface="B Homa" pitchFamily="2" charset="-78"/>
            </a:endParaRPr>
          </a:p>
        </p:txBody>
      </p:sp>
      <p:sp>
        <p:nvSpPr>
          <p:cNvPr id="25604" name="Text Box 4"/>
          <p:cNvSpPr txBox="1">
            <a:spLocks noChangeArrowheads="1"/>
          </p:cNvSpPr>
          <p:nvPr/>
        </p:nvSpPr>
        <p:spPr bwMode="auto">
          <a:xfrm>
            <a:off x="1066800" y="1447800"/>
            <a:ext cx="4876800" cy="784830"/>
          </a:xfrm>
          <a:prstGeom prst="rect">
            <a:avLst/>
          </a:prstGeom>
          <a:noFill/>
          <a:ln w="12700" cap="sq">
            <a:noFill/>
            <a:miter lim="800000"/>
            <a:headEnd type="none" w="sm" len="sm"/>
            <a:tailEnd type="none" w="sm" len="sm"/>
          </a:ln>
        </p:spPr>
        <p:txBody>
          <a:bodyPr wrap="square">
            <a:spAutoFit/>
          </a:bodyPr>
          <a:lstStyle/>
          <a:p>
            <a:pPr eaLnBrk="0" hangingPunct="0">
              <a:spcBef>
                <a:spcPct val="50000"/>
              </a:spcBef>
            </a:pPr>
            <a:r>
              <a:rPr lang="ar-SA" altLang="en-US" b="1" dirty="0">
                <a:latin typeface="Arial Unicode MS" pitchFamily="34" charset="-128"/>
                <a:ea typeface="Arial Unicode MS" pitchFamily="34" charset="-128"/>
              </a:rPr>
              <a:t>محیط داخلی : كاركنان - شیوه مدیریت - نوع روابط</a:t>
            </a:r>
            <a:endParaRPr lang="en-US" altLang="en-US" b="1" dirty="0">
              <a:latin typeface="Arial Unicode MS" pitchFamily="34" charset="-128"/>
              <a:ea typeface="Arial Unicode MS" pitchFamily="34" charset="-128"/>
            </a:endParaRPr>
          </a:p>
          <a:p>
            <a:pPr eaLnBrk="0" hangingPunct="0">
              <a:spcBef>
                <a:spcPct val="50000"/>
              </a:spcBef>
            </a:pPr>
            <a:r>
              <a:rPr lang="en-US" altLang="en-US" b="1" dirty="0" smtClean="0">
                <a:latin typeface="Arial Unicode MS" pitchFamily="34" charset="-128"/>
                <a:ea typeface="Arial Unicode MS" pitchFamily="34" charset="-128"/>
              </a:rPr>
              <a:t>       </a:t>
            </a:r>
            <a:r>
              <a:rPr lang="ar-SA" altLang="en-US" b="1" dirty="0" smtClean="0">
                <a:latin typeface="Arial Unicode MS" pitchFamily="34" charset="-128"/>
                <a:ea typeface="Arial Unicode MS" pitchFamily="34" charset="-128"/>
              </a:rPr>
              <a:t>محیط </a:t>
            </a:r>
            <a:r>
              <a:rPr lang="ar-SA" altLang="en-US" b="1" dirty="0">
                <a:latin typeface="Arial Unicode MS" pitchFamily="34" charset="-128"/>
                <a:ea typeface="Arial Unicode MS" pitchFamily="34" charset="-128"/>
              </a:rPr>
              <a:t>خارجی :هر عامل خارج از محدوده </a:t>
            </a:r>
            <a:r>
              <a:rPr lang="ar-SA" altLang="en-US" b="1" dirty="0" smtClean="0">
                <a:latin typeface="Arial Unicode MS" pitchFamily="34" charset="-128"/>
                <a:ea typeface="Arial Unicode MS" pitchFamily="34" charset="-128"/>
              </a:rPr>
              <a:t>سازمان</a:t>
            </a:r>
            <a:r>
              <a:rPr lang="en-US" altLang="en-US" b="1" dirty="0" smtClean="0">
                <a:latin typeface="Arial Unicode MS" pitchFamily="34" charset="-128"/>
                <a:ea typeface="Arial Unicode MS" pitchFamily="34" charset="-128"/>
              </a:rPr>
              <a:t>    </a:t>
            </a:r>
            <a:endParaRPr lang="en-US" altLang="en-US" b="1" dirty="0">
              <a:latin typeface="Arial Unicode MS" pitchFamily="34" charset="-128"/>
              <a:ea typeface="Arial Unicode MS" pitchFamily="34" charset="-128"/>
            </a:endParaRPr>
          </a:p>
        </p:txBody>
      </p:sp>
      <p:sp>
        <p:nvSpPr>
          <p:cNvPr id="25605" name="AutoShape 5"/>
          <p:cNvSpPr>
            <a:spLocks/>
          </p:cNvSpPr>
          <p:nvPr/>
        </p:nvSpPr>
        <p:spPr bwMode="auto">
          <a:xfrm>
            <a:off x="5410200" y="1524000"/>
            <a:ext cx="228600" cy="609600"/>
          </a:xfrm>
          <a:prstGeom prst="rightBrace">
            <a:avLst>
              <a:gd name="adj1" fmla="val 22222"/>
              <a:gd name="adj2" fmla="val 50000"/>
            </a:avLst>
          </a:prstGeom>
          <a:noFill/>
          <a:ln w="57150" cap="sq">
            <a:solidFill>
              <a:schemeClr val="bg2"/>
            </a:solidFill>
            <a:round/>
            <a:headEnd type="none" w="sm" len="sm"/>
            <a:tailEnd type="none" w="sm" len="sm"/>
          </a:ln>
        </p:spPr>
        <p:txBody>
          <a:bodyPr wrap="none" anchor="ctr"/>
          <a:lstStyle/>
          <a:p>
            <a:endParaRPr lang="fa-IR"/>
          </a:p>
        </p:txBody>
      </p:sp>
      <p:sp>
        <p:nvSpPr>
          <p:cNvPr id="25606" name="Text Box 6"/>
          <p:cNvSpPr txBox="1">
            <a:spLocks noChangeArrowheads="1"/>
          </p:cNvSpPr>
          <p:nvPr/>
        </p:nvSpPr>
        <p:spPr bwMode="auto">
          <a:xfrm>
            <a:off x="3429000" y="2438400"/>
            <a:ext cx="1600200" cy="779463"/>
          </a:xfrm>
          <a:prstGeom prst="rect">
            <a:avLst/>
          </a:prstGeom>
          <a:noFill/>
          <a:ln w="12700" cap="sq">
            <a:noFill/>
            <a:miter lim="800000"/>
            <a:headEnd type="none" w="sm" len="sm"/>
            <a:tailEnd type="none" w="sm" len="sm"/>
          </a:ln>
        </p:spPr>
        <p:txBody>
          <a:bodyPr wrap="square">
            <a:spAutoFit/>
          </a:bodyPr>
          <a:lstStyle/>
          <a:p>
            <a:pPr eaLnBrk="0" hangingPunct="0">
              <a:spcBef>
                <a:spcPct val="50000"/>
              </a:spcBef>
            </a:pPr>
            <a:r>
              <a:rPr lang="ar-SA" altLang="en-US" b="1" dirty="0">
                <a:solidFill>
                  <a:srgbClr val="FFC000"/>
                </a:solidFill>
                <a:latin typeface="Arial Unicode MS" pitchFamily="34" charset="-128"/>
                <a:ea typeface="Arial Unicode MS" pitchFamily="34" charset="-128"/>
              </a:rPr>
              <a:t>سیستم اصلی</a:t>
            </a:r>
            <a:endParaRPr lang="en-US" altLang="en-US" b="1" dirty="0">
              <a:solidFill>
                <a:srgbClr val="FFC000"/>
              </a:solidFill>
              <a:latin typeface="Arial Unicode MS" pitchFamily="34" charset="-128"/>
              <a:ea typeface="Arial Unicode MS" pitchFamily="34" charset="-128"/>
            </a:endParaRPr>
          </a:p>
          <a:p>
            <a:pPr eaLnBrk="0" hangingPunct="0">
              <a:spcBef>
                <a:spcPct val="50000"/>
              </a:spcBef>
            </a:pPr>
            <a:r>
              <a:rPr lang="ar-SA" altLang="en-US" b="1" dirty="0">
                <a:solidFill>
                  <a:srgbClr val="FFC000"/>
                </a:solidFill>
                <a:latin typeface="Arial Unicode MS" pitchFamily="34" charset="-128"/>
                <a:ea typeface="Arial Unicode MS" pitchFamily="34" charset="-128"/>
              </a:rPr>
              <a:t>سیستم فرعی</a:t>
            </a:r>
            <a:r>
              <a:rPr lang="en-US" altLang="en-US" b="1" dirty="0">
                <a:solidFill>
                  <a:srgbClr val="FFC000"/>
                </a:solidFill>
                <a:latin typeface="Arial Unicode MS" pitchFamily="34" charset="-128"/>
                <a:ea typeface="Arial Unicode MS" pitchFamily="34" charset="-128"/>
              </a:rPr>
              <a:t> </a:t>
            </a:r>
          </a:p>
        </p:txBody>
      </p:sp>
      <p:sp>
        <p:nvSpPr>
          <p:cNvPr id="25607" name="AutoShape 7"/>
          <p:cNvSpPr>
            <a:spLocks/>
          </p:cNvSpPr>
          <p:nvPr/>
        </p:nvSpPr>
        <p:spPr bwMode="auto">
          <a:xfrm>
            <a:off x="5486400" y="2514600"/>
            <a:ext cx="152400" cy="685800"/>
          </a:xfrm>
          <a:prstGeom prst="rightBrace">
            <a:avLst>
              <a:gd name="adj1" fmla="val 22222"/>
              <a:gd name="adj2" fmla="val 50000"/>
            </a:avLst>
          </a:prstGeom>
          <a:noFill/>
          <a:ln w="57150" cap="sq">
            <a:solidFill>
              <a:schemeClr val="bg2"/>
            </a:solidFill>
            <a:round/>
            <a:headEnd type="none" w="sm" len="sm"/>
            <a:tailEnd type="none" w="sm" len="sm"/>
          </a:ln>
        </p:spPr>
        <p:txBody>
          <a:bodyPr wrap="none" anchor="ctr"/>
          <a:lstStyle/>
          <a:p>
            <a:endParaRPr lang="fa-IR"/>
          </a:p>
        </p:txBody>
      </p:sp>
      <p:sp>
        <p:nvSpPr>
          <p:cNvPr id="25608" name="Text Box 8"/>
          <p:cNvSpPr txBox="1">
            <a:spLocks noChangeArrowheads="1"/>
          </p:cNvSpPr>
          <p:nvPr/>
        </p:nvSpPr>
        <p:spPr bwMode="auto">
          <a:xfrm>
            <a:off x="914400" y="3657600"/>
            <a:ext cx="5410200" cy="707886"/>
          </a:xfrm>
          <a:prstGeom prst="rect">
            <a:avLst/>
          </a:prstGeom>
          <a:noFill/>
          <a:ln w="12700" cap="sq">
            <a:noFill/>
            <a:miter lim="800000"/>
            <a:headEnd type="none" w="sm" len="sm"/>
            <a:tailEnd type="none" w="sm" len="sm"/>
          </a:ln>
        </p:spPr>
        <p:txBody>
          <a:bodyPr wrap="square">
            <a:spAutoFit/>
          </a:bodyPr>
          <a:lstStyle/>
          <a:p>
            <a:pPr eaLnBrk="0" hangingPunct="0">
              <a:spcBef>
                <a:spcPct val="50000"/>
              </a:spcBef>
            </a:pPr>
            <a:r>
              <a:rPr lang="ar-SA" altLang="en-US" sz="1600" b="1" dirty="0">
                <a:latin typeface="Arial Unicode MS" pitchFamily="34" charset="-128"/>
                <a:ea typeface="Arial Unicode MS" pitchFamily="34" charset="-128"/>
              </a:rPr>
              <a:t>سیستم قطعی : سیستمی كه نتایج ان را كاملا می توان پیش بینی كرد</a:t>
            </a:r>
            <a:r>
              <a:rPr lang="en-US" altLang="en-US" sz="1600" b="1" dirty="0">
                <a:latin typeface="Arial Unicode MS" pitchFamily="34" charset="-128"/>
                <a:ea typeface="Arial Unicode MS" pitchFamily="34" charset="-128"/>
              </a:rPr>
              <a:t> </a:t>
            </a:r>
          </a:p>
          <a:p>
            <a:pPr eaLnBrk="0" hangingPunct="0">
              <a:spcBef>
                <a:spcPct val="50000"/>
              </a:spcBef>
            </a:pPr>
            <a:r>
              <a:rPr lang="en-US" altLang="en-US" sz="1600" b="1" dirty="0" smtClean="0">
                <a:latin typeface="Arial Unicode MS" pitchFamily="34" charset="-128"/>
                <a:ea typeface="Arial Unicode MS" pitchFamily="34" charset="-128"/>
              </a:rPr>
              <a:t>       </a:t>
            </a:r>
            <a:r>
              <a:rPr lang="ar-SA" altLang="en-US" sz="1600" b="1" dirty="0" smtClean="0">
                <a:latin typeface="Arial Unicode MS" pitchFamily="34" charset="-128"/>
                <a:ea typeface="Arial Unicode MS" pitchFamily="34" charset="-128"/>
              </a:rPr>
              <a:t>سیستم </a:t>
            </a:r>
            <a:r>
              <a:rPr lang="ar-SA" altLang="en-US" sz="1600" b="1" dirty="0">
                <a:latin typeface="Arial Unicode MS" pitchFamily="34" charset="-128"/>
                <a:ea typeface="Arial Unicode MS" pitchFamily="34" charset="-128"/>
              </a:rPr>
              <a:t>ا</a:t>
            </a:r>
            <a:r>
              <a:rPr lang="fa-IR" altLang="en-US" sz="1600" b="1" dirty="0">
                <a:latin typeface="Arial Unicode MS" pitchFamily="34" charset="-128"/>
                <a:ea typeface="Arial Unicode MS" pitchFamily="34" charset="-128"/>
              </a:rPr>
              <a:t>ح</a:t>
            </a:r>
            <a:r>
              <a:rPr lang="ar-SA" altLang="en-US" sz="1600" b="1" dirty="0">
                <a:latin typeface="Arial Unicode MS" pitchFamily="34" charset="-128"/>
                <a:ea typeface="Arial Unicode MS" pitchFamily="34" charset="-128"/>
              </a:rPr>
              <a:t>تما</a:t>
            </a:r>
            <a:r>
              <a:rPr lang="fa-IR" altLang="en-US" sz="1600" b="1" dirty="0">
                <a:latin typeface="Arial Unicode MS" pitchFamily="34" charset="-128"/>
                <a:ea typeface="Arial Unicode MS" pitchFamily="34" charset="-128"/>
              </a:rPr>
              <a:t>ل</a:t>
            </a:r>
            <a:r>
              <a:rPr lang="ar-SA" altLang="en-US" sz="1600" b="1" dirty="0">
                <a:latin typeface="Arial Unicode MS" pitchFamily="34" charset="-128"/>
                <a:ea typeface="Arial Unicode MS" pitchFamily="34" charset="-128"/>
              </a:rPr>
              <a:t>ی : سیستمی كه با كم داشتن اطلاعات مبهم باشد</a:t>
            </a:r>
            <a:r>
              <a:rPr lang="en-US" altLang="en-US" sz="1600" b="1" dirty="0">
                <a:latin typeface="Arial Unicode MS" pitchFamily="34" charset="-128"/>
                <a:ea typeface="Arial Unicode MS" pitchFamily="34" charset="-128"/>
              </a:rPr>
              <a:t> </a:t>
            </a:r>
          </a:p>
        </p:txBody>
      </p:sp>
      <p:sp>
        <p:nvSpPr>
          <p:cNvPr id="25609" name="AutoShape 9"/>
          <p:cNvSpPr>
            <a:spLocks/>
          </p:cNvSpPr>
          <p:nvPr/>
        </p:nvSpPr>
        <p:spPr bwMode="auto">
          <a:xfrm>
            <a:off x="6096000" y="3429000"/>
            <a:ext cx="304800" cy="990600"/>
          </a:xfrm>
          <a:prstGeom prst="rightBrace">
            <a:avLst>
              <a:gd name="adj1" fmla="val 27083"/>
              <a:gd name="adj2" fmla="val 50000"/>
            </a:avLst>
          </a:prstGeom>
          <a:noFill/>
          <a:ln w="57150" cap="sq">
            <a:solidFill>
              <a:schemeClr val="bg2"/>
            </a:solidFill>
            <a:round/>
            <a:headEnd type="none" w="sm" len="sm"/>
            <a:tailEnd type="none" w="sm" len="sm"/>
          </a:ln>
        </p:spPr>
        <p:txBody>
          <a:bodyPr wrap="none" anchor="ctr"/>
          <a:lstStyle/>
          <a:p>
            <a:endParaRPr lang="fa-IR"/>
          </a:p>
        </p:txBody>
      </p:sp>
      <p:sp>
        <p:nvSpPr>
          <p:cNvPr id="25610" name="Text Box 10"/>
          <p:cNvSpPr txBox="1">
            <a:spLocks noChangeArrowheads="1"/>
          </p:cNvSpPr>
          <p:nvPr/>
        </p:nvSpPr>
        <p:spPr bwMode="auto">
          <a:xfrm>
            <a:off x="1219200" y="4876800"/>
            <a:ext cx="4419600" cy="784830"/>
          </a:xfrm>
          <a:prstGeom prst="rect">
            <a:avLst/>
          </a:prstGeom>
          <a:noFill/>
          <a:ln w="12700" cap="sq">
            <a:noFill/>
            <a:miter lim="800000"/>
            <a:headEnd type="none" w="sm" len="sm"/>
            <a:tailEnd type="none" w="sm" len="sm"/>
          </a:ln>
        </p:spPr>
        <p:txBody>
          <a:bodyPr wrap="square">
            <a:spAutoFit/>
          </a:bodyPr>
          <a:lstStyle/>
          <a:p>
            <a:pPr eaLnBrk="0" hangingPunct="0">
              <a:spcBef>
                <a:spcPct val="50000"/>
              </a:spcBef>
            </a:pPr>
            <a:r>
              <a:rPr lang="en-US" altLang="en-US" b="1" dirty="0" smtClean="0">
                <a:latin typeface="Arial Unicode MS" pitchFamily="34" charset="-128"/>
                <a:ea typeface="Arial Unicode MS" pitchFamily="34" charset="-128"/>
              </a:rPr>
              <a:t>                 </a:t>
            </a:r>
            <a:r>
              <a:rPr lang="ar-SA" altLang="en-US" b="1" dirty="0" smtClean="0">
                <a:latin typeface="Arial Unicode MS" pitchFamily="34" charset="-128"/>
                <a:ea typeface="Arial Unicode MS" pitchFamily="34" charset="-128"/>
              </a:rPr>
              <a:t>مستقیم </a:t>
            </a:r>
            <a:r>
              <a:rPr lang="ar-SA" altLang="en-US" b="1" dirty="0">
                <a:latin typeface="Arial Unicode MS" pitchFamily="34" charset="-128"/>
                <a:ea typeface="Arial Unicode MS" pitchFamily="34" charset="-128"/>
              </a:rPr>
              <a:t>طبیعی : مثل روز و شب</a:t>
            </a:r>
            <a:r>
              <a:rPr lang="en-US" altLang="en-US" b="1" dirty="0">
                <a:latin typeface="Arial Unicode MS" pitchFamily="34" charset="-128"/>
                <a:ea typeface="Arial Unicode MS" pitchFamily="34" charset="-128"/>
              </a:rPr>
              <a:t> </a:t>
            </a:r>
          </a:p>
          <a:p>
            <a:pPr eaLnBrk="0" hangingPunct="0">
              <a:spcBef>
                <a:spcPct val="50000"/>
              </a:spcBef>
            </a:pPr>
            <a:r>
              <a:rPr lang="ar-SA" altLang="en-US" b="1" dirty="0">
                <a:latin typeface="Arial Unicode MS" pitchFamily="34" charset="-128"/>
                <a:ea typeface="Arial Unicode MS" pitchFamily="34" charset="-128"/>
              </a:rPr>
              <a:t>سیستم مصنوعی : در قلمرو  علم فیزیك است</a:t>
            </a:r>
            <a:r>
              <a:rPr lang="en-US" altLang="en-US" b="1" dirty="0">
                <a:latin typeface="Arial Unicode MS" pitchFamily="34" charset="-128"/>
                <a:ea typeface="Arial Unicode MS" pitchFamily="34" charset="-128"/>
              </a:rPr>
              <a:t>  </a:t>
            </a:r>
          </a:p>
        </p:txBody>
      </p:sp>
      <p:sp>
        <p:nvSpPr>
          <p:cNvPr id="25611" name="AutoShape 11"/>
          <p:cNvSpPr>
            <a:spLocks/>
          </p:cNvSpPr>
          <p:nvPr/>
        </p:nvSpPr>
        <p:spPr bwMode="auto">
          <a:xfrm>
            <a:off x="5562600" y="4953000"/>
            <a:ext cx="228600" cy="609600"/>
          </a:xfrm>
          <a:prstGeom prst="rightBrace">
            <a:avLst>
              <a:gd name="adj1" fmla="val 22222"/>
              <a:gd name="adj2" fmla="val 50000"/>
            </a:avLst>
          </a:prstGeom>
          <a:noFill/>
          <a:ln w="57150" cap="sq">
            <a:solidFill>
              <a:schemeClr val="bg2"/>
            </a:solidFill>
            <a:round/>
            <a:headEnd type="none" w="sm" len="sm"/>
            <a:tailEnd type="none" w="sm" len="sm"/>
          </a:ln>
        </p:spPr>
        <p:txBody>
          <a:bodyPr wrap="none" anchor="ctr"/>
          <a:lstStyle/>
          <a:p>
            <a:endParaRPr lang="fa-IR"/>
          </a:p>
        </p:txBody>
      </p:sp>
      <p:sp>
        <p:nvSpPr>
          <p:cNvPr id="25612" name="Text Box 12"/>
          <p:cNvSpPr txBox="1">
            <a:spLocks noChangeArrowheads="1"/>
          </p:cNvSpPr>
          <p:nvPr/>
        </p:nvSpPr>
        <p:spPr bwMode="auto">
          <a:xfrm>
            <a:off x="1066800" y="6096000"/>
            <a:ext cx="5664200" cy="366712"/>
          </a:xfrm>
          <a:prstGeom prst="rect">
            <a:avLst/>
          </a:prstGeom>
          <a:noFill/>
          <a:ln w="9525">
            <a:noFill/>
            <a:miter lim="800000"/>
            <a:headEnd/>
            <a:tailEnd/>
          </a:ln>
        </p:spPr>
        <p:txBody>
          <a:bodyPr>
            <a:spAutoFit/>
          </a:bodyPr>
          <a:lstStyle/>
          <a:p>
            <a:pPr>
              <a:spcBef>
                <a:spcPct val="50000"/>
              </a:spcBef>
            </a:pPr>
            <a:r>
              <a:rPr lang="fa-IR" altLang="en-US" b="1" dirty="0">
                <a:solidFill>
                  <a:srgbClr val="FF0000"/>
                </a:solidFill>
                <a:latin typeface="Tahoma" pitchFamily="34" charset="0"/>
                <a:ea typeface="Arial Unicode MS" pitchFamily="34" charset="-128"/>
                <a:cs typeface="B Yekan" pitchFamily="2" charset="-78"/>
              </a:rPr>
              <a:t>الف-کل گرایی                          ب- روابط بین اجزاء</a:t>
            </a:r>
            <a:endParaRPr lang="en-US" b="1" dirty="0">
              <a:solidFill>
                <a:srgbClr val="FF0000"/>
              </a:solidFill>
              <a:latin typeface="Tahoma" pitchFamily="34" charset="0"/>
              <a:ea typeface="Arial Unicode MS" pitchFamily="34" charset="-128"/>
              <a:cs typeface="B Yekan" pitchFamily="2" charset="-78"/>
            </a:endParaRPr>
          </a:p>
        </p:txBody>
      </p:sp>
      <p:sp>
        <p:nvSpPr>
          <p:cNvPr id="14" name="Rectangle 13"/>
          <p:cNvSpPr/>
          <p:nvPr/>
        </p:nvSpPr>
        <p:spPr>
          <a:xfrm>
            <a:off x="7086600" y="609600"/>
            <a:ext cx="1670649" cy="701731"/>
          </a:xfrm>
          <a:prstGeom prst="rect">
            <a:avLst/>
          </a:prstGeom>
        </p:spPr>
        <p:txBody>
          <a:bodyPr wrap="none">
            <a:spAutoFit/>
          </a:bodyPr>
          <a:lstStyle/>
          <a:p>
            <a:pPr marL="342900" indent="-342900" algn="r" rtl="1">
              <a:spcBef>
                <a:spcPct val="20000"/>
              </a:spcBef>
              <a:buFont typeface="Wingdings" pitchFamily="2" charset="2"/>
              <a:buChar char="v"/>
            </a:pPr>
            <a:r>
              <a:rPr lang="fa-IR" altLang="en-US" b="1" dirty="0" smtClean="0">
                <a:latin typeface="B Compset" pitchFamily="2" charset="-78"/>
                <a:cs typeface="B Traffic" pitchFamily="2" charset="-78"/>
              </a:rPr>
              <a:t>انواع  سیستم</a:t>
            </a:r>
          </a:p>
          <a:p>
            <a:pPr marL="342900" indent="-342900" algn="r" rtl="1">
              <a:spcBef>
                <a:spcPct val="20000"/>
              </a:spcBef>
              <a:buFont typeface="Wingdings" pitchFamily="2" charset="2"/>
              <a:buChar char="v"/>
            </a:pPr>
            <a:endParaRPr lang="en-US" altLang="en-US" b="1" dirty="0">
              <a:latin typeface="B Compset" pitchFamily="2" charset="-78"/>
              <a:cs typeface="B Traffic" pitchFamily="2" charset="-78"/>
            </a:endParaRPr>
          </a:p>
        </p:txBody>
      </p:sp>
      <p:sp>
        <p:nvSpPr>
          <p:cNvPr id="15" name="Rectangle 14"/>
          <p:cNvSpPr/>
          <p:nvPr/>
        </p:nvSpPr>
        <p:spPr>
          <a:xfrm>
            <a:off x="5334000" y="1371600"/>
            <a:ext cx="3429000" cy="701731"/>
          </a:xfrm>
          <a:prstGeom prst="rect">
            <a:avLst/>
          </a:prstGeom>
        </p:spPr>
        <p:txBody>
          <a:bodyPr wrap="square">
            <a:spAutoFit/>
          </a:bodyPr>
          <a:lstStyle/>
          <a:p>
            <a:pPr marL="342900" indent="-342900" algn="r" rtl="1">
              <a:spcBef>
                <a:spcPct val="20000"/>
              </a:spcBef>
              <a:buFont typeface="Wingdings" pitchFamily="2" charset="2"/>
              <a:buChar char="v"/>
            </a:pPr>
            <a:r>
              <a:rPr lang="en-US" altLang="en-US" b="1" dirty="0" smtClean="0">
                <a:solidFill>
                  <a:srgbClr val="FFFF00"/>
                </a:solidFill>
                <a:latin typeface="B Compset" pitchFamily="2" charset="-78"/>
              </a:rPr>
              <a:t>: </a:t>
            </a:r>
            <a:r>
              <a:rPr lang="ar-SA" altLang="en-US" b="1" dirty="0" smtClean="0">
                <a:latin typeface="B Compset" pitchFamily="2" charset="-78"/>
              </a:rPr>
              <a:t>سیستم باز</a:t>
            </a:r>
          </a:p>
          <a:p>
            <a:pPr marL="342900" indent="-342900" algn="r" rtl="1">
              <a:spcBef>
                <a:spcPct val="20000"/>
              </a:spcBef>
            </a:pPr>
            <a:r>
              <a:rPr lang="en-US" altLang="en-US" b="1" dirty="0" smtClean="0">
                <a:solidFill>
                  <a:srgbClr val="FFFF00"/>
                </a:solidFill>
                <a:latin typeface="B Compset" pitchFamily="2" charset="-78"/>
              </a:rPr>
              <a:t>  </a:t>
            </a:r>
            <a:r>
              <a:rPr lang="ar-SA" altLang="en-US" b="1" dirty="0" smtClean="0">
                <a:solidFill>
                  <a:srgbClr val="00B050"/>
                </a:solidFill>
                <a:latin typeface="B Compset" pitchFamily="2" charset="-78"/>
              </a:rPr>
              <a:t>الف ـ براساس ارتباط با محیط</a:t>
            </a:r>
            <a:endParaRPr lang="en-US" altLang="en-US" b="1" dirty="0">
              <a:solidFill>
                <a:srgbClr val="00B050"/>
              </a:solidFill>
              <a:latin typeface="B Compset" pitchFamily="2" charset="-78"/>
            </a:endParaRPr>
          </a:p>
        </p:txBody>
      </p:sp>
      <p:sp>
        <p:nvSpPr>
          <p:cNvPr id="16" name="Rectangle 15"/>
          <p:cNvSpPr/>
          <p:nvPr/>
        </p:nvSpPr>
        <p:spPr>
          <a:xfrm>
            <a:off x="5486400" y="2743200"/>
            <a:ext cx="3429144" cy="369332"/>
          </a:xfrm>
          <a:prstGeom prst="rect">
            <a:avLst/>
          </a:prstGeom>
        </p:spPr>
        <p:txBody>
          <a:bodyPr wrap="none">
            <a:spAutoFit/>
          </a:bodyPr>
          <a:lstStyle/>
          <a:p>
            <a:pPr marL="342900" indent="-342900" algn="r" rtl="1">
              <a:spcBef>
                <a:spcPct val="20000"/>
              </a:spcBef>
              <a:buFont typeface="Wingdings" pitchFamily="2" charset="2"/>
              <a:buChar char="q"/>
            </a:pPr>
            <a:r>
              <a:rPr lang="ar-SA" altLang="en-US" b="1" dirty="0" smtClean="0">
                <a:latin typeface="B Compset" pitchFamily="2" charset="-78"/>
                <a:cs typeface="B Traffic" pitchFamily="2" charset="-78"/>
              </a:rPr>
              <a:t>ب ـ براساس محدوده و مرز</a:t>
            </a:r>
            <a:r>
              <a:rPr lang="en-US" altLang="en-US" b="1" dirty="0" smtClean="0">
                <a:latin typeface="B Compset" pitchFamily="2" charset="-78"/>
                <a:cs typeface="B Traffic" pitchFamily="2" charset="-78"/>
              </a:rPr>
              <a:t>       </a:t>
            </a:r>
            <a:endParaRPr lang="fa-IR" altLang="en-US" b="1" dirty="0">
              <a:latin typeface="B Compset" pitchFamily="2" charset="-78"/>
              <a:cs typeface="B Traffic" pitchFamily="2" charset="-78"/>
            </a:endParaRPr>
          </a:p>
        </p:txBody>
      </p:sp>
      <p:sp>
        <p:nvSpPr>
          <p:cNvPr id="17" name="Rectangle 16"/>
          <p:cNvSpPr/>
          <p:nvPr/>
        </p:nvSpPr>
        <p:spPr>
          <a:xfrm>
            <a:off x="6019800" y="3581400"/>
            <a:ext cx="3124200" cy="701731"/>
          </a:xfrm>
          <a:prstGeom prst="rect">
            <a:avLst/>
          </a:prstGeom>
        </p:spPr>
        <p:txBody>
          <a:bodyPr wrap="square">
            <a:spAutoFit/>
          </a:bodyPr>
          <a:lstStyle/>
          <a:p>
            <a:pPr marL="342900" indent="-342900" algn="r" rtl="1">
              <a:spcBef>
                <a:spcPct val="20000"/>
              </a:spcBef>
            </a:pPr>
            <a:r>
              <a:rPr lang="ar-SA" altLang="en-US" b="1" dirty="0" smtClean="0">
                <a:latin typeface="B Compset" pitchFamily="2" charset="-78"/>
                <a:cs typeface="B Traffic" pitchFamily="2" charset="-78"/>
              </a:rPr>
              <a:t>ج : براساس قابلیت پیش بینی</a:t>
            </a:r>
            <a:r>
              <a:rPr lang="en-US" altLang="en-US" b="1" dirty="0" smtClean="0">
                <a:latin typeface="B Compset" pitchFamily="2" charset="-78"/>
                <a:cs typeface="B Traffic" pitchFamily="2" charset="-78"/>
              </a:rPr>
              <a:t> </a:t>
            </a:r>
          </a:p>
          <a:p>
            <a:pPr marL="342900" indent="-342900" algn="r" rtl="1">
              <a:spcBef>
                <a:spcPct val="20000"/>
              </a:spcBef>
            </a:pPr>
            <a:r>
              <a:rPr lang="fa-IR" altLang="en-US" b="1" dirty="0" smtClean="0">
                <a:latin typeface="B Compset" pitchFamily="2" charset="-78"/>
                <a:cs typeface="B Traffic" pitchFamily="2" charset="-78"/>
              </a:rPr>
              <a:t>     </a:t>
            </a:r>
            <a:r>
              <a:rPr lang="ar-SA" altLang="en-US" b="1" dirty="0" smtClean="0">
                <a:latin typeface="B Compset" pitchFamily="2" charset="-78"/>
                <a:cs typeface="B Traffic" pitchFamily="2" charset="-78"/>
              </a:rPr>
              <a:t>استافوردیكر</a:t>
            </a:r>
            <a:endParaRPr lang="fa-IR" altLang="en-US" b="1" dirty="0">
              <a:latin typeface="B Compset" pitchFamily="2" charset="-78"/>
              <a:cs typeface="B Traffic" pitchFamily="2" charset="-78"/>
            </a:endParaRPr>
          </a:p>
        </p:txBody>
      </p:sp>
      <p:sp>
        <p:nvSpPr>
          <p:cNvPr id="18" name="Rectangle 17"/>
          <p:cNvSpPr/>
          <p:nvPr/>
        </p:nvSpPr>
        <p:spPr>
          <a:xfrm>
            <a:off x="5867400" y="5029200"/>
            <a:ext cx="3276600" cy="701731"/>
          </a:xfrm>
          <a:prstGeom prst="rect">
            <a:avLst/>
          </a:prstGeom>
        </p:spPr>
        <p:txBody>
          <a:bodyPr wrap="square">
            <a:spAutoFit/>
          </a:bodyPr>
          <a:lstStyle/>
          <a:p>
            <a:pPr marL="342900" indent="-342900" algn="r" rtl="1">
              <a:spcBef>
                <a:spcPct val="20000"/>
              </a:spcBef>
              <a:buFont typeface="Wingdings" pitchFamily="2" charset="2"/>
              <a:buChar char="q"/>
            </a:pPr>
            <a:r>
              <a:rPr lang="ar-SA" altLang="en-US" b="1" dirty="0" smtClean="0">
                <a:latin typeface="B Compset" pitchFamily="2" charset="-78"/>
                <a:cs typeface="B Traffic" pitchFamily="2" charset="-78"/>
              </a:rPr>
              <a:t>د : سیستم براساس نیاز بر</a:t>
            </a:r>
            <a:r>
              <a:rPr lang="fa-IR" altLang="en-US" b="1" dirty="0" smtClean="0">
                <a:latin typeface="B Compset" pitchFamily="2" charset="-78"/>
                <a:cs typeface="B Traffic" pitchFamily="2" charset="-78"/>
              </a:rPr>
              <a:t>ای </a:t>
            </a:r>
            <a:endParaRPr lang="en-US" altLang="en-US" b="1" dirty="0" smtClean="0">
              <a:latin typeface="B Compset" pitchFamily="2" charset="-78"/>
              <a:cs typeface="B Traffic" pitchFamily="2" charset="-78"/>
            </a:endParaRPr>
          </a:p>
          <a:p>
            <a:pPr marL="342900" indent="-342900" algn="r" rtl="1">
              <a:spcBef>
                <a:spcPct val="20000"/>
              </a:spcBef>
            </a:pPr>
            <a:r>
              <a:rPr lang="ar-SA" altLang="en-US" b="1" dirty="0" smtClean="0">
                <a:latin typeface="B Compset" pitchFamily="2" charset="-78"/>
                <a:cs typeface="B Traffic" pitchFamily="2" charset="-78"/>
              </a:rPr>
              <a:t>برنامه‌ریزی</a:t>
            </a:r>
            <a:r>
              <a:rPr lang="fa-IR" altLang="en-US" b="1" dirty="0" smtClean="0">
                <a:latin typeface="B Compset" pitchFamily="2" charset="-78"/>
                <a:cs typeface="B Traffic" pitchFamily="2" charset="-78"/>
              </a:rPr>
              <a:t> (</a:t>
            </a:r>
            <a:r>
              <a:rPr lang="ar-SA" altLang="en-US" b="1" dirty="0" smtClean="0">
                <a:latin typeface="B Compset" pitchFamily="2" charset="-78"/>
                <a:cs typeface="B Traffic" pitchFamily="2" charset="-78"/>
              </a:rPr>
              <a:t>اروین لازلر</a:t>
            </a:r>
            <a:r>
              <a:rPr lang="fa-IR" altLang="en-US" b="1" dirty="0" smtClean="0">
                <a:latin typeface="B Compset" pitchFamily="2" charset="-78"/>
                <a:cs typeface="B Traffic" pitchFamily="2" charset="-78"/>
              </a:rPr>
              <a:t>)</a:t>
            </a:r>
          </a:p>
        </p:txBody>
      </p:sp>
      <p:sp>
        <p:nvSpPr>
          <p:cNvPr id="19" name="Rectangle 18"/>
          <p:cNvSpPr/>
          <p:nvPr/>
        </p:nvSpPr>
        <p:spPr>
          <a:xfrm>
            <a:off x="6705600" y="6096000"/>
            <a:ext cx="2076209" cy="369332"/>
          </a:xfrm>
          <a:prstGeom prst="rect">
            <a:avLst/>
          </a:prstGeom>
        </p:spPr>
        <p:txBody>
          <a:bodyPr wrap="none">
            <a:spAutoFit/>
          </a:bodyPr>
          <a:lstStyle/>
          <a:p>
            <a:pPr marL="342900" indent="-342900" algn="r" rtl="1">
              <a:spcBef>
                <a:spcPct val="20000"/>
              </a:spcBef>
              <a:buFont typeface="Wingdings" pitchFamily="2" charset="2"/>
              <a:buChar char="v"/>
            </a:pPr>
            <a:r>
              <a:rPr lang="fa-IR" altLang="en-US" b="1" dirty="0" smtClean="0">
                <a:latin typeface="B Compset" pitchFamily="2" charset="-78"/>
                <a:cs typeface="B Traffic" pitchFamily="2" charset="-78"/>
              </a:rPr>
              <a:t>ویژگیهای سیستم:</a:t>
            </a:r>
            <a:endParaRPr lang="fa-IR" altLang="en-US" b="1" dirty="0">
              <a:latin typeface="B Compset" pitchFamily="2" charset="-78"/>
              <a:cs typeface="B Traffic" pitchFamily="2" charset="-78"/>
            </a:endParaRPr>
          </a:p>
        </p:txBody>
      </p:sp>
      <p:sp>
        <p:nvSpPr>
          <p:cNvPr id="20" name="Rectangle 3"/>
          <p:cNvSpPr>
            <a:spLocks noChangeArrowheads="1"/>
          </p:cNvSpPr>
          <p:nvPr/>
        </p:nvSpPr>
        <p:spPr bwMode="auto">
          <a:xfrm rot="16200000">
            <a:off x="-1875256" y="29420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21" name="Left Arrow 20"/>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xEl>
                                              <p:pRg st="0" end="0"/>
                                            </p:txEl>
                                          </p:spTgt>
                                        </p:tgtEl>
                                        <p:attrNameLst>
                                          <p:attrName>style.visibility</p:attrName>
                                        </p:attrNameLst>
                                      </p:cBhvr>
                                      <p:to>
                                        <p:strVal val="visible"/>
                                      </p:to>
                                    </p:set>
                                    <p:anim calcmode="lin" valueType="num">
                                      <p:cBhvr additive="base">
                                        <p:cTn id="13"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xEl>
                                              <p:pRg st="1" end="1"/>
                                            </p:txEl>
                                          </p:spTgt>
                                        </p:tgtEl>
                                        <p:attrNameLst>
                                          <p:attrName>style.visibility</p:attrName>
                                        </p:attrNameLst>
                                      </p:cBhvr>
                                      <p:to>
                                        <p:strVal val="visible"/>
                                      </p:to>
                                    </p:set>
                                    <p:anim calcmode="lin" valueType="num">
                                      <p:cBhvr additive="base">
                                        <p:cTn id="19"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5604">
                                            <p:txEl>
                                              <p:pRg st="0" end="0"/>
                                            </p:txEl>
                                          </p:spTgt>
                                        </p:tgtEl>
                                        <p:attrNameLst>
                                          <p:attrName>style.visibility</p:attrName>
                                        </p:attrNameLst>
                                      </p:cBhvr>
                                      <p:to>
                                        <p:strVal val="visible"/>
                                      </p:to>
                                    </p:set>
                                    <p:anim calcmode="lin" valueType="num">
                                      <p:cBhvr additive="base">
                                        <p:cTn id="25" dur="500" fill="hold"/>
                                        <p:tgtEl>
                                          <p:spTgt spid="2560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560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5604">
                                            <p:txEl>
                                              <p:pRg st="1" end="1"/>
                                            </p:txEl>
                                          </p:spTgt>
                                        </p:tgtEl>
                                        <p:attrNameLst>
                                          <p:attrName>style.visibility</p:attrName>
                                        </p:attrNameLst>
                                      </p:cBhvr>
                                      <p:to>
                                        <p:strVal val="visible"/>
                                      </p:to>
                                    </p:set>
                                    <p:anim calcmode="lin" valueType="num">
                                      <p:cBhvr additive="base">
                                        <p:cTn id="31" dur="500" fill="hold"/>
                                        <p:tgtEl>
                                          <p:spTgt spid="25604">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560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
                                            <p:txEl>
                                              <p:pRg st="0" end="0"/>
                                            </p:txEl>
                                          </p:spTgt>
                                        </p:tgtEl>
                                        <p:attrNameLst>
                                          <p:attrName>style.visibility</p:attrName>
                                        </p:attrNameLst>
                                      </p:cBhvr>
                                      <p:to>
                                        <p:strVal val="visible"/>
                                      </p:to>
                                    </p:set>
                                    <p:anim calcmode="lin" valueType="num">
                                      <p:cBhvr additive="base">
                                        <p:cTn id="3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5606">
                                            <p:txEl>
                                              <p:pRg st="0" end="0"/>
                                            </p:txEl>
                                          </p:spTgt>
                                        </p:tgtEl>
                                        <p:attrNameLst>
                                          <p:attrName>style.visibility</p:attrName>
                                        </p:attrNameLst>
                                      </p:cBhvr>
                                      <p:to>
                                        <p:strVal val="visible"/>
                                      </p:to>
                                    </p:set>
                                    <p:anim calcmode="lin" valueType="num">
                                      <p:cBhvr additive="base">
                                        <p:cTn id="43" dur="500" fill="hold"/>
                                        <p:tgtEl>
                                          <p:spTgt spid="2560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56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5606">
                                            <p:txEl>
                                              <p:pRg st="1" end="1"/>
                                            </p:txEl>
                                          </p:spTgt>
                                        </p:tgtEl>
                                        <p:attrNameLst>
                                          <p:attrName>style.visibility</p:attrName>
                                        </p:attrNameLst>
                                      </p:cBhvr>
                                      <p:to>
                                        <p:strVal val="visible"/>
                                      </p:to>
                                    </p:set>
                                    <p:anim calcmode="lin" valueType="num">
                                      <p:cBhvr additive="base">
                                        <p:cTn id="49" dur="500" fill="hold"/>
                                        <p:tgtEl>
                                          <p:spTgt spid="25606">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560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xEl>
                                              <p:pRg st="0" end="0"/>
                                            </p:txEl>
                                          </p:spTgt>
                                        </p:tgtEl>
                                        <p:attrNameLst>
                                          <p:attrName>style.visibility</p:attrName>
                                        </p:attrNameLst>
                                      </p:cBhvr>
                                      <p:to>
                                        <p:strVal val="visible"/>
                                      </p:to>
                                    </p:set>
                                    <p:anim calcmode="lin" valueType="num">
                                      <p:cBhvr additive="base">
                                        <p:cTn id="55"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7">
                                            <p:txEl>
                                              <p:pRg st="1" end="1"/>
                                            </p:txEl>
                                          </p:spTgt>
                                        </p:tgtEl>
                                        <p:attrNameLst>
                                          <p:attrName>style.visibility</p:attrName>
                                        </p:attrNameLst>
                                      </p:cBhvr>
                                      <p:to>
                                        <p:strVal val="visible"/>
                                      </p:to>
                                    </p:set>
                                    <p:anim calcmode="lin" valueType="num">
                                      <p:cBhvr additive="base">
                                        <p:cTn id="61"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5608">
                                            <p:txEl>
                                              <p:pRg st="0" end="0"/>
                                            </p:txEl>
                                          </p:spTgt>
                                        </p:tgtEl>
                                        <p:attrNameLst>
                                          <p:attrName>style.visibility</p:attrName>
                                        </p:attrNameLst>
                                      </p:cBhvr>
                                      <p:to>
                                        <p:strVal val="visible"/>
                                      </p:to>
                                    </p:set>
                                    <p:anim calcmode="lin" valueType="num">
                                      <p:cBhvr additive="base">
                                        <p:cTn id="67" dur="500" fill="hold"/>
                                        <p:tgtEl>
                                          <p:spTgt spid="25608">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560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5608">
                                            <p:txEl>
                                              <p:pRg st="1" end="1"/>
                                            </p:txEl>
                                          </p:spTgt>
                                        </p:tgtEl>
                                        <p:attrNameLst>
                                          <p:attrName>style.visibility</p:attrName>
                                        </p:attrNameLst>
                                      </p:cBhvr>
                                      <p:to>
                                        <p:strVal val="visible"/>
                                      </p:to>
                                    </p:set>
                                    <p:anim calcmode="lin" valueType="num">
                                      <p:cBhvr additive="base">
                                        <p:cTn id="73" dur="500" fill="hold"/>
                                        <p:tgtEl>
                                          <p:spTgt spid="25608">
                                            <p:txEl>
                                              <p:pRg st="1" end="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560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8">
                                            <p:txEl>
                                              <p:pRg st="0" end="0"/>
                                            </p:txEl>
                                          </p:spTgt>
                                        </p:tgtEl>
                                        <p:attrNameLst>
                                          <p:attrName>style.visibility</p:attrName>
                                        </p:attrNameLst>
                                      </p:cBhvr>
                                      <p:to>
                                        <p:strVal val="visible"/>
                                      </p:to>
                                    </p:set>
                                    <p:anim calcmode="lin" valueType="num">
                                      <p:cBhvr additive="base">
                                        <p:cTn id="79"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8">
                                            <p:txEl>
                                              <p:pRg st="1" end="1"/>
                                            </p:txEl>
                                          </p:spTgt>
                                        </p:tgtEl>
                                        <p:attrNameLst>
                                          <p:attrName>style.visibility</p:attrName>
                                        </p:attrNameLst>
                                      </p:cBhvr>
                                      <p:to>
                                        <p:strVal val="visible"/>
                                      </p:to>
                                    </p:set>
                                    <p:anim calcmode="lin" valueType="num">
                                      <p:cBhvr additive="base">
                                        <p:cTn id="85"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5610">
                                            <p:txEl>
                                              <p:pRg st="0" end="0"/>
                                            </p:txEl>
                                          </p:spTgt>
                                        </p:tgtEl>
                                        <p:attrNameLst>
                                          <p:attrName>style.visibility</p:attrName>
                                        </p:attrNameLst>
                                      </p:cBhvr>
                                      <p:to>
                                        <p:strVal val="visible"/>
                                      </p:to>
                                    </p:set>
                                    <p:anim calcmode="lin" valueType="num">
                                      <p:cBhvr additive="base">
                                        <p:cTn id="91" dur="500" fill="hold"/>
                                        <p:tgtEl>
                                          <p:spTgt spid="25610">
                                            <p:txEl>
                                              <p:pRg st="0" end="0"/>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256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5610">
                                            <p:txEl>
                                              <p:pRg st="1" end="1"/>
                                            </p:txEl>
                                          </p:spTgt>
                                        </p:tgtEl>
                                        <p:attrNameLst>
                                          <p:attrName>style.visibility</p:attrName>
                                        </p:attrNameLst>
                                      </p:cBhvr>
                                      <p:to>
                                        <p:strVal val="visible"/>
                                      </p:to>
                                    </p:set>
                                    <p:anim calcmode="lin" valueType="num">
                                      <p:cBhvr additive="base">
                                        <p:cTn id="97" dur="500" fill="hold"/>
                                        <p:tgtEl>
                                          <p:spTgt spid="25610">
                                            <p:txEl>
                                              <p:pRg st="1" end="1"/>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256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19">
                                            <p:txEl>
                                              <p:pRg st="0" end="0"/>
                                            </p:txEl>
                                          </p:spTgt>
                                        </p:tgtEl>
                                        <p:attrNameLst>
                                          <p:attrName>style.visibility</p:attrName>
                                        </p:attrNameLst>
                                      </p:cBhvr>
                                      <p:to>
                                        <p:strVal val="visible"/>
                                      </p:to>
                                    </p:set>
                                    <p:anim calcmode="lin" valueType="num">
                                      <p:cBhvr additive="base">
                                        <p:cTn id="103"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5612">
                                            <p:txEl>
                                              <p:pRg st="0" end="0"/>
                                            </p:txEl>
                                          </p:spTgt>
                                        </p:tgtEl>
                                        <p:attrNameLst>
                                          <p:attrName>style.visibility</p:attrName>
                                        </p:attrNameLst>
                                      </p:cBhvr>
                                      <p:to>
                                        <p:strVal val="visible"/>
                                      </p:to>
                                    </p:set>
                                    <p:anim calcmode="lin" valueType="num">
                                      <p:cBhvr additive="base">
                                        <p:cTn id="109" dur="500" fill="hold"/>
                                        <p:tgtEl>
                                          <p:spTgt spid="25612">
                                            <p:txEl>
                                              <p:pRg st="0" end="0"/>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2561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build="p"/>
      <p:bldP spid="25606" grpId="0" build="p"/>
      <p:bldP spid="25608" grpId="0" build="p"/>
      <p:bldP spid="25610" grpId="0" build="p"/>
      <p:bldP spid="25612" grpId="0" build="p"/>
      <p:bldP spid="14" grpId="0" build="p"/>
      <p:bldP spid="15" grpId="0" build="p"/>
      <p:bldP spid="16" grpId="0" build="p"/>
      <p:bldP spid="17" grpId="0" build="p"/>
      <p:bldP spid="18" grpId="0" build="p"/>
      <p:bldP spid="19"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133600" y="0"/>
            <a:ext cx="4092575" cy="762000"/>
          </a:xfrm>
        </p:spPr>
        <p:txBody>
          <a:bodyPr>
            <a:normAutofit/>
          </a:bodyPr>
          <a:lstStyle/>
          <a:p>
            <a:pPr eaLnBrk="1" hangingPunct="1">
              <a:defRPr/>
            </a:pPr>
            <a:r>
              <a:rPr lang="fa-IR" altLang="en-US" sz="4400" b="1" dirty="0" smtClean="0">
                <a:solidFill>
                  <a:srgbClr val="C00000"/>
                </a:solidFill>
                <a:effectLst>
                  <a:outerShdw blurRad="38100" dist="38100" dir="2700000" algn="tl">
                    <a:srgbClr val="C0C0C0"/>
                  </a:outerShdw>
                </a:effectLst>
                <a:latin typeface="B Compset" pitchFamily="2" charset="-78"/>
                <a:cs typeface="B Traffic" pitchFamily="2" charset="-78"/>
              </a:rPr>
              <a:t>اصول</a:t>
            </a:r>
            <a:r>
              <a:rPr lang="ar-SA" altLang="en-US" sz="4400" b="1" dirty="0" smtClean="0">
                <a:solidFill>
                  <a:srgbClr val="C00000"/>
                </a:solidFill>
                <a:effectLst>
                  <a:outerShdw blurRad="38100" dist="38100" dir="2700000" algn="tl">
                    <a:srgbClr val="C0C0C0"/>
                  </a:outerShdw>
                </a:effectLst>
                <a:latin typeface="B Compset" pitchFamily="2" charset="-78"/>
                <a:cs typeface="B Traffic" pitchFamily="2" charset="-78"/>
              </a:rPr>
              <a:t> سیستم</a:t>
            </a:r>
            <a:r>
              <a:rPr lang="fa-IR" altLang="en-US" sz="4400" b="1" dirty="0" smtClean="0">
                <a:solidFill>
                  <a:srgbClr val="C00000"/>
                </a:solidFill>
                <a:effectLst>
                  <a:outerShdw blurRad="38100" dist="38100" dir="2700000" algn="tl">
                    <a:srgbClr val="C0C0C0"/>
                  </a:outerShdw>
                </a:effectLst>
                <a:latin typeface="B Compset" pitchFamily="2" charset="-78"/>
                <a:cs typeface="B Traffic" pitchFamily="2" charset="-78"/>
              </a:rPr>
              <a:t> </a:t>
            </a:r>
            <a:endParaRPr lang="en-US" altLang="en-US" sz="4400" b="1" dirty="0" smtClean="0">
              <a:solidFill>
                <a:srgbClr val="C00000"/>
              </a:solidFill>
              <a:effectLst>
                <a:outerShdw blurRad="38100" dist="38100" dir="2700000" algn="tl">
                  <a:srgbClr val="C0C0C0"/>
                </a:outerShdw>
              </a:effectLst>
              <a:latin typeface="B Compset" pitchFamily="2" charset="-78"/>
              <a:cs typeface="B Traffic" pitchFamily="2" charset="-78"/>
            </a:endParaRPr>
          </a:p>
        </p:txBody>
      </p:sp>
      <p:sp>
        <p:nvSpPr>
          <p:cNvPr id="26627" name="Rectangle 3"/>
          <p:cNvSpPr>
            <a:spLocks noChangeArrowheads="1"/>
          </p:cNvSpPr>
          <p:nvPr/>
        </p:nvSpPr>
        <p:spPr bwMode="auto">
          <a:xfrm>
            <a:off x="1143000" y="762000"/>
            <a:ext cx="8001000" cy="5791200"/>
          </a:xfrm>
          <a:prstGeom prst="rect">
            <a:avLst/>
          </a:prstGeom>
          <a:noFill/>
          <a:ln w="9525">
            <a:noFill/>
            <a:miter lim="800000"/>
            <a:headEnd/>
            <a:tailEnd/>
          </a:ln>
        </p:spPr>
        <p:txBody>
          <a:bodyPr lIns="92075" tIns="46038" rIns="92075" bIns="46038"/>
          <a:lstStyle/>
          <a:p>
            <a:pPr marL="342900" indent="-342900" algn="r">
              <a:spcBef>
                <a:spcPct val="20000"/>
              </a:spcBef>
            </a:pPr>
            <a:r>
              <a:rPr lang="ar-SA" altLang="en-US" sz="2400" b="1" dirty="0" smtClean="0">
                <a:solidFill>
                  <a:srgbClr val="0070C0"/>
                </a:solidFill>
                <a:cs typeface="B Traffic" pitchFamily="2" charset="-78"/>
              </a:rPr>
              <a:t>1ـ </a:t>
            </a:r>
            <a:r>
              <a:rPr lang="ar-SA" altLang="en-US" sz="2400" b="1" dirty="0">
                <a:solidFill>
                  <a:srgbClr val="0070C0"/>
                </a:solidFill>
                <a:cs typeface="B Traffic" pitchFamily="2" charset="-78"/>
              </a:rPr>
              <a:t>پیوستگی و وابستگی </a:t>
            </a:r>
            <a:r>
              <a:rPr lang="ar-SA" altLang="en-US" sz="2400" b="1" dirty="0" smtClean="0">
                <a:solidFill>
                  <a:srgbClr val="0070C0"/>
                </a:solidFill>
                <a:cs typeface="B Traffic" pitchFamily="2" charset="-78"/>
              </a:rPr>
              <a:t>اجزاء </a:t>
            </a:r>
            <a:endParaRPr lang="ar-SA" altLang="en-US" sz="2400" b="1" dirty="0">
              <a:solidFill>
                <a:srgbClr val="0070C0"/>
              </a:solidFill>
              <a:cs typeface="B Traffic" pitchFamily="2" charset="-78"/>
            </a:endParaRPr>
          </a:p>
          <a:p>
            <a:pPr marL="342900" indent="-342900" algn="r">
              <a:spcBef>
                <a:spcPct val="20000"/>
              </a:spcBef>
            </a:pPr>
            <a:r>
              <a:rPr lang="ar-SA" altLang="en-US" sz="2400" b="1" dirty="0" smtClean="0">
                <a:solidFill>
                  <a:srgbClr val="0070C0"/>
                </a:solidFill>
                <a:cs typeface="B Traffic" pitchFamily="2" charset="-78"/>
              </a:rPr>
              <a:t>2ـ </a:t>
            </a:r>
            <a:r>
              <a:rPr lang="fa-IR" altLang="en-US" sz="2400" b="1" dirty="0">
                <a:solidFill>
                  <a:srgbClr val="0070C0"/>
                </a:solidFill>
                <a:cs typeface="B Traffic" pitchFamily="2" charset="-78"/>
              </a:rPr>
              <a:t>کل </a:t>
            </a:r>
            <a:r>
              <a:rPr lang="fa-IR" altLang="en-US" sz="2400" b="1" dirty="0" smtClean="0">
                <a:solidFill>
                  <a:srgbClr val="0070C0"/>
                </a:solidFill>
                <a:cs typeface="B Traffic" pitchFamily="2" charset="-78"/>
              </a:rPr>
              <a:t>گرایی</a:t>
            </a:r>
          </a:p>
          <a:p>
            <a:pPr marL="342900" indent="-342900" algn="r">
              <a:spcBef>
                <a:spcPct val="20000"/>
              </a:spcBef>
            </a:pPr>
            <a:r>
              <a:rPr lang="ar-SA" altLang="en-US" sz="2400" b="1" dirty="0" smtClean="0">
                <a:solidFill>
                  <a:srgbClr val="0070C0"/>
                </a:solidFill>
                <a:cs typeface="B Traffic" pitchFamily="2" charset="-78"/>
              </a:rPr>
              <a:t>3ـ </a:t>
            </a:r>
            <a:r>
              <a:rPr lang="ar-SA" altLang="en-US" sz="2400" b="1" dirty="0">
                <a:solidFill>
                  <a:srgbClr val="0070C0"/>
                </a:solidFill>
                <a:cs typeface="B Traffic" pitchFamily="2" charset="-78"/>
              </a:rPr>
              <a:t>هدف جویی </a:t>
            </a:r>
          </a:p>
          <a:p>
            <a:pPr marL="342900" indent="-342900" algn="r">
              <a:spcBef>
                <a:spcPct val="20000"/>
              </a:spcBef>
            </a:pPr>
            <a:r>
              <a:rPr lang="ar-SA" altLang="en-US" sz="2400" b="1" dirty="0">
                <a:solidFill>
                  <a:srgbClr val="0070C0"/>
                </a:solidFill>
                <a:cs typeface="B Traffic" pitchFamily="2" charset="-78"/>
              </a:rPr>
              <a:t>4ـ ورودی و </a:t>
            </a:r>
            <a:r>
              <a:rPr lang="fa-IR" altLang="en-US" sz="2400" b="1" dirty="0" smtClean="0">
                <a:solidFill>
                  <a:srgbClr val="0070C0"/>
                </a:solidFill>
                <a:cs typeface="B Traffic" pitchFamily="2" charset="-78"/>
              </a:rPr>
              <a:t>خروجی</a:t>
            </a:r>
          </a:p>
          <a:p>
            <a:pPr marL="342900" indent="-342900" algn="r">
              <a:spcBef>
                <a:spcPct val="20000"/>
              </a:spcBef>
            </a:pPr>
            <a:r>
              <a:rPr lang="ar-SA" altLang="en-US" sz="2400" b="1" dirty="0" smtClean="0">
                <a:solidFill>
                  <a:srgbClr val="0070C0"/>
                </a:solidFill>
                <a:cs typeface="B Traffic" pitchFamily="2" charset="-78"/>
              </a:rPr>
              <a:t>5ـ </a:t>
            </a:r>
            <a:r>
              <a:rPr lang="ar-SA" altLang="en-US" sz="2400" b="1" dirty="0">
                <a:solidFill>
                  <a:srgbClr val="0070C0"/>
                </a:solidFill>
                <a:cs typeface="B Traffic" pitchFamily="2" charset="-78"/>
              </a:rPr>
              <a:t>تبدیل (شیمیایی ـ مكانیكی)</a:t>
            </a:r>
          </a:p>
          <a:p>
            <a:pPr marL="342900" indent="-342900" algn="r">
              <a:spcBef>
                <a:spcPct val="20000"/>
              </a:spcBef>
            </a:pPr>
            <a:r>
              <a:rPr lang="ar-SA" altLang="en-US" sz="2400" b="1" dirty="0">
                <a:solidFill>
                  <a:srgbClr val="0070C0"/>
                </a:solidFill>
                <a:cs typeface="B Traffic" pitchFamily="2" charset="-78"/>
              </a:rPr>
              <a:t>6ـ آنتروپی (</a:t>
            </a:r>
            <a:r>
              <a:rPr lang="ar-SA" altLang="en-US" sz="2400" b="1" dirty="0" smtClean="0">
                <a:solidFill>
                  <a:srgbClr val="0070C0"/>
                </a:solidFill>
                <a:cs typeface="B Traffic" pitchFamily="2" charset="-78"/>
              </a:rPr>
              <a:t>مقاب</a:t>
            </a:r>
            <a:r>
              <a:rPr lang="fa-IR" altLang="en-US" sz="2400" b="1" dirty="0" smtClean="0">
                <a:solidFill>
                  <a:srgbClr val="0070C0"/>
                </a:solidFill>
                <a:cs typeface="B Traffic" pitchFamily="2" charset="-78"/>
              </a:rPr>
              <a:t>ل</a:t>
            </a:r>
            <a:r>
              <a:rPr lang="ar-SA" altLang="en-US" sz="2400" b="1" dirty="0" smtClean="0">
                <a:solidFill>
                  <a:srgbClr val="0070C0"/>
                </a:solidFill>
                <a:cs typeface="B Traffic" pitchFamily="2" charset="-78"/>
              </a:rPr>
              <a:t>ه </a:t>
            </a:r>
            <a:r>
              <a:rPr lang="ar-SA" altLang="en-US" sz="2400" b="1" dirty="0">
                <a:solidFill>
                  <a:srgbClr val="0070C0"/>
                </a:solidFill>
                <a:cs typeface="B Traffic" pitchFamily="2" charset="-78"/>
              </a:rPr>
              <a:t>با بی نظمی و كهولت)</a:t>
            </a:r>
          </a:p>
          <a:p>
            <a:pPr marL="342900" indent="-342900" algn="r">
              <a:spcBef>
                <a:spcPct val="20000"/>
              </a:spcBef>
            </a:pPr>
            <a:r>
              <a:rPr lang="ar-SA" altLang="en-US" sz="2400" b="1" dirty="0">
                <a:solidFill>
                  <a:srgbClr val="0070C0"/>
                </a:solidFill>
                <a:cs typeface="B Traffic" pitchFamily="2" charset="-78"/>
              </a:rPr>
              <a:t>7ـ تنظیم </a:t>
            </a:r>
          </a:p>
          <a:p>
            <a:pPr marL="342900" indent="-342900" algn="r">
              <a:spcBef>
                <a:spcPct val="20000"/>
              </a:spcBef>
            </a:pPr>
            <a:r>
              <a:rPr lang="ar-SA" altLang="en-US" sz="2400" b="1" dirty="0">
                <a:solidFill>
                  <a:srgbClr val="0070C0"/>
                </a:solidFill>
                <a:cs typeface="B Traffic" pitchFamily="2" charset="-78"/>
              </a:rPr>
              <a:t>8ـ سلسله مراتب (رعایت ریزسیستم‌ها و سیستم‌های </a:t>
            </a:r>
            <a:r>
              <a:rPr lang="ar-SA" altLang="en-US" sz="2400" b="1" dirty="0" smtClean="0">
                <a:solidFill>
                  <a:srgbClr val="0070C0"/>
                </a:solidFill>
                <a:cs typeface="B Traffic" pitchFamily="2" charset="-78"/>
              </a:rPr>
              <a:t>بز</a:t>
            </a:r>
            <a:r>
              <a:rPr lang="fa-IR" altLang="en-US" sz="2400" b="1" dirty="0" smtClean="0">
                <a:solidFill>
                  <a:srgbClr val="0070C0"/>
                </a:solidFill>
                <a:cs typeface="B Traffic" pitchFamily="2" charset="-78"/>
              </a:rPr>
              <a:t>ر</a:t>
            </a:r>
            <a:r>
              <a:rPr lang="ar-SA" altLang="en-US" sz="2400" b="1" dirty="0" smtClean="0">
                <a:solidFill>
                  <a:srgbClr val="0070C0"/>
                </a:solidFill>
                <a:cs typeface="B Traffic" pitchFamily="2" charset="-78"/>
              </a:rPr>
              <a:t>گتر</a:t>
            </a:r>
            <a:r>
              <a:rPr lang="ar-SA" altLang="en-US" sz="2400" b="1" dirty="0">
                <a:solidFill>
                  <a:srgbClr val="0070C0"/>
                </a:solidFill>
                <a:cs typeface="B Traffic" pitchFamily="2" charset="-78"/>
              </a:rPr>
              <a:t>)</a:t>
            </a:r>
          </a:p>
          <a:p>
            <a:pPr marL="342900" indent="-342900" algn="r">
              <a:spcBef>
                <a:spcPct val="20000"/>
              </a:spcBef>
            </a:pPr>
            <a:r>
              <a:rPr lang="ar-SA" altLang="en-US" sz="2400" b="1" dirty="0">
                <a:solidFill>
                  <a:srgbClr val="0070C0"/>
                </a:solidFill>
                <a:cs typeface="B Traffic" pitchFamily="2" charset="-78"/>
              </a:rPr>
              <a:t>9ـ جداسازی (اصل تخصص و تقسیم كار) </a:t>
            </a:r>
          </a:p>
          <a:p>
            <a:pPr marL="342900" indent="-342900" algn="r">
              <a:spcBef>
                <a:spcPct val="20000"/>
              </a:spcBef>
            </a:pPr>
            <a:r>
              <a:rPr lang="ar-SA" altLang="en-US" sz="2400" b="1" dirty="0">
                <a:solidFill>
                  <a:srgbClr val="0070C0"/>
                </a:solidFill>
                <a:cs typeface="B Traffic" pitchFamily="2" charset="-78"/>
              </a:rPr>
              <a:t>10ـ همپایانی </a:t>
            </a:r>
            <a:endParaRPr lang="fa-IR" altLang="en-US" sz="2400" b="1" dirty="0">
              <a:solidFill>
                <a:srgbClr val="0070C0"/>
              </a:solidFill>
              <a:cs typeface="B Traffic" pitchFamily="2" charset="-78"/>
            </a:endParaRPr>
          </a:p>
          <a:p>
            <a:pPr marL="342900" indent="-342900" algn="r">
              <a:spcBef>
                <a:spcPct val="20000"/>
              </a:spcBef>
            </a:pPr>
            <a:r>
              <a:rPr lang="fa-IR" altLang="en-US" sz="2400" b="1" dirty="0">
                <a:solidFill>
                  <a:srgbClr val="0070C0"/>
                </a:solidFill>
                <a:cs typeface="B Traffic" pitchFamily="2" charset="-78"/>
              </a:rPr>
              <a:t>11- </a:t>
            </a:r>
            <a:r>
              <a:rPr lang="fa-IR" altLang="en-US" sz="2400" b="1" dirty="0" smtClean="0">
                <a:solidFill>
                  <a:srgbClr val="0070C0"/>
                </a:solidFill>
                <a:cs typeface="B Traffic" pitchFamily="2" charset="-78"/>
              </a:rPr>
              <a:t>سینرژی</a:t>
            </a:r>
            <a:endParaRPr lang="en-US" altLang="en-US" sz="2400" b="1" dirty="0">
              <a:solidFill>
                <a:srgbClr val="0070C0"/>
              </a:solidFill>
              <a:cs typeface="B Traffic" pitchFamily="2" charset="-78"/>
            </a:endParaRPr>
          </a:p>
        </p:txBody>
      </p:sp>
      <p:sp>
        <p:nvSpPr>
          <p:cNvPr id="4"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5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6627">
                                            <p:txEl>
                                              <p:pRg st="3" end="3"/>
                                            </p:txEl>
                                          </p:spTgt>
                                        </p:tgtEl>
                                        <p:attrNameLst>
                                          <p:attrName>style.visibility</p:attrName>
                                        </p:attrNameLst>
                                      </p:cBhvr>
                                      <p:to>
                                        <p:strVal val="visible"/>
                                      </p:to>
                                    </p:set>
                                    <p:anim calcmode="lin" valueType="num">
                                      <p:cBhvr additive="base">
                                        <p:cTn id="25" dur="500" fill="hold"/>
                                        <p:tgtEl>
                                          <p:spTgt spid="266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66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6627">
                                            <p:txEl>
                                              <p:pRg st="4" end="4"/>
                                            </p:txEl>
                                          </p:spTgt>
                                        </p:tgtEl>
                                        <p:attrNameLst>
                                          <p:attrName>style.visibility</p:attrName>
                                        </p:attrNameLst>
                                      </p:cBhvr>
                                      <p:to>
                                        <p:strVal val="visible"/>
                                      </p:to>
                                    </p:set>
                                    <p:anim calcmode="lin" valueType="num">
                                      <p:cBhvr additive="base">
                                        <p:cTn id="31" dur="500" fill="hold"/>
                                        <p:tgtEl>
                                          <p:spTgt spid="266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66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6627">
                                            <p:txEl>
                                              <p:pRg st="5" end="5"/>
                                            </p:txEl>
                                          </p:spTgt>
                                        </p:tgtEl>
                                        <p:attrNameLst>
                                          <p:attrName>style.visibility</p:attrName>
                                        </p:attrNameLst>
                                      </p:cBhvr>
                                      <p:to>
                                        <p:strVal val="visible"/>
                                      </p:to>
                                    </p:set>
                                    <p:anim calcmode="lin" valueType="num">
                                      <p:cBhvr additive="base">
                                        <p:cTn id="37" dur="500" fill="hold"/>
                                        <p:tgtEl>
                                          <p:spTgt spid="266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66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6627">
                                            <p:txEl>
                                              <p:pRg st="6" end="6"/>
                                            </p:txEl>
                                          </p:spTgt>
                                        </p:tgtEl>
                                        <p:attrNameLst>
                                          <p:attrName>style.visibility</p:attrName>
                                        </p:attrNameLst>
                                      </p:cBhvr>
                                      <p:to>
                                        <p:strVal val="visible"/>
                                      </p:to>
                                    </p:set>
                                    <p:anim calcmode="lin" valueType="num">
                                      <p:cBhvr additive="base">
                                        <p:cTn id="43" dur="500" fill="hold"/>
                                        <p:tgtEl>
                                          <p:spTgt spid="266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66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6627">
                                            <p:txEl>
                                              <p:pRg st="7" end="7"/>
                                            </p:txEl>
                                          </p:spTgt>
                                        </p:tgtEl>
                                        <p:attrNameLst>
                                          <p:attrName>style.visibility</p:attrName>
                                        </p:attrNameLst>
                                      </p:cBhvr>
                                      <p:to>
                                        <p:strVal val="visible"/>
                                      </p:to>
                                    </p:set>
                                    <p:anim calcmode="lin" valueType="num">
                                      <p:cBhvr additive="base">
                                        <p:cTn id="49" dur="500" fill="hold"/>
                                        <p:tgtEl>
                                          <p:spTgt spid="2662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66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6627">
                                            <p:txEl>
                                              <p:pRg st="8" end="8"/>
                                            </p:txEl>
                                          </p:spTgt>
                                        </p:tgtEl>
                                        <p:attrNameLst>
                                          <p:attrName>style.visibility</p:attrName>
                                        </p:attrNameLst>
                                      </p:cBhvr>
                                      <p:to>
                                        <p:strVal val="visible"/>
                                      </p:to>
                                    </p:set>
                                    <p:anim calcmode="lin" valueType="num">
                                      <p:cBhvr additive="base">
                                        <p:cTn id="55" dur="500" fill="hold"/>
                                        <p:tgtEl>
                                          <p:spTgt spid="2662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66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6627">
                                            <p:txEl>
                                              <p:pRg st="9" end="9"/>
                                            </p:txEl>
                                          </p:spTgt>
                                        </p:tgtEl>
                                        <p:attrNameLst>
                                          <p:attrName>style.visibility</p:attrName>
                                        </p:attrNameLst>
                                      </p:cBhvr>
                                      <p:to>
                                        <p:strVal val="visible"/>
                                      </p:to>
                                    </p:set>
                                    <p:anim calcmode="lin" valueType="num">
                                      <p:cBhvr additive="base">
                                        <p:cTn id="61" dur="500" fill="hold"/>
                                        <p:tgtEl>
                                          <p:spTgt spid="2662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66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6627">
                                            <p:txEl>
                                              <p:pRg st="10" end="10"/>
                                            </p:txEl>
                                          </p:spTgt>
                                        </p:tgtEl>
                                        <p:attrNameLst>
                                          <p:attrName>style.visibility</p:attrName>
                                        </p:attrNameLst>
                                      </p:cBhvr>
                                      <p:to>
                                        <p:strVal val="visible"/>
                                      </p:to>
                                    </p:set>
                                    <p:anim calcmode="lin" valueType="num">
                                      <p:cBhvr additive="base">
                                        <p:cTn id="67" dur="500" fill="hold"/>
                                        <p:tgtEl>
                                          <p:spTgt spid="26627">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66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810000" y="0"/>
            <a:ext cx="2286000" cy="838200"/>
          </a:xfrm>
        </p:spPr>
        <p:txBody>
          <a:bodyPr>
            <a:normAutofit/>
          </a:bodyPr>
          <a:lstStyle/>
          <a:p>
            <a:pPr marL="838200" indent="-838200" eaLnBrk="1" hangingPunct="1">
              <a:defRPr/>
            </a:pPr>
            <a:r>
              <a:rPr lang="fa-IR" altLang="en-US" sz="3200" b="1" dirty="0" smtClean="0">
                <a:solidFill>
                  <a:schemeClr val="tx1"/>
                </a:solidFill>
                <a:effectLst>
                  <a:outerShdw blurRad="38100" dist="38100" dir="2700000" algn="tl">
                    <a:srgbClr val="C0C0C0"/>
                  </a:outerShdw>
                </a:effectLst>
                <a:cs typeface="B Traffic" pitchFamily="2" charset="-78"/>
              </a:rPr>
              <a:t>مدل سیستم</a:t>
            </a:r>
            <a:endParaRPr lang="en-US" altLang="en-US" sz="3200" b="1" dirty="0" smtClean="0">
              <a:solidFill>
                <a:schemeClr val="tx1"/>
              </a:solidFill>
              <a:effectLst>
                <a:outerShdw blurRad="38100" dist="38100" dir="2700000" algn="tl">
                  <a:srgbClr val="C0C0C0"/>
                </a:outerShdw>
              </a:effectLst>
              <a:cs typeface="B Traffic" pitchFamily="2" charset="-78"/>
            </a:endParaRPr>
          </a:p>
        </p:txBody>
      </p:sp>
      <p:sp>
        <p:nvSpPr>
          <p:cNvPr id="27651" name="Text Box 3"/>
          <p:cNvSpPr txBox="1">
            <a:spLocks noChangeArrowheads="1"/>
          </p:cNvSpPr>
          <p:nvPr/>
        </p:nvSpPr>
        <p:spPr bwMode="auto">
          <a:xfrm>
            <a:off x="1116013" y="2898775"/>
            <a:ext cx="1223962" cy="1017588"/>
          </a:xfrm>
          <a:prstGeom prst="rect">
            <a:avLst/>
          </a:prstGeom>
          <a:noFill/>
          <a:ln w="12700" cap="sq">
            <a:solidFill>
              <a:schemeClr val="tx1"/>
            </a:solidFill>
            <a:miter lim="800000"/>
            <a:headEnd type="none" w="sm" len="sm"/>
            <a:tailEnd type="none" w="sm" len="sm"/>
          </a:ln>
        </p:spPr>
        <p:txBody>
          <a:bodyPr>
            <a:spAutoFit/>
          </a:bodyPr>
          <a:lstStyle/>
          <a:p>
            <a:pPr algn="ctr" eaLnBrk="0" hangingPunct="0">
              <a:spcBef>
                <a:spcPct val="50000"/>
              </a:spcBef>
            </a:pPr>
            <a:r>
              <a:rPr lang="en-US" altLang="en-US" sz="2400" b="1" dirty="0">
                <a:solidFill>
                  <a:srgbClr val="FF0000"/>
                </a:solidFill>
                <a:latin typeface="Arial Unicode MS" pitchFamily="34" charset="-128"/>
                <a:ea typeface="Arial Unicode MS" pitchFamily="34" charset="-128"/>
                <a:cs typeface="Arial Unicode MS" pitchFamily="34" charset="-128"/>
              </a:rPr>
              <a:t>INPUT</a:t>
            </a:r>
          </a:p>
          <a:p>
            <a:pPr algn="ctr" eaLnBrk="0" hangingPunct="0">
              <a:spcBef>
                <a:spcPct val="50000"/>
              </a:spcBef>
            </a:pPr>
            <a:r>
              <a:rPr lang="ar-SA" altLang="en-US" sz="2400" b="1" dirty="0">
                <a:solidFill>
                  <a:srgbClr val="FF0000"/>
                </a:solidFill>
                <a:latin typeface="Arial Unicode MS" pitchFamily="34" charset="-128"/>
                <a:ea typeface="Arial Unicode MS" pitchFamily="34" charset="-128"/>
                <a:cs typeface="B Traffic" pitchFamily="2" charset="-78"/>
              </a:rPr>
              <a:t>ورودی</a:t>
            </a:r>
            <a:endParaRPr lang="en-US" altLang="en-US" sz="2400" dirty="0">
              <a:solidFill>
                <a:srgbClr val="FF0000"/>
              </a:solidFill>
              <a:latin typeface="Arial Unicode MS" pitchFamily="34" charset="-128"/>
              <a:ea typeface="Arial Unicode MS" pitchFamily="34" charset="-128"/>
              <a:cs typeface="B Traffic" pitchFamily="2" charset="-78"/>
            </a:endParaRPr>
          </a:p>
        </p:txBody>
      </p:sp>
      <p:sp>
        <p:nvSpPr>
          <p:cNvPr id="27652" name="Text Box 4"/>
          <p:cNvSpPr txBox="1">
            <a:spLocks noChangeArrowheads="1"/>
          </p:cNvSpPr>
          <p:nvPr/>
        </p:nvSpPr>
        <p:spPr bwMode="auto">
          <a:xfrm>
            <a:off x="3779838" y="2636838"/>
            <a:ext cx="1752600" cy="1565275"/>
          </a:xfrm>
          <a:prstGeom prst="rect">
            <a:avLst/>
          </a:prstGeom>
          <a:noFill/>
          <a:ln w="12700" cap="sq">
            <a:solidFill>
              <a:schemeClr val="bg2"/>
            </a:solidFill>
            <a:miter lim="800000"/>
            <a:headEnd type="none" w="sm" len="sm"/>
            <a:tailEnd type="none" w="sm" len="sm"/>
          </a:ln>
        </p:spPr>
        <p:txBody>
          <a:bodyPr>
            <a:spAutoFit/>
          </a:bodyPr>
          <a:lstStyle/>
          <a:p>
            <a:pPr algn="ctr" eaLnBrk="0" hangingPunct="0">
              <a:spcBef>
                <a:spcPct val="50000"/>
              </a:spcBef>
            </a:pPr>
            <a:r>
              <a:rPr lang="en-US" altLang="en-US" sz="2400" b="1" dirty="0">
                <a:solidFill>
                  <a:srgbClr val="FF0000"/>
                </a:solidFill>
                <a:latin typeface="Arial Unicode MS" pitchFamily="34" charset="-128"/>
                <a:ea typeface="Arial Unicode MS" pitchFamily="34" charset="-128"/>
                <a:cs typeface="B Traffic" pitchFamily="2" charset="-78"/>
              </a:rPr>
              <a:t>PROCESS</a:t>
            </a:r>
          </a:p>
          <a:p>
            <a:pPr algn="ctr" eaLnBrk="0" hangingPunct="0">
              <a:spcBef>
                <a:spcPct val="50000"/>
              </a:spcBef>
            </a:pPr>
            <a:r>
              <a:rPr lang="fa-IR" altLang="en-US" sz="2400" dirty="0">
                <a:solidFill>
                  <a:srgbClr val="FF0000"/>
                </a:solidFill>
                <a:latin typeface="Arial Unicode MS" pitchFamily="34" charset="-128"/>
                <a:ea typeface="Arial Unicode MS" pitchFamily="34" charset="-128"/>
                <a:cs typeface="B Traffic" pitchFamily="2" charset="-78"/>
              </a:rPr>
              <a:t>پردازش </a:t>
            </a:r>
          </a:p>
          <a:p>
            <a:pPr algn="ctr" eaLnBrk="0" hangingPunct="0">
              <a:spcBef>
                <a:spcPct val="50000"/>
              </a:spcBef>
            </a:pPr>
            <a:endParaRPr lang="en-US" altLang="en-US" sz="2400" dirty="0">
              <a:solidFill>
                <a:srgbClr val="FF0000"/>
              </a:solidFill>
              <a:latin typeface="Arial Unicode MS" pitchFamily="34" charset="-128"/>
              <a:ea typeface="Arial Unicode MS" pitchFamily="34" charset="-128"/>
              <a:cs typeface="B Traffic" pitchFamily="2" charset="-78"/>
            </a:endParaRPr>
          </a:p>
        </p:txBody>
      </p:sp>
      <p:sp>
        <p:nvSpPr>
          <p:cNvPr id="27653" name="Text Box 5"/>
          <p:cNvSpPr txBox="1">
            <a:spLocks noChangeArrowheads="1"/>
          </p:cNvSpPr>
          <p:nvPr/>
        </p:nvSpPr>
        <p:spPr bwMode="auto">
          <a:xfrm>
            <a:off x="6732588" y="2898775"/>
            <a:ext cx="1465262" cy="1015663"/>
          </a:xfrm>
          <a:prstGeom prst="rect">
            <a:avLst/>
          </a:prstGeom>
          <a:noFill/>
          <a:ln w="12700" cap="sq">
            <a:solidFill>
              <a:schemeClr val="tx1"/>
            </a:solidFill>
            <a:miter lim="800000"/>
            <a:headEnd type="none" w="sm" len="sm"/>
            <a:tailEnd type="none" w="sm" len="sm"/>
          </a:ln>
        </p:spPr>
        <p:txBody>
          <a:bodyPr wrap="square">
            <a:spAutoFit/>
          </a:bodyPr>
          <a:lstStyle/>
          <a:p>
            <a:pPr algn="ctr" eaLnBrk="0" hangingPunct="0">
              <a:spcBef>
                <a:spcPct val="50000"/>
              </a:spcBef>
            </a:pPr>
            <a:r>
              <a:rPr lang="en-US" altLang="en-US" sz="2400" b="1" dirty="0">
                <a:solidFill>
                  <a:srgbClr val="FF0000"/>
                </a:solidFill>
                <a:latin typeface="Arial Unicode MS" pitchFamily="34" charset="-128"/>
                <a:ea typeface="Arial Unicode MS" pitchFamily="34" charset="-128"/>
                <a:cs typeface="B Traffic" pitchFamily="2" charset="-78"/>
              </a:rPr>
              <a:t>OUTPUT</a:t>
            </a:r>
          </a:p>
          <a:p>
            <a:pPr algn="ctr" eaLnBrk="0" hangingPunct="0">
              <a:spcBef>
                <a:spcPct val="50000"/>
              </a:spcBef>
            </a:pPr>
            <a:r>
              <a:rPr lang="fa-IR" altLang="en-US" sz="2400" dirty="0">
                <a:solidFill>
                  <a:srgbClr val="FF0000"/>
                </a:solidFill>
                <a:latin typeface="Arial Unicode MS" pitchFamily="34" charset="-128"/>
                <a:ea typeface="Arial Unicode MS" pitchFamily="34" charset="-128"/>
                <a:cs typeface="B Traffic" pitchFamily="2" charset="-78"/>
              </a:rPr>
              <a:t>خروجی</a:t>
            </a:r>
            <a:endParaRPr lang="en-US" altLang="en-US" sz="2400" dirty="0">
              <a:solidFill>
                <a:srgbClr val="FF0000"/>
              </a:solidFill>
              <a:latin typeface="Arial Unicode MS" pitchFamily="34" charset="-128"/>
              <a:ea typeface="Arial Unicode MS" pitchFamily="34" charset="-128"/>
              <a:cs typeface="B Traffic" pitchFamily="2" charset="-78"/>
            </a:endParaRPr>
          </a:p>
        </p:txBody>
      </p:sp>
      <p:sp>
        <p:nvSpPr>
          <p:cNvPr id="27656" name="Text Box 8"/>
          <p:cNvSpPr txBox="1">
            <a:spLocks noChangeArrowheads="1"/>
          </p:cNvSpPr>
          <p:nvPr/>
        </p:nvSpPr>
        <p:spPr bwMode="auto">
          <a:xfrm>
            <a:off x="3419475" y="5084763"/>
            <a:ext cx="2089150" cy="457200"/>
          </a:xfrm>
          <a:prstGeom prst="rect">
            <a:avLst/>
          </a:prstGeom>
          <a:noFill/>
          <a:ln w="12700" cap="sq">
            <a:noFill/>
            <a:miter lim="800000"/>
            <a:headEnd type="none" w="sm" len="sm"/>
            <a:tailEnd type="none" w="sm" len="sm"/>
          </a:ln>
        </p:spPr>
        <p:txBody>
          <a:bodyPr>
            <a:spAutoFit/>
          </a:bodyPr>
          <a:lstStyle/>
          <a:p>
            <a:pPr algn="l" rtl="0" eaLnBrk="0" hangingPunct="0">
              <a:spcBef>
                <a:spcPct val="50000"/>
              </a:spcBef>
            </a:pPr>
            <a:endParaRPr kumimoji="1" lang="en-US" sz="2400" dirty="0">
              <a:latin typeface="B Compset" pitchFamily="2" charset="-78"/>
              <a:ea typeface="Arial Unicode MS" pitchFamily="34" charset="-128"/>
              <a:cs typeface="Arabic Transparent" pitchFamily="2" charset="-78"/>
            </a:endParaRPr>
          </a:p>
        </p:txBody>
      </p:sp>
      <p:sp>
        <p:nvSpPr>
          <p:cNvPr id="27657" name="Text Box 9"/>
          <p:cNvSpPr txBox="1">
            <a:spLocks noChangeArrowheads="1"/>
          </p:cNvSpPr>
          <p:nvPr/>
        </p:nvSpPr>
        <p:spPr bwMode="auto">
          <a:xfrm>
            <a:off x="3276600" y="4627563"/>
            <a:ext cx="2736850" cy="457200"/>
          </a:xfrm>
          <a:prstGeom prst="rect">
            <a:avLst/>
          </a:prstGeom>
          <a:noFill/>
          <a:ln w="12700" cap="sq">
            <a:noFill/>
            <a:miter lim="800000"/>
            <a:headEnd type="none" w="sm" len="sm"/>
            <a:tailEnd type="none" w="sm" len="sm"/>
          </a:ln>
        </p:spPr>
        <p:txBody>
          <a:bodyPr>
            <a:spAutoFit/>
          </a:bodyPr>
          <a:lstStyle/>
          <a:p>
            <a:pPr algn="ctr" eaLnBrk="0" hangingPunct="0">
              <a:spcBef>
                <a:spcPct val="50000"/>
              </a:spcBef>
            </a:pPr>
            <a:r>
              <a:rPr lang="en-US" altLang="en-US" sz="2400" b="1" dirty="0">
                <a:solidFill>
                  <a:schemeClr val="bg1"/>
                </a:solidFill>
                <a:latin typeface="Arial Unicode MS" pitchFamily="34" charset="-128"/>
                <a:ea typeface="Arial Unicode MS" pitchFamily="34" charset="-128"/>
                <a:cs typeface="Arial Unicode MS" pitchFamily="34" charset="-128"/>
              </a:rPr>
              <a:t>FEEDBACK</a:t>
            </a:r>
          </a:p>
        </p:txBody>
      </p:sp>
      <p:sp>
        <p:nvSpPr>
          <p:cNvPr id="27658" name="Oval 10"/>
          <p:cNvSpPr>
            <a:spLocks noChangeArrowheads="1"/>
          </p:cNvSpPr>
          <p:nvPr/>
        </p:nvSpPr>
        <p:spPr bwMode="auto">
          <a:xfrm>
            <a:off x="755650" y="3357563"/>
            <a:ext cx="215900" cy="215900"/>
          </a:xfrm>
          <a:prstGeom prst="ellipse">
            <a:avLst/>
          </a:prstGeom>
          <a:solidFill>
            <a:schemeClr val="accent1"/>
          </a:solidFill>
          <a:ln w="9525">
            <a:solidFill>
              <a:schemeClr val="tx1"/>
            </a:solidFill>
            <a:round/>
            <a:headEnd/>
            <a:tailEnd/>
          </a:ln>
        </p:spPr>
        <p:txBody>
          <a:bodyPr wrap="none" anchor="ctr"/>
          <a:lstStyle/>
          <a:p>
            <a:endParaRPr lang="fa-IR"/>
          </a:p>
        </p:txBody>
      </p:sp>
      <p:sp>
        <p:nvSpPr>
          <p:cNvPr id="27659" name="Text Box 11"/>
          <p:cNvSpPr txBox="1">
            <a:spLocks noChangeArrowheads="1"/>
          </p:cNvSpPr>
          <p:nvPr/>
        </p:nvSpPr>
        <p:spPr bwMode="auto">
          <a:xfrm>
            <a:off x="457200" y="1752600"/>
            <a:ext cx="2952750" cy="701675"/>
          </a:xfrm>
          <a:prstGeom prst="rect">
            <a:avLst/>
          </a:prstGeom>
          <a:noFill/>
          <a:ln w="9525">
            <a:noFill/>
            <a:miter lim="800000"/>
            <a:headEnd/>
            <a:tailEnd/>
          </a:ln>
        </p:spPr>
        <p:txBody>
          <a:bodyPr>
            <a:spAutoFit/>
          </a:bodyPr>
          <a:lstStyle/>
          <a:p>
            <a:pPr>
              <a:spcBef>
                <a:spcPct val="50000"/>
              </a:spcBef>
            </a:pPr>
            <a:r>
              <a:rPr lang="fa-IR" sz="2000" dirty="0">
                <a:solidFill>
                  <a:srgbClr val="0070C0"/>
                </a:solidFill>
                <a:ea typeface="Arial Unicode MS" pitchFamily="34" charset="-128"/>
                <a:cs typeface="B Traffic" pitchFamily="2" charset="-78"/>
              </a:rPr>
              <a:t>ماده انرژی ،اطلاعات، فضا، نیروی انسانس،بودجه و...</a:t>
            </a:r>
            <a:endParaRPr lang="en-US" sz="2000" dirty="0">
              <a:solidFill>
                <a:srgbClr val="0070C0"/>
              </a:solidFill>
              <a:ea typeface="Arial Unicode MS" pitchFamily="34" charset="-128"/>
              <a:cs typeface="B Traffic" pitchFamily="2" charset="-78"/>
            </a:endParaRPr>
          </a:p>
        </p:txBody>
      </p:sp>
      <p:sp>
        <p:nvSpPr>
          <p:cNvPr id="27660" name="Text Box 12"/>
          <p:cNvSpPr txBox="1">
            <a:spLocks noChangeArrowheads="1"/>
          </p:cNvSpPr>
          <p:nvPr/>
        </p:nvSpPr>
        <p:spPr bwMode="auto">
          <a:xfrm>
            <a:off x="5867400" y="1700213"/>
            <a:ext cx="3025775" cy="707886"/>
          </a:xfrm>
          <a:prstGeom prst="rect">
            <a:avLst/>
          </a:prstGeom>
          <a:noFill/>
          <a:ln w="9525">
            <a:noFill/>
            <a:miter lim="800000"/>
            <a:headEnd/>
            <a:tailEnd/>
          </a:ln>
        </p:spPr>
        <p:txBody>
          <a:bodyPr wrap="square">
            <a:spAutoFit/>
          </a:bodyPr>
          <a:lstStyle/>
          <a:p>
            <a:pPr>
              <a:spcBef>
                <a:spcPct val="50000"/>
              </a:spcBef>
            </a:pPr>
            <a:r>
              <a:rPr lang="fa-IR" sz="2000" dirty="0" smtClean="0">
                <a:solidFill>
                  <a:srgbClr val="002060"/>
                </a:solidFill>
                <a:ea typeface="Arial Unicode MS" pitchFamily="34" charset="-128"/>
                <a:cs typeface="B Traffic" pitchFamily="2" charset="-78"/>
              </a:rPr>
              <a:t>ماده انرژی،اطلاعات، فضا،نیروی  انسانی،بودجه </a:t>
            </a:r>
            <a:r>
              <a:rPr lang="fa-IR" sz="2000" dirty="0">
                <a:solidFill>
                  <a:srgbClr val="002060"/>
                </a:solidFill>
                <a:ea typeface="Arial Unicode MS" pitchFamily="34" charset="-128"/>
                <a:cs typeface="B Traffic" pitchFamily="2" charset="-78"/>
              </a:rPr>
              <a:t>و...</a:t>
            </a:r>
            <a:endParaRPr lang="en-US" sz="2000" dirty="0">
              <a:solidFill>
                <a:srgbClr val="002060"/>
              </a:solidFill>
              <a:ea typeface="Arial Unicode MS" pitchFamily="34" charset="-128"/>
              <a:cs typeface="B Traffic" pitchFamily="2" charset="-78"/>
            </a:endParaRPr>
          </a:p>
        </p:txBody>
      </p:sp>
      <p:sp>
        <p:nvSpPr>
          <p:cNvPr id="27661" name="Text Box 13"/>
          <p:cNvSpPr txBox="1">
            <a:spLocks noChangeArrowheads="1"/>
          </p:cNvSpPr>
          <p:nvPr/>
        </p:nvSpPr>
        <p:spPr bwMode="auto">
          <a:xfrm>
            <a:off x="2895600" y="1828800"/>
            <a:ext cx="2971799" cy="707886"/>
          </a:xfrm>
          <a:prstGeom prst="rect">
            <a:avLst/>
          </a:prstGeom>
          <a:noFill/>
          <a:ln w="9525">
            <a:noFill/>
            <a:miter lim="800000"/>
            <a:headEnd/>
            <a:tailEnd/>
          </a:ln>
        </p:spPr>
        <p:txBody>
          <a:bodyPr wrap="square">
            <a:spAutoFit/>
          </a:bodyPr>
          <a:lstStyle/>
          <a:p>
            <a:pPr>
              <a:spcBef>
                <a:spcPct val="50000"/>
              </a:spcBef>
            </a:pPr>
            <a:r>
              <a:rPr lang="fa-IR" sz="2000" dirty="0">
                <a:ea typeface="Arial Unicode MS" pitchFamily="34" charset="-128"/>
                <a:cs typeface="B Traffic" pitchFamily="2" charset="-78"/>
              </a:rPr>
              <a:t>تبدیل ماهیت(فیزیکی، </a:t>
            </a:r>
            <a:r>
              <a:rPr lang="fa-IR" sz="2000" dirty="0" smtClean="0">
                <a:ea typeface="Arial Unicode MS" pitchFamily="34" charset="-128"/>
                <a:cs typeface="B Traffic" pitchFamily="2" charset="-78"/>
              </a:rPr>
              <a:t>شیمیایی،   تغییر </a:t>
            </a:r>
            <a:r>
              <a:rPr lang="fa-IR" sz="2000" dirty="0">
                <a:ea typeface="Arial Unicode MS" pitchFamily="34" charset="-128"/>
                <a:cs typeface="B Traffic" pitchFamily="2" charset="-78"/>
              </a:rPr>
              <a:t>در عادات و رفتار.</a:t>
            </a:r>
            <a:endParaRPr lang="en-US" sz="2000" dirty="0">
              <a:ea typeface="Arial Unicode MS" pitchFamily="34" charset="-128"/>
              <a:cs typeface="B Traffic" pitchFamily="2" charset="-78"/>
            </a:endParaRPr>
          </a:p>
        </p:txBody>
      </p:sp>
      <p:sp>
        <p:nvSpPr>
          <p:cNvPr id="27662" name="Text Box 14"/>
          <p:cNvSpPr txBox="1">
            <a:spLocks noChangeArrowheads="1"/>
          </p:cNvSpPr>
          <p:nvPr/>
        </p:nvSpPr>
        <p:spPr bwMode="auto">
          <a:xfrm>
            <a:off x="2771775" y="5157788"/>
            <a:ext cx="4032250" cy="396875"/>
          </a:xfrm>
          <a:prstGeom prst="rect">
            <a:avLst/>
          </a:prstGeom>
          <a:noFill/>
          <a:ln w="9525">
            <a:noFill/>
            <a:miter lim="800000"/>
            <a:headEnd/>
            <a:tailEnd/>
          </a:ln>
        </p:spPr>
        <p:txBody>
          <a:bodyPr>
            <a:spAutoFit/>
          </a:bodyPr>
          <a:lstStyle/>
          <a:p>
            <a:pPr algn="ctr">
              <a:spcBef>
                <a:spcPct val="50000"/>
              </a:spcBef>
            </a:pPr>
            <a:r>
              <a:rPr lang="fa-IR" sz="2000" dirty="0">
                <a:solidFill>
                  <a:srgbClr val="FF0000"/>
                </a:solidFill>
                <a:ea typeface="Arial Unicode MS" pitchFamily="34" charset="-128"/>
                <a:cs typeface="B Traffic" pitchFamily="2" charset="-78"/>
              </a:rPr>
              <a:t>باز خور(سیستم اصلاح کننده)</a:t>
            </a:r>
            <a:endParaRPr lang="en-US" sz="2000" dirty="0">
              <a:solidFill>
                <a:srgbClr val="FF0000"/>
              </a:solidFill>
              <a:ea typeface="Arial Unicode MS" pitchFamily="34" charset="-128"/>
              <a:cs typeface="B Traffic" pitchFamily="2" charset="-78"/>
            </a:endParaRPr>
          </a:p>
        </p:txBody>
      </p:sp>
      <p:sp>
        <p:nvSpPr>
          <p:cNvPr id="27665" name="Freeform 17"/>
          <p:cNvSpPr>
            <a:spLocks/>
          </p:cNvSpPr>
          <p:nvPr/>
        </p:nvSpPr>
        <p:spPr bwMode="auto">
          <a:xfrm>
            <a:off x="838200" y="4343400"/>
            <a:ext cx="1588" cy="447675"/>
          </a:xfrm>
          <a:custGeom>
            <a:avLst/>
            <a:gdLst>
              <a:gd name="T0" fmla="*/ 0 w 1"/>
              <a:gd name="T1" fmla="*/ 282 h 282"/>
              <a:gd name="T2" fmla="*/ 0 w 1"/>
              <a:gd name="T3" fmla="*/ 0 h 282"/>
              <a:gd name="T4" fmla="*/ 0 60000 65536"/>
              <a:gd name="T5" fmla="*/ 0 60000 65536"/>
              <a:gd name="T6" fmla="*/ 0 w 1"/>
              <a:gd name="T7" fmla="*/ 0 h 282"/>
              <a:gd name="T8" fmla="*/ 1 w 1"/>
              <a:gd name="T9" fmla="*/ 282 h 282"/>
            </a:gdLst>
            <a:ahLst/>
            <a:cxnLst>
              <a:cxn ang="T4">
                <a:pos x="T0" y="T1"/>
              </a:cxn>
              <a:cxn ang="T5">
                <a:pos x="T2" y="T3"/>
              </a:cxn>
            </a:cxnLst>
            <a:rect l="T6" t="T7" r="T8" b="T9"/>
            <a:pathLst>
              <a:path w="1" h="282">
                <a:moveTo>
                  <a:pt x="0" y="282"/>
                </a:moveTo>
                <a:lnTo>
                  <a:pt x="0" y="0"/>
                </a:lnTo>
              </a:path>
            </a:pathLst>
          </a:custGeom>
          <a:noFill/>
          <a:ln w="9525">
            <a:solidFill>
              <a:schemeClr val="tx1"/>
            </a:solidFill>
            <a:round/>
            <a:headEnd type="none" w="med" len="med"/>
            <a:tailEnd type="triangle" w="med" len="med"/>
          </a:ln>
        </p:spPr>
        <p:txBody>
          <a:bodyPr/>
          <a:lstStyle/>
          <a:p>
            <a:endParaRPr lang="fa-IR"/>
          </a:p>
        </p:txBody>
      </p:sp>
      <p:sp>
        <p:nvSpPr>
          <p:cNvPr id="27667" name="Freeform 20"/>
          <p:cNvSpPr>
            <a:spLocks/>
          </p:cNvSpPr>
          <p:nvPr/>
        </p:nvSpPr>
        <p:spPr bwMode="auto">
          <a:xfrm>
            <a:off x="8604250" y="4151313"/>
            <a:ext cx="1588" cy="434975"/>
          </a:xfrm>
          <a:custGeom>
            <a:avLst/>
            <a:gdLst>
              <a:gd name="T0" fmla="*/ 0 w 1"/>
              <a:gd name="T1" fmla="*/ 0 h 274"/>
              <a:gd name="T2" fmla="*/ 0 w 1"/>
              <a:gd name="T3" fmla="*/ 274 h 274"/>
              <a:gd name="T4" fmla="*/ 0 60000 65536"/>
              <a:gd name="T5" fmla="*/ 0 60000 65536"/>
              <a:gd name="T6" fmla="*/ 0 w 1"/>
              <a:gd name="T7" fmla="*/ 0 h 274"/>
              <a:gd name="T8" fmla="*/ 1 w 1"/>
              <a:gd name="T9" fmla="*/ 274 h 274"/>
            </a:gdLst>
            <a:ahLst/>
            <a:cxnLst>
              <a:cxn ang="T4">
                <a:pos x="T0" y="T1"/>
              </a:cxn>
              <a:cxn ang="T5">
                <a:pos x="T2" y="T3"/>
              </a:cxn>
            </a:cxnLst>
            <a:rect l="T6" t="T7" r="T8" b="T9"/>
            <a:pathLst>
              <a:path w="1" h="274">
                <a:moveTo>
                  <a:pt x="0" y="0"/>
                </a:moveTo>
                <a:lnTo>
                  <a:pt x="0" y="274"/>
                </a:lnTo>
              </a:path>
            </a:pathLst>
          </a:custGeom>
          <a:noFill/>
          <a:ln w="9525">
            <a:solidFill>
              <a:schemeClr val="tx1"/>
            </a:solidFill>
            <a:round/>
            <a:headEnd type="none" w="med" len="med"/>
            <a:tailEnd type="triangle" w="med" len="med"/>
          </a:ln>
        </p:spPr>
        <p:txBody>
          <a:bodyPr/>
          <a:lstStyle/>
          <a:p>
            <a:endParaRPr lang="fa-IR"/>
          </a:p>
        </p:txBody>
      </p:sp>
      <p:sp>
        <p:nvSpPr>
          <p:cNvPr id="27668" name="Oval 21"/>
          <p:cNvSpPr>
            <a:spLocks noChangeArrowheads="1"/>
          </p:cNvSpPr>
          <p:nvPr/>
        </p:nvSpPr>
        <p:spPr bwMode="auto">
          <a:xfrm>
            <a:off x="8459788" y="3284538"/>
            <a:ext cx="288925" cy="288925"/>
          </a:xfrm>
          <a:prstGeom prst="ellipse">
            <a:avLst/>
          </a:prstGeom>
          <a:solidFill>
            <a:schemeClr val="accent1"/>
          </a:solidFill>
          <a:ln w="9525">
            <a:solidFill>
              <a:schemeClr val="tx1"/>
            </a:solidFill>
            <a:round/>
            <a:headEnd/>
            <a:tailEnd/>
          </a:ln>
        </p:spPr>
        <p:txBody>
          <a:bodyPr wrap="none" anchor="ctr"/>
          <a:lstStyle/>
          <a:p>
            <a:endParaRPr lang="fa-IR"/>
          </a:p>
        </p:txBody>
      </p:sp>
      <p:sp>
        <p:nvSpPr>
          <p:cNvPr id="27670" name="Line 23"/>
          <p:cNvSpPr>
            <a:spLocks noChangeShapeType="1"/>
          </p:cNvSpPr>
          <p:nvPr/>
        </p:nvSpPr>
        <p:spPr bwMode="auto">
          <a:xfrm>
            <a:off x="8604250" y="3573463"/>
            <a:ext cx="0" cy="1439862"/>
          </a:xfrm>
          <a:prstGeom prst="line">
            <a:avLst/>
          </a:prstGeom>
          <a:noFill/>
          <a:ln w="12700">
            <a:solidFill>
              <a:schemeClr val="tx1"/>
            </a:solidFill>
            <a:round/>
            <a:headEnd/>
            <a:tailEnd/>
          </a:ln>
        </p:spPr>
        <p:txBody>
          <a:bodyPr/>
          <a:lstStyle/>
          <a:p>
            <a:endParaRPr lang="fa-IR"/>
          </a:p>
        </p:txBody>
      </p:sp>
      <p:sp>
        <p:nvSpPr>
          <p:cNvPr id="26" name="Left Arrow 25"/>
          <p:cNvSpPr/>
          <p:nvPr/>
        </p:nvSpPr>
        <p:spPr>
          <a:xfrm>
            <a:off x="838200" y="5486400"/>
            <a:ext cx="77602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26"/>
          <p:cNvSpPr/>
          <p:nvPr/>
        </p:nvSpPr>
        <p:spPr>
          <a:xfrm>
            <a:off x="8382000" y="3657600"/>
            <a:ext cx="484632" cy="1981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Up Arrow 27"/>
          <p:cNvSpPr/>
          <p:nvPr/>
        </p:nvSpPr>
        <p:spPr>
          <a:xfrm>
            <a:off x="609600" y="3581400"/>
            <a:ext cx="484632" cy="2057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Arrow 28"/>
          <p:cNvSpPr/>
          <p:nvPr/>
        </p:nvSpPr>
        <p:spPr>
          <a:xfrm>
            <a:off x="2743200" y="34290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Arrow 29"/>
          <p:cNvSpPr/>
          <p:nvPr/>
        </p:nvSpPr>
        <p:spPr>
          <a:xfrm flipV="1">
            <a:off x="5638800" y="3276600"/>
            <a:ext cx="990600" cy="5334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3"/>
          <p:cNvSpPr>
            <a:spLocks noChangeArrowheads="1"/>
          </p:cNvSpPr>
          <p:nvPr/>
        </p:nvSpPr>
        <p:spPr bwMode="auto">
          <a:xfrm rot="16200000">
            <a:off x="-2027656" y="38564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23" name="Left Arrow 22"/>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1">
                                            <p:bg/>
                                          </p:spTgt>
                                        </p:tgtEl>
                                        <p:attrNameLst>
                                          <p:attrName>style.visibility</p:attrName>
                                        </p:attrNameLst>
                                      </p:cBhvr>
                                      <p:to>
                                        <p:strVal val="visible"/>
                                      </p:to>
                                    </p:set>
                                    <p:anim calcmode="lin" valueType="num">
                                      <p:cBhvr additive="base">
                                        <p:cTn id="7" dur="500" fill="hold"/>
                                        <p:tgtEl>
                                          <p:spTgt spid="27651">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7651">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651">
                                            <p:txEl>
                                              <p:pRg st="0" end="0"/>
                                            </p:txEl>
                                          </p:spTgt>
                                        </p:tgtEl>
                                        <p:attrNameLst>
                                          <p:attrName>style.visibility</p:attrName>
                                        </p:attrNameLst>
                                      </p:cBhvr>
                                      <p:to>
                                        <p:strVal val="visible"/>
                                      </p:to>
                                    </p:set>
                                    <p:anim calcmode="lin" valueType="num">
                                      <p:cBhvr additive="base">
                                        <p:cTn id="13" dur="5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7651">
                                            <p:txEl>
                                              <p:pRg st="1" end="1"/>
                                            </p:txEl>
                                          </p:spTgt>
                                        </p:tgtEl>
                                        <p:attrNameLst>
                                          <p:attrName>style.visibility</p:attrName>
                                        </p:attrNameLst>
                                      </p:cBhvr>
                                      <p:to>
                                        <p:strVal val="visible"/>
                                      </p:to>
                                    </p:set>
                                    <p:anim calcmode="lin" valueType="num">
                                      <p:cBhvr additive="base">
                                        <p:cTn id="19"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659">
                                            <p:txEl>
                                              <p:pRg st="0" end="0"/>
                                            </p:txEl>
                                          </p:spTgt>
                                        </p:tgtEl>
                                        <p:attrNameLst>
                                          <p:attrName>style.visibility</p:attrName>
                                        </p:attrNameLst>
                                      </p:cBhvr>
                                      <p:to>
                                        <p:strVal val="visible"/>
                                      </p:to>
                                    </p:set>
                                    <p:anim calcmode="lin" valueType="num">
                                      <p:cBhvr additive="base">
                                        <p:cTn id="25" dur="500" fill="hold"/>
                                        <p:tgtEl>
                                          <p:spTgt spid="27659">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6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7652">
                                            <p:bg/>
                                          </p:spTgt>
                                        </p:tgtEl>
                                        <p:attrNameLst>
                                          <p:attrName>style.visibility</p:attrName>
                                        </p:attrNameLst>
                                      </p:cBhvr>
                                      <p:to>
                                        <p:strVal val="visible"/>
                                      </p:to>
                                    </p:set>
                                    <p:anim calcmode="lin" valueType="num">
                                      <p:cBhvr additive="base">
                                        <p:cTn id="31" dur="500" fill="hold"/>
                                        <p:tgtEl>
                                          <p:spTgt spid="27652">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27652">
                                            <p:bg/>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7652">
                                            <p:txEl>
                                              <p:pRg st="0" end="0"/>
                                            </p:txEl>
                                          </p:spTgt>
                                        </p:tgtEl>
                                        <p:attrNameLst>
                                          <p:attrName>style.visibility</p:attrName>
                                        </p:attrNameLst>
                                      </p:cBhvr>
                                      <p:to>
                                        <p:strVal val="visible"/>
                                      </p:to>
                                    </p:set>
                                    <p:anim calcmode="lin" valueType="num">
                                      <p:cBhvr additive="base">
                                        <p:cTn id="37" dur="500" fill="hold"/>
                                        <p:tgtEl>
                                          <p:spTgt spid="2765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765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7652">
                                            <p:txEl>
                                              <p:pRg st="1" end="1"/>
                                            </p:txEl>
                                          </p:spTgt>
                                        </p:tgtEl>
                                        <p:attrNameLst>
                                          <p:attrName>style.visibility</p:attrName>
                                        </p:attrNameLst>
                                      </p:cBhvr>
                                      <p:to>
                                        <p:strVal val="visible"/>
                                      </p:to>
                                    </p:set>
                                    <p:anim calcmode="lin" valueType="num">
                                      <p:cBhvr additive="base">
                                        <p:cTn id="43" dur="500" fill="hold"/>
                                        <p:tgtEl>
                                          <p:spTgt spid="27652">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765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7661">
                                            <p:txEl>
                                              <p:pRg st="0" end="0"/>
                                            </p:txEl>
                                          </p:spTgt>
                                        </p:tgtEl>
                                        <p:attrNameLst>
                                          <p:attrName>style.visibility</p:attrName>
                                        </p:attrNameLst>
                                      </p:cBhvr>
                                      <p:to>
                                        <p:strVal val="visible"/>
                                      </p:to>
                                    </p:set>
                                    <p:anim calcmode="lin" valueType="num">
                                      <p:cBhvr additive="base">
                                        <p:cTn id="49" dur="500" fill="hold"/>
                                        <p:tgtEl>
                                          <p:spTgt spid="27661">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766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7653">
                                            <p:bg/>
                                          </p:spTgt>
                                        </p:tgtEl>
                                        <p:attrNameLst>
                                          <p:attrName>style.visibility</p:attrName>
                                        </p:attrNameLst>
                                      </p:cBhvr>
                                      <p:to>
                                        <p:strVal val="visible"/>
                                      </p:to>
                                    </p:set>
                                    <p:anim calcmode="lin" valueType="num">
                                      <p:cBhvr additive="base">
                                        <p:cTn id="55" dur="500" fill="hold"/>
                                        <p:tgtEl>
                                          <p:spTgt spid="27653">
                                            <p:bg/>
                                          </p:spTgt>
                                        </p:tgtEl>
                                        <p:attrNameLst>
                                          <p:attrName>ppt_x</p:attrName>
                                        </p:attrNameLst>
                                      </p:cBhvr>
                                      <p:tavLst>
                                        <p:tav tm="0">
                                          <p:val>
                                            <p:strVal val="#ppt_x"/>
                                          </p:val>
                                        </p:tav>
                                        <p:tav tm="100000">
                                          <p:val>
                                            <p:strVal val="#ppt_x"/>
                                          </p:val>
                                        </p:tav>
                                      </p:tavLst>
                                    </p:anim>
                                    <p:anim calcmode="lin" valueType="num">
                                      <p:cBhvr additive="base">
                                        <p:cTn id="56" dur="500" fill="hold"/>
                                        <p:tgtEl>
                                          <p:spTgt spid="27653">
                                            <p:bg/>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7653">
                                            <p:txEl>
                                              <p:pRg st="0" end="0"/>
                                            </p:txEl>
                                          </p:spTgt>
                                        </p:tgtEl>
                                        <p:attrNameLst>
                                          <p:attrName>style.visibility</p:attrName>
                                        </p:attrNameLst>
                                      </p:cBhvr>
                                      <p:to>
                                        <p:strVal val="visible"/>
                                      </p:to>
                                    </p:set>
                                    <p:anim calcmode="lin" valueType="num">
                                      <p:cBhvr additive="base">
                                        <p:cTn id="61" dur="500" fill="hold"/>
                                        <p:tgtEl>
                                          <p:spTgt spid="27653">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765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7653">
                                            <p:txEl>
                                              <p:pRg st="1" end="1"/>
                                            </p:txEl>
                                          </p:spTgt>
                                        </p:tgtEl>
                                        <p:attrNameLst>
                                          <p:attrName>style.visibility</p:attrName>
                                        </p:attrNameLst>
                                      </p:cBhvr>
                                      <p:to>
                                        <p:strVal val="visible"/>
                                      </p:to>
                                    </p:set>
                                    <p:anim calcmode="lin" valueType="num">
                                      <p:cBhvr additive="base">
                                        <p:cTn id="67" dur="500" fill="hold"/>
                                        <p:tgtEl>
                                          <p:spTgt spid="27653">
                                            <p:txEl>
                                              <p:pRg st="1" end="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765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7660">
                                            <p:txEl>
                                              <p:pRg st="0" end="0"/>
                                            </p:txEl>
                                          </p:spTgt>
                                        </p:tgtEl>
                                        <p:attrNameLst>
                                          <p:attrName>style.visibility</p:attrName>
                                        </p:attrNameLst>
                                      </p:cBhvr>
                                      <p:to>
                                        <p:strVal val="visible"/>
                                      </p:to>
                                    </p:set>
                                    <p:anim calcmode="lin" valueType="num">
                                      <p:cBhvr additive="base">
                                        <p:cTn id="73" dur="500" fill="hold"/>
                                        <p:tgtEl>
                                          <p:spTgt spid="27660">
                                            <p:txEl>
                                              <p:pRg st="0" end="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766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7657">
                                            <p:txEl>
                                              <p:pRg st="0" end="0"/>
                                            </p:txEl>
                                          </p:spTgt>
                                        </p:tgtEl>
                                        <p:attrNameLst>
                                          <p:attrName>style.visibility</p:attrName>
                                        </p:attrNameLst>
                                      </p:cBhvr>
                                      <p:to>
                                        <p:strVal val="visible"/>
                                      </p:to>
                                    </p:set>
                                    <p:anim calcmode="lin" valueType="num">
                                      <p:cBhvr additive="base">
                                        <p:cTn id="79" dur="500" fill="hold"/>
                                        <p:tgtEl>
                                          <p:spTgt spid="27657">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765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7662">
                                            <p:txEl>
                                              <p:pRg st="0" end="0"/>
                                            </p:txEl>
                                          </p:spTgt>
                                        </p:tgtEl>
                                        <p:attrNameLst>
                                          <p:attrName>style.visibility</p:attrName>
                                        </p:attrNameLst>
                                      </p:cBhvr>
                                      <p:to>
                                        <p:strVal val="visible"/>
                                      </p:to>
                                    </p:set>
                                    <p:anim calcmode="lin" valueType="num">
                                      <p:cBhvr additive="base">
                                        <p:cTn id="85" dur="500" fill="hold"/>
                                        <p:tgtEl>
                                          <p:spTgt spid="27662">
                                            <p:txEl>
                                              <p:pRg st="0" end="0"/>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2766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nimBg="1"/>
      <p:bldP spid="27652" grpId="0" build="p" animBg="1"/>
      <p:bldP spid="27653" grpId="0" build="p" animBg="1"/>
      <p:bldP spid="27657" grpId="0" build="p"/>
      <p:bldP spid="27659" grpId="0" build="p"/>
      <p:bldP spid="27660" grpId="0" build="p"/>
      <p:bldP spid="27661" grpId="0" build="p"/>
      <p:bldP spid="27662"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048000" y="228600"/>
            <a:ext cx="4267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3600" b="1"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خصوصيات سيستم ها :</a:t>
            </a:r>
            <a:r>
              <a:rPr kumimoji="0" lang="fa-IR" sz="3600" b="0"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 </a:t>
            </a:r>
            <a:endParaRPr kumimoji="0" lang="fa-IR" sz="3600" b="0" i="0" u="none" strike="noStrike" cap="none" normalizeH="0" baseline="0" dirty="0" smtClean="0">
              <a:ln>
                <a:noFill/>
              </a:ln>
              <a:solidFill>
                <a:srgbClr val="C00000"/>
              </a:solidFill>
              <a:effectLst/>
              <a:latin typeface="Arial" pitchFamily="34" charset="0"/>
              <a:cs typeface="Arial" pitchFamily="34" charset="0"/>
            </a:endParaRPr>
          </a:p>
        </p:txBody>
      </p:sp>
      <p:sp>
        <p:nvSpPr>
          <p:cNvPr id="3" name="Rectangle 2"/>
          <p:cNvSpPr/>
          <p:nvPr/>
        </p:nvSpPr>
        <p:spPr>
          <a:xfrm>
            <a:off x="914400" y="1066800"/>
            <a:ext cx="7772400" cy="830997"/>
          </a:xfrm>
          <a:prstGeom prst="rect">
            <a:avLst/>
          </a:prstGeom>
        </p:spPr>
        <p:txBody>
          <a:bodyPr wrap="square">
            <a:spAutoFit/>
          </a:bodyPr>
          <a:lstStyle/>
          <a:p>
            <a:pPr lvl="0" algn="justLow" rtl="1" eaLnBrk="0" fontAlgn="base" hangingPunct="0">
              <a:spcBef>
                <a:spcPct val="0"/>
              </a:spcBef>
              <a:spcAft>
                <a:spcPct val="0"/>
              </a:spcAft>
            </a:pPr>
            <a:r>
              <a:rPr lang="fa-IR" sz="2400" b="1" dirty="0" smtClean="0">
                <a:latin typeface="Calibri" pitchFamily="34" charset="0"/>
                <a:ea typeface="Calibri" pitchFamily="34" charset="0"/>
                <a:cs typeface="B Traffic" pitchFamily="2" charset="-78"/>
              </a:rPr>
              <a:t>1-هر سيستم حداقل از دو جزء تشكيل مي شود.(تعدادی زیر سیستمهای بهم پیوسته  ی مرتبط ) </a:t>
            </a:r>
            <a:endParaRPr lang="en-US" sz="2400" b="1" dirty="0" smtClean="0">
              <a:latin typeface="Arial" pitchFamily="34" charset="0"/>
              <a:cs typeface="Arial" pitchFamily="34" charset="0"/>
            </a:endParaRPr>
          </a:p>
        </p:txBody>
      </p:sp>
      <p:sp>
        <p:nvSpPr>
          <p:cNvPr id="4" name="Rectangle 3"/>
          <p:cNvSpPr/>
          <p:nvPr/>
        </p:nvSpPr>
        <p:spPr>
          <a:xfrm>
            <a:off x="381000" y="2286000"/>
            <a:ext cx="8534400" cy="461665"/>
          </a:xfrm>
          <a:prstGeom prst="rect">
            <a:avLst/>
          </a:prstGeom>
        </p:spPr>
        <p:txBody>
          <a:bodyPr wrap="square">
            <a:spAutoFit/>
          </a:bodyPr>
          <a:lstStyle/>
          <a:p>
            <a:pPr lvl="0" algn="justLow" rtl="1" eaLnBrk="0" fontAlgn="base" hangingPunct="0">
              <a:spcBef>
                <a:spcPct val="0"/>
              </a:spcBef>
              <a:spcAft>
                <a:spcPct val="0"/>
              </a:spcAft>
            </a:pPr>
            <a:r>
              <a:rPr lang="fa-IR" sz="2400" b="1" dirty="0" smtClean="0">
                <a:latin typeface="Calibri" pitchFamily="34" charset="0"/>
                <a:ea typeface="Calibri" pitchFamily="34" charset="0"/>
                <a:cs typeface="B Traffic" pitchFamily="2" charset="-78"/>
              </a:rPr>
              <a:t> 2- هر جزء حداقل با يك جزء ديگر از مجموعه داراي ارتباط مي باشد. </a:t>
            </a:r>
            <a:endParaRPr lang="en-US" sz="2400" b="1" dirty="0" smtClean="0">
              <a:latin typeface="Arial" pitchFamily="34" charset="0"/>
              <a:cs typeface="Arial" pitchFamily="34" charset="0"/>
            </a:endParaRPr>
          </a:p>
        </p:txBody>
      </p:sp>
      <p:sp>
        <p:nvSpPr>
          <p:cNvPr id="5" name="Rectangle 4"/>
          <p:cNvSpPr/>
          <p:nvPr/>
        </p:nvSpPr>
        <p:spPr>
          <a:xfrm>
            <a:off x="990600" y="3200400"/>
            <a:ext cx="8153400" cy="830997"/>
          </a:xfrm>
          <a:prstGeom prst="rect">
            <a:avLst/>
          </a:prstGeom>
        </p:spPr>
        <p:txBody>
          <a:bodyPr wrap="square">
            <a:spAutoFit/>
          </a:bodyPr>
          <a:lstStyle/>
          <a:p>
            <a:pPr lvl="0" algn="justLow" rtl="1" eaLnBrk="0" fontAlgn="base" hangingPunct="0">
              <a:spcBef>
                <a:spcPct val="0"/>
              </a:spcBef>
              <a:spcAft>
                <a:spcPct val="0"/>
              </a:spcAft>
            </a:pPr>
            <a:r>
              <a:rPr lang="fa-IR" sz="2400" b="1" dirty="0" smtClean="0">
                <a:latin typeface="Calibri" pitchFamily="34" charset="0"/>
                <a:ea typeface="Calibri" pitchFamily="34" charset="0"/>
                <a:cs typeface="B Traffic" pitchFamily="2" charset="-78"/>
              </a:rPr>
              <a:t>3- هر گونه تغييري در هر يك از اجزاء منجر به تغييراتي در كل مجموعه خواهد شد. ( در جهت تعادل راه می پوید ) </a:t>
            </a:r>
            <a:endParaRPr lang="en-US" sz="2400" b="1" dirty="0" smtClean="0">
              <a:latin typeface="Arial" pitchFamily="34" charset="0"/>
              <a:cs typeface="Arial" pitchFamily="34" charset="0"/>
            </a:endParaRPr>
          </a:p>
        </p:txBody>
      </p:sp>
      <p:sp>
        <p:nvSpPr>
          <p:cNvPr id="6" name="Rectangle 5"/>
          <p:cNvSpPr/>
          <p:nvPr/>
        </p:nvSpPr>
        <p:spPr>
          <a:xfrm>
            <a:off x="0" y="4876800"/>
            <a:ext cx="8915400" cy="461665"/>
          </a:xfrm>
          <a:prstGeom prst="rect">
            <a:avLst/>
          </a:prstGeom>
        </p:spPr>
        <p:txBody>
          <a:bodyPr wrap="square">
            <a:spAutoFit/>
          </a:bodyPr>
          <a:lstStyle/>
          <a:p>
            <a:pPr lvl="0" algn="justLow" rtl="1" eaLnBrk="0" fontAlgn="base" hangingPunct="0">
              <a:spcBef>
                <a:spcPct val="0"/>
              </a:spcBef>
              <a:spcAft>
                <a:spcPct val="0"/>
              </a:spcAft>
            </a:pPr>
            <a:r>
              <a:rPr lang="fa-IR" sz="2400" b="1" dirty="0" smtClean="0">
                <a:latin typeface="Calibri" pitchFamily="34" charset="0"/>
                <a:ea typeface="Calibri" pitchFamily="34" charset="0"/>
                <a:cs typeface="B Traffic" pitchFamily="2" charset="-78"/>
              </a:rPr>
              <a:t>4- مجموعه داراي خصوصياتي متفاوت از خصوصيات جمع اجزاء است</a:t>
            </a:r>
            <a:endParaRPr lang="fa-IR" sz="2400" b="1" dirty="0"/>
          </a:p>
        </p:txBody>
      </p:sp>
      <p:sp>
        <p:nvSpPr>
          <p:cNvPr id="7" name="Rectangle 3"/>
          <p:cNvSpPr>
            <a:spLocks noChangeArrowheads="1"/>
          </p:cNvSpPr>
          <p:nvPr/>
        </p:nvSpPr>
        <p:spPr bwMode="auto">
          <a:xfrm rot="16200000">
            <a:off x="-1875256" y="2713457"/>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8" name="Left Arrow 7"/>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066800" y="1524000"/>
            <a:ext cx="8077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a:t>
            </a:r>
            <a:r>
              <a:rPr kumimoji="0" lang="fa-IR" sz="2800" b="1"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دکترعلی رضائیان </a:t>
            </a: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یکی ازصاحبنظران ایرانی مدیریت را بشرح زیر تعریف می کند.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2841098" y="381000"/>
            <a:ext cx="3980577" cy="707886"/>
          </a:xfrm>
          <a:prstGeom prst="rect">
            <a:avLst/>
          </a:prstGeom>
        </p:spPr>
        <p:txBody>
          <a:bodyPr wrap="none">
            <a:spAutoFit/>
          </a:bodyPr>
          <a:lstStyle/>
          <a:p>
            <a:pPr lvl="0" algn="justLow" rtl="1" fontAlgn="base">
              <a:spcBef>
                <a:spcPct val="0"/>
              </a:spcBef>
              <a:spcAft>
                <a:spcPct val="0"/>
              </a:spcAft>
            </a:pPr>
            <a:r>
              <a:rPr lang="fa-IR" sz="4000" b="1" dirty="0" smtClean="0">
                <a:solidFill>
                  <a:srgbClr val="FF0000"/>
                </a:solidFill>
                <a:latin typeface="Calibri" pitchFamily="34" charset="0"/>
                <a:ea typeface="Calibri" pitchFamily="34" charset="0"/>
                <a:cs typeface="B Traffic" pitchFamily="2" charset="-78"/>
              </a:rPr>
              <a:t>* تعريف مديريت: </a:t>
            </a:r>
            <a:endParaRPr lang="en-US" sz="4000" dirty="0" smtClean="0">
              <a:solidFill>
                <a:srgbClr val="FF0000"/>
              </a:solidFill>
              <a:latin typeface="Arial" pitchFamily="34" charset="0"/>
              <a:cs typeface="Arial" pitchFamily="34" charset="0"/>
            </a:endParaRPr>
          </a:p>
        </p:txBody>
      </p:sp>
      <p:sp>
        <p:nvSpPr>
          <p:cNvPr id="4" name="Rectangle 3"/>
          <p:cNvSpPr/>
          <p:nvPr/>
        </p:nvSpPr>
        <p:spPr>
          <a:xfrm>
            <a:off x="1066800" y="2819400"/>
            <a:ext cx="7696200" cy="3046988"/>
          </a:xfrm>
          <a:prstGeom prst="rect">
            <a:avLst/>
          </a:prstGeom>
        </p:spPr>
        <p:txBody>
          <a:bodyPr wrap="square">
            <a:spAutoFit/>
          </a:bodyPr>
          <a:lstStyle/>
          <a:p>
            <a:pPr lvl="0" algn="justLow" rtl="1" eaLnBrk="0" fontAlgn="base" hangingPunct="0">
              <a:spcBef>
                <a:spcPct val="0"/>
              </a:spcBef>
              <a:spcAft>
                <a:spcPct val="0"/>
              </a:spcAft>
            </a:pPr>
            <a:r>
              <a:rPr lang="fa-IR" sz="3200" b="1" dirty="0" smtClean="0">
                <a:solidFill>
                  <a:srgbClr val="FF0000"/>
                </a:solidFill>
                <a:latin typeface="Calibri" pitchFamily="34" charset="0"/>
                <a:ea typeface="Calibri" pitchFamily="34" charset="0"/>
                <a:cs typeface="B Traffic" pitchFamily="2" charset="-78"/>
              </a:rPr>
              <a:t>مدیریت</a:t>
            </a:r>
            <a:r>
              <a:rPr lang="fa-IR" sz="3200" b="1" dirty="0" smtClean="0">
                <a:latin typeface="Calibri" pitchFamily="34" charset="0"/>
                <a:ea typeface="Calibri" pitchFamily="34" charset="0"/>
                <a:cs typeface="B Traffic" pitchFamily="2" charset="-78"/>
              </a:rPr>
              <a:t> فرايند بكارگيري موثر و كارآمد منابع انساني در برنامه ريزي، سازماندهي، بسيج منابع و امكانات، هدايت و كنترل است. كه براي دستيابي به اهداف سازماني و براساس نظام ارزشي مورد قبول، بوسيله و از طريق ديگران صورت مي گيرد.</a:t>
            </a:r>
            <a:endParaRPr lang="fa-IR" sz="3200" b="1" dirty="0" smtClean="0">
              <a:latin typeface="Arial" pitchFamily="34" charset="0"/>
              <a:cs typeface="Arial" pitchFamily="34" charset="0"/>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
        <p:nvSpPr>
          <p:cNvPr id="6" name="Rectangle 5"/>
          <p:cNvSpPr/>
          <p:nvPr/>
        </p:nvSpPr>
        <p:spPr>
          <a:xfrm rot="16200000">
            <a:off x="-1772331" y="3563032"/>
            <a:ext cx="4419597" cy="646331"/>
          </a:xfrm>
          <a:prstGeom prst="rect">
            <a:avLst/>
          </a:prstGeom>
        </p:spPr>
        <p:txBody>
          <a:bodyPr wrap="square">
            <a:spAutoFit/>
          </a:bodyPr>
          <a:lstStyle/>
          <a:p>
            <a:r>
              <a:rPr lang="fa-IR" sz="3600" dirty="0" smtClean="0">
                <a:solidFill>
                  <a:srgbClr val="C00000"/>
                </a:solidFill>
                <a:cs typeface="2  Kaj" pitchFamily="2" charset="-78"/>
              </a:rPr>
              <a:t>اصول و مفاهيم  مديريت </a:t>
            </a:r>
            <a:endParaRPr lang="fa-IR" sz="3600" dirty="0">
              <a:solidFill>
                <a:srgbClr val="C00000"/>
              </a:solidFill>
              <a:cs typeface="2  Kaj"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3">
                                            <p:txEl>
                                              <p:pRg st="0" end="0"/>
                                            </p:txEl>
                                          </p:spTgt>
                                        </p:tgtEl>
                                        <p:attrNameLst>
                                          <p:attrName>style.visibility</p:attrName>
                                        </p:attrNameLst>
                                      </p:cBhvr>
                                      <p:to>
                                        <p:strVal val="visible"/>
                                      </p:to>
                                    </p:set>
                                    <p:anim calcmode="lin" valueType="num">
                                      <p:cBhvr additive="base">
                                        <p:cTn id="7" dur="500" fill="hold"/>
                                        <p:tgtEl>
                                          <p:spTgt spid="307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 grpId="0" build="p"/>
      <p:bldP spid="4"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8686800" cy="1066800"/>
          </a:xfrm>
        </p:spPr>
        <p:txBody>
          <a:bodyPr>
            <a:noAutofit/>
          </a:bodyPr>
          <a:lstStyle/>
          <a:p>
            <a:r>
              <a:rPr lang="fa-IR" sz="4000" b="1" dirty="0" smtClean="0">
                <a:solidFill>
                  <a:srgbClr val="C00000"/>
                </a:solidFill>
                <a:cs typeface="+mn-cs"/>
              </a:rPr>
              <a:t>        نيازها در ارتباط با نوع رفتار انسان  </a:t>
            </a:r>
            <a:r>
              <a:rPr lang="en-US" sz="4000" b="1" dirty="0" smtClean="0">
                <a:solidFill>
                  <a:srgbClr val="C00000"/>
                </a:solidFill>
                <a:cs typeface="+mn-cs"/>
              </a:rPr>
              <a:t>      </a:t>
            </a:r>
            <a:endParaRPr lang="fa-IR" sz="4000" b="1" dirty="0">
              <a:solidFill>
                <a:srgbClr val="C00000"/>
              </a:solidFill>
              <a:cs typeface="+mn-cs"/>
            </a:endParaRPr>
          </a:p>
        </p:txBody>
      </p:sp>
      <p:sp>
        <p:nvSpPr>
          <p:cNvPr id="3" name="Subtitle 2"/>
          <p:cNvSpPr>
            <a:spLocks noGrp="1"/>
          </p:cNvSpPr>
          <p:nvPr>
            <p:ph type="subTitle" idx="1"/>
          </p:nvPr>
        </p:nvSpPr>
        <p:spPr>
          <a:xfrm>
            <a:off x="1066800" y="1676400"/>
            <a:ext cx="7772400" cy="5181600"/>
          </a:xfrm>
        </p:spPr>
        <p:txBody>
          <a:bodyPr>
            <a:normAutofit/>
          </a:bodyPr>
          <a:lstStyle/>
          <a:p>
            <a:pPr algn="ctr">
              <a:buFont typeface="Wingdings" pitchFamily="2" charset="2"/>
              <a:buChar char="q"/>
            </a:pPr>
            <a:r>
              <a:rPr lang="fa-IR" sz="2800" b="1" dirty="0" smtClean="0">
                <a:solidFill>
                  <a:srgbClr val="7030A0"/>
                </a:solidFill>
                <a:cs typeface="B Traffic" pitchFamily="2" charset="-78"/>
              </a:rPr>
              <a:t>  نياز حالتي دروني است : كه باعث مي شود </a:t>
            </a:r>
          </a:p>
          <a:p>
            <a:pPr algn="ctr"/>
            <a:r>
              <a:rPr lang="fa-IR" sz="2800" b="1" dirty="0" smtClean="0">
                <a:solidFill>
                  <a:srgbClr val="7030A0"/>
                </a:solidFill>
                <a:cs typeface="B Traffic" pitchFamily="2" charset="-78"/>
              </a:rPr>
              <a:t>نتيجه يا پيامد خاصي جالب به نظر برسد .</a:t>
            </a:r>
          </a:p>
          <a:p>
            <a:pPr algn="ctr"/>
            <a:r>
              <a:rPr lang="en-US" sz="2800" b="1" dirty="0" smtClean="0">
                <a:solidFill>
                  <a:srgbClr val="7030A0"/>
                </a:solidFill>
                <a:cs typeface="B Traffic" pitchFamily="2" charset="-78"/>
              </a:rPr>
              <a:t> </a:t>
            </a:r>
            <a:endParaRPr lang="fa-IR" sz="2800" b="1" dirty="0" smtClean="0">
              <a:solidFill>
                <a:srgbClr val="7030A0"/>
              </a:solidFill>
              <a:cs typeface="B Traffic" pitchFamily="2" charset="-78"/>
            </a:endParaRPr>
          </a:p>
          <a:p>
            <a:pPr algn="ctr">
              <a:buFont typeface="Wingdings" pitchFamily="2" charset="2"/>
              <a:buChar char="q"/>
            </a:pPr>
            <a:r>
              <a:rPr lang="fa-IR" sz="2800" b="1" dirty="0" smtClean="0">
                <a:solidFill>
                  <a:srgbClr val="7030A0"/>
                </a:solidFill>
                <a:cs typeface="B Traffic" pitchFamily="2" charset="-78"/>
              </a:rPr>
              <a:t>        نياز ارضا نشده تنش ايجاد مي كند . </a:t>
            </a:r>
            <a:r>
              <a:rPr lang="en-US" sz="2800" b="1" dirty="0" smtClean="0">
                <a:solidFill>
                  <a:srgbClr val="7030A0"/>
                </a:solidFill>
                <a:cs typeface="B Traffic" pitchFamily="2" charset="-78"/>
              </a:rPr>
              <a:t>    </a:t>
            </a:r>
            <a:endParaRPr lang="fa-IR" sz="2800" b="1" dirty="0" smtClean="0">
              <a:solidFill>
                <a:srgbClr val="7030A0"/>
              </a:solidFill>
              <a:cs typeface="B Traffic" pitchFamily="2" charset="-78"/>
            </a:endParaRPr>
          </a:p>
          <a:p>
            <a:pPr algn="ctr"/>
            <a:endParaRPr lang="fa-IR" sz="2800" b="1" dirty="0" smtClean="0">
              <a:solidFill>
                <a:srgbClr val="7030A0"/>
              </a:solidFill>
              <a:cs typeface="B Traffic" pitchFamily="2" charset="-78"/>
            </a:endParaRPr>
          </a:p>
          <a:p>
            <a:pPr algn="ctr">
              <a:buFont typeface="Wingdings" pitchFamily="2" charset="2"/>
              <a:buChar char="q"/>
            </a:pPr>
            <a:r>
              <a:rPr lang="fa-IR" sz="2800" b="1" dirty="0" smtClean="0">
                <a:solidFill>
                  <a:srgbClr val="7030A0"/>
                </a:solidFill>
                <a:cs typeface="B Traffic" pitchFamily="2" charset="-78"/>
              </a:rPr>
              <a:t>        پويايي را  بوجود مي آورد           </a:t>
            </a:r>
            <a:r>
              <a:rPr lang="en-US" sz="2800" b="1" dirty="0" smtClean="0">
                <a:solidFill>
                  <a:srgbClr val="7030A0"/>
                </a:solidFill>
                <a:cs typeface="B Traffic" pitchFamily="2" charset="-78"/>
              </a:rPr>
              <a:t>              </a:t>
            </a:r>
            <a:r>
              <a:rPr lang="fa-IR" sz="2800" b="1" dirty="0" smtClean="0">
                <a:solidFill>
                  <a:srgbClr val="7030A0"/>
                </a:solidFill>
                <a:cs typeface="B Traffic" pitchFamily="2" charset="-78"/>
              </a:rPr>
              <a:t>  </a:t>
            </a:r>
          </a:p>
          <a:p>
            <a:pPr algn="ctr"/>
            <a:endParaRPr lang="fa-IR" sz="2800" b="1" dirty="0" smtClean="0">
              <a:solidFill>
                <a:srgbClr val="7030A0"/>
              </a:solidFill>
              <a:cs typeface="B Traffic" pitchFamily="2" charset="-78"/>
            </a:endParaRPr>
          </a:p>
          <a:p>
            <a:pPr algn="ctr">
              <a:buFont typeface="Wingdings" pitchFamily="2" charset="2"/>
              <a:buChar char="q"/>
            </a:pPr>
            <a:r>
              <a:rPr lang="fa-IR" sz="2800" b="1" dirty="0" smtClean="0">
                <a:solidFill>
                  <a:srgbClr val="7030A0"/>
                </a:solidFill>
                <a:cs typeface="B Traffic" pitchFamily="2" charset="-78"/>
              </a:rPr>
              <a:t>       موجب بروز نوعي رفتار در فرد مي گردد تا در  پی تامین هدف برآید  </a:t>
            </a:r>
            <a:endParaRPr lang="en-US" sz="2800" b="1" dirty="0" smtClean="0">
              <a:solidFill>
                <a:srgbClr val="7030A0"/>
              </a:solidFill>
              <a:cs typeface="B Traffic" pitchFamily="2" charset="-78"/>
            </a:endParaRPr>
          </a:p>
          <a:p>
            <a:pPr algn="ctr"/>
            <a:endParaRPr lang="en-US" sz="2800" b="1" dirty="0" smtClean="0">
              <a:solidFill>
                <a:srgbClr val="7030A0"/>
              </a:solidFill>
              <a:cs typeface="B Traffic" pitchFamily="2" charset="-78"/>
            </a:endParaRPr>
          </a:p>
          <a:p>
            <a:pPr algn="ctr"/>
            <a:endParaRPr lang="en-US" sz="2800" b="1" dirty="0" smtClean="0">
              <a:solidFill>
                <a:srgbClr val="7030A0"/>
              </a:solidFill>
              <a:cs typeface="B Traffic" pitchFamily="2" charset="-78"/>
            </a:endParaRPr>
          </a:p>
          <a:p>
            <a:pPr algn="ctr"/>
            <a:endParaRPr lang="fa-IR" sz="2800" b="1" dirty="0">
              <a:solidFill>
                <a:srgbClr val="7030A0"/>
              </a:solidFill>
              <a:cs typeface="B Traffic" pitchFamily="2" charset="-78"/>
            </a:endParaRPr>
          </a:p>
        </p:txBody>
      </p:sp>
      <p:sp>
        <p:nvSpPr>
          <p:cNvPr id="4"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5" name="Left Arrow 4"/>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895600" y="228600"/>
            <a:ext cx="3494867"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3200" b="1"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انگیزش در سازمان </a:t>
            </a:r>
            <a:endParaRPr kumimoji="0" lang="fa-IR" sz="3200" b="0" i="0" u="none" strike="noStrike" cap="none" normalizeH="0" baseline="0" dirty="0" smtClean="0">
              <a:ln>
                <a:noFill/>
              </a:ln>
              <a:solidFill>
                <a:srgbClr val="C00000"/>
              </a:solidFill>
              <a:effectLst/>
              <a:latin typeface="Arial" pitchFamily="34" charset="0"/>
              <a:cs typeface="Arial" pitchFamily="34" charset="0"/>
            </a:endParaRPr>
          </a:p>
        </p:txBody>
      </p:sp>
      <p:sp>
        <p:nvSpPr>
          <p:cNvPr id="3" name="Rectangle 2"/>
          <p:cNvSpPr/>
          <p:nvPr/>
        </p:nvSpPr>
        <p:spPr>
          <a:xfrm>
            <a:off x="3886200" y="838200"/>
            <a:ext cx="4800600" cy="461665"/>
          </a:xfrm>
          <a:prstGeom prst="rect">
            <a:avLst/>
          </a:prstGeom>
        </p:spPr>
        <p:txBody>
          <a:bodyPr wrap="square">
            <a:spAutoFit/>
          </a:bodyPr>
          <a:lstStyle/>
          <a:p>
            <a:r>
              <a:rPr lang="fa-IR" sz="2400" b="1" dirty="0" smtClean="0">
                <a:solidFill>
                  <a:srgbClr val="0070C0"/>
                </a:solidFill>
              </a:rPr>
              <a:t>چرا انسان در سازمان كار مى كند؟ </a:t>
            </a:r>
            <a:endParaRPr lang="fa-IR" sz="2400" b="1" dirty="0">
              <a:solidFill>
                <a:srgbClr val="0070C0"/>
              </a:solidFill>
            </a:endParaRPr>
          </a:p>
        </p:txBody>
      </p:sp>
      <p:sp>
        <p:nvSpPr>
          <p:cNvPr id="4" name="Rectangle 3"/>
          <p:cNvSpPr/>
          <p:nvPr/>
        </p:nvSpPr>
        <p:spPr>
          <a:xfrm>
            <a:off x="2362200" y="1676400"/>
            <a:ext cx="5943600" cy="461665"/>
          </a:xfrm>
          <a:prstGeom prst="rect">
            <a:avLst/>
          </a:prstGeom>
        </p:spPr>
        <p:txBody>
          <a:bodyPr wrap="square">
            <a:spAutoFit/>
          </a:bodyPr>
          <a:lstStyle/>
          <a:p>
            <a:r>
              <a:rPr lang="fa-IR" sz="2400" b="1" dirty="0" smtClean="0">
                <a:solidFill>
                  <a:srgbClr val="0070C0"/>
                </a:solidFill>
              </a:rPr>
              <a:t>چرا برخى افراد بسيار فعال و برخى كم كارند؟ </a:t>
            </a:r>
            <a:endParaRPr lang="fa-IR" sz="2400" b="1" dirty="0">
              <a:solidFill>
                <a:srgbClr val="0070C0"/>
              </a:solidFill>
            </a:endParaRPr>
          </a:p>
        </p:txBody>
      </p:sp>
      <p:sp>
        <p:nvSpPr>
          <p:cNvPr id="5" name="Rectangle 4"/>
          <p:cNvSpPr/>
          <p:nvPr/>
        </p:nvSpPr>
        <p:spPr>
          <a:xfrm>
            <a:off x="2590800" y="2438400"/>
            <a:ext cx="5715000" cy="461665"/>
          </a:xfrm>
          <a:prstGeom prst="rect">
            <a:avLst/>
          </a:prstGeom>
        </p:spPr>
        <p:txBody>
          <a:bodyPr wrap="square">
            <a:spAutoFit/>
          </a:bodyPr>
          <a:lstStyle/>
          <a:p>
            <a:r>
              <a:rPr lang="fa-IR" sz="2400" b="1" dirty="0" smtClean="0">
                <a:solidFill>
                  <a:srgbClr val="0070C0"/>
                </a:solidFill>
              </a:rPr>
              <a:t>علت علاقه به شغل و بى علاقگى به كار چيست؟ </a:t>
            </a:r>
            <a:endParaRPr lang="fa-IR" sz="2400" b="1" dirty="0">
              <a:solidFill>
                <a:srgbClr val="0070C0"/>
              </a:solidFill>
            </a:endParaRPr>
          </a:p>
        </p:txBody>
      </p:sp>
      <p:sp>
        <p:nvSpPr>
          <p:cNvPr id="6" name="Rectangle 5"/>
          <p:cNvSpPr/>
          <p:nvPr/>
        </p:nvSpPr>
        <p:spPr>
          <a:xfrm>
            <a:off x="381000" y="3276600"/>
            <a:ext cx="8001000" cy="830997"/>
          </a:xfrm>
          <a:prstGeom prst="rect">
            <a:avLst/>
          </a:prstGeom>
        </p:spPr>
        <p:txBody>
          <a:bodyPr wrap="square">
            <a:spAutoFit/>
          </a:bodyPr>
          <a:lstStyle/>
          <a:p>
            <a:pPr algn="r"/>
            <a:r>
              <a:rPr lang="fa-IR" sz="2400" b="1" dirty="0" smtClean="0">
                <a:solidFill>
                  <a:srgbClr val="0070C0"/>
                </a:solidFill>
              </a:rPr>
              <a:t>چه عواملى در تقويت روحيه و ايجادعلاقه به كار و انگيختن حس وظيفه شناسى كارمندان مؤثر است؟ </a:t>
            </a:r>
            <a:endParaRPr lang="fa-IR" sz="2400" b="1" dirty="0">
              <a:solidFill>
                <a:srgbClr val="0070C0"/>
              </a:solidFill>
            </a:endParaRPr>
          </a:p>
        </p:txBody>
      </p:sp>
      <p:sp>
        <p:nvSpPr>
          <p:cNvPr id="7" name="Rectangle 6"/>
          <p:cNvSpPr/>
          <p:nvPr/>
        </p:nvSpPr>
        <p:spPr>
          <a:xfrm>
            <a:off x="0" y="4495800"/>
            <a:ext cx="9144000" cy="954107"/>
          </a:xfrm>
          <a:prstGeom prst="rect">
            <a:avLst/>
          </a:prstGeom>
        </p:spPr>
        <p:txBody>
          <a:bodyPr wrap="square">
            <a:spAutoFit/>
          </a:bodyPr>
          <a:lstStyle/>
          <a:p>
            <a:pPr algn="r"/>
            <a:r>
              <a:rPr lang="fa-IR" sz="2800" b="1" dirty="0" smtClean="0">
                <a:solidFill>
                  <a:srgbClr val="0070C0"/>
                </a:solidFill>
              </a:rPr>
              <a:t>آيا پاداش مادى در افزايش كارآيى كارمندان مؤثر است  ؟</a:t>
            </a:r>
          </a:p>
          <a:p>
            <a:pPr algn="r"/>
            <a:r>
              <a:rPr lang="fa-IR" sz="2800" b="1" dirty="0" smtClean="0">
                <a:solidFill>
                  <a:srgbClr val="0070C0"/>
                </a:solidFill>
              </a:rPr>
              <a:t>- آيا اهميت آن از پاداش هاى غيرمادى بيشتر است؟ </a:t>
            </a:r>
            <a:endParaRPr lang="fa-IR" sz="2800" b="1" dirty="0">
              <a:solidFill>
                <a:srgbClr val="0070C0"/>
              </a:solidFill>
            </a:endParaRPr>
          </a:p>
        </p:txBody>
      </p:sp>
      <p:sp>
        <p:nvSpPr>
          <p:cNvPr id="8" name="Rectangle 7"/>
          <p:cNvSpPr/>
          <p:nvPr/>
        </p:nvSpPr>
        <p:spPr>
          <a:xfrm>
            <a:off x="914400" y="5943600"/>
            <a:ext cx="8229600" cy="523220"/>
          </a:xfrm>
          <a:prstGeom prst="rect">
            <a:avLst/>
          </a:prstGeom>
        </p:spPr>
        <p:txBody>
          <a:bodyPr wrap="square">
            <a:spAutoFit/>
          </a:bodyPr>
          <a:lstStyle/>
          <a:p>
            <a:r>
              <a:rPr lang="fa-IR" sz="2800" b="1" dirty="0" smtClean="0">
                <a:solidFill>
                  <a:srgbClr val="0070C0"/>
                </a:solidFill>
              </a:rPr>
              <a:t>و آيا سطح كارآيى كاركنان را چگونه مى توان افزايش داد؟</a:t>
            </a:r>
            <a:endParaRPr lang="fa-IR" sz="2800" b="1" dirty="0">
              <a:solidFill>
                <a:srgbClr val="0070C0"/>
              </a:solidFill>
            </a:endParaRPr>
          </a:p>
        </p:txBody>
      </p:sp>
      <p:sp>
        <p:nvSpPr>
          <p:cNvPr id="9"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0" name="Left Arrow 9"/>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1" end="1"/>
                                            </p:txEl>
                                          </p:spTgt>
                                        </p:tgtEl>
                                        <p:attrNameLst>
                                          <p:attrName>style.visibility</p:attrName>
                                        </p:attrNameLst>
                                      </p:cBhvr>
                                      <p:to>
                                        <p:strVal val="visible"/>
                                      </p:to>
                                    </p:set>
                                    <p:anim calcmode="lin" valueType="num">
                                      <p:cBhvr additive="base">
                                        <p:cTn id="3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0" end="0"/>
                                            </p:txEl>
                                          </p:spTgt>
                                        </p:tgtEl>
                                        <p:attrNameLst>
                                          <p:attrName>style.visibility</p:attrName>
                                        </p:attrNameLst>
                                      </p:cBhvr>
                                      <p:to>
                                        <p:strVal val="visible"/>
                                      </p:to>
                                    </p:set>
                                    <p:anim calcmode="lin" valueType="num">
                                      <p:cBhvr additive="base">
                                        <p:cTn id="4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7" grpId="0" build="p"/>
      <p:bldP spid="8"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24566" y="-63787"/>
            <a:ext cx="3494867"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32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انگیزش در سازمان </a:t>
            </a:r>
            <a:endParaRPr kumimoji="0" lang="fa-I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0834" name="Rectangle 2"/>
          <p:cNvSpPr>
            <a:spLocks noChangeArrowheads="1"/>
          </p:cNvSpPr>
          <p:nvPr/>
        </p:nvSpPr>
        <p:spPr bwMode="auto">
          <a:xfrm>
            <a:off x="1066800" y="729734"/>
            <a:ext cx="80772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اگرموردى از انجام نشدن كار به طور مؤثر وجود داشته باشد، سئوال اينجاست كه آيا اين مشكل از جانب شخص شاغل است يا متوجه  ساختار شغل است</a:t>
            </a:r>
            <a:endParaRPr kumimoji="0" lang="fa-I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1066800" y="2057400"/>
            <a:ext cx="7772400" cy="1200329"/>
          </a:xfrm>
          <a:prstGeom prst="rect">
            <a:avLst/>
          </a:prstGeom>
        </p:spPr>
        <p:txBody>
          <a:bodyPr wrap="square">
            <a:spAutoFit/>
          </a:bodyPr>
          <a:lstStyle/>
          <a:p>
            <a:pPr lvl="0" algn="r" rtl="1" fontAlgn="base">
              <a:spcBef>
                <a:spcPct val="0"/>
              </a:spcBef>
              <a:spcAft>
                <a:spcPct val="0"/>
              </a:spcAft>
            </a:pPr>
            <a:r>
              <a:rPr lang="fa-IR" sz="2400" b="1" dirty="0" smtClean="0">
                <a:solidFill>
                  <a:srgbClr val="FF0000"/>
                </a:solidFill>
                <a:latin typeface="Calibri" pitchFamily="34" charset="0"/>
                <a:ea typeface="Calibri" pitchFamily="34" charset="0"/>
                <a:cs typeface="B Traffic" pitchFamily="2" charset="-78"/>
              </a:rPr>
              <a:t>در مطابقت نداشتن هردوى آنها</a:t>
            </a:r>
            <a:r>
              <a:rPr lang="fa-IR" sz="2400" b="1" dirty="0" smtClean="0">
                <a:latin typeface="Calibri" pitchFamily="34" charset="0"/>
                <a:ea typeface="Calibri" pitchFamily="34" charset="0"/>
                <a:cs typeface="B Traffic" pitchFamily="2" charset="-78"/>
              </a:rPr>
              <a:t>؟ حسب اين كه دلايل ضعف در انجام كار چه باشد بايد توجه خود را به مشحصات فرد انتخاب شده براى شغل يا ساختار شغل و يا هردوى آنها معطوف كرد</a:t>
            </a:r>
            <a:r>
              <a:rPr lang="en-US" sz="2400" b="1" dirty="0" smtClean="0">
                <a:latin typeface="Calibri" pitchFamily="34" charset="0"/>
                <a:ea typeface="Calibri" pitchFamily="34" charset="0"/>
                <a:cs typeface="B Traffic" pitchFamily="2" charset="-78"/>
              </a:rPr>
              <a:t>.</a:t>
            </a:r>
            <a:endParaRPr lang="en-US" sz="2400" b="1" dirty="0" smtClean="0">
              <a:latin typeface="Arial" pitchFamily="34" charset="0"/>
              <a:cs typeface="Arial" pitchFamily="34" charset="0"/>
            </a:endParaRPr>
          </a:p>
        </p:txBody>
      </p:sp>
      <p:sp>
        <p:nvSpPr>
          <p:cNvPr id="6" name="Rectangle 5"/>
          <p:cNvSpPr/>
          <p:nvPr/>
        </p:nvSpPr>
        <p:spPr>
          <a:xfrm>
            <a:off x="1066800" y="3810000"/>
            <a:ext cx="7848600" cy="1200329"/>
          </a:xfrm>
          <a:prstGeom prst="rect">
            <a:avLst/>
          </a:prstGeom>
        </p:spPr>
        <p:txBody>
          <a:bodyPr wrap="square">
            <a:spAutoFit/>
          </a:bodyPr>
          <a:lstStyle/>
          <a:p>
            <a:pPr lvl="0" algn="r" rtl="1" eaLnBrk="0" fontAlgn="base" hangingPunct="0">
              <a:spcBef>
                <a:spcPct val="0"/>
              </a:spcBef>
              <a:spcAft>
                <a:spcPct val="0"/>
              </a:spcAft>
            </a:pPr>
            <a:r>
              <a:rPr lang="fa-IR" sz="2400" b="1" dirty="0" smtClean="0">
                <a:latin typeface="Calibri" pitchFamily="34" charset="0"/>
                <a:ea typeface="Calibri" pitchFamily="34" charset="0"/>
                <a:cs typeface="B Traffic" pitchFamily="2" charset="-78"/>
              </a:rPr>
              <a:t> اين كه چه عواملى در تقويت روحيه و ايجادعلاقه به كار و انگيختن حس وظيفه شناسى افراد مؤثر بوده است، ساليان دراز مورد بحث كارشناسان و دانش پژوهان قرار گرفته است. </a:t>
            </a:r>
            <a:endParaRPr lang="fa-IR" sz="2400" b="1" dirty="0" smtClean="0">
              <a:latin typeface="Arial" pitchFamily="34" charset="0"/>
              <a:cs typeface="Arial" pitchFamily="34" charset="0"/>
            </a:endParaRPr>
          </a:p>
        </p:txBody>
      </p:sp>
      <p:sp>
        <p:nvSpPr>
          <p:cNvPr id="7" name="Rectangle 6"/>
          <p:cNvSpPr/>
          <p:nvPr/>
        </p:nvSpPr>
        <p:spPr>
          <a:xfrm>
            <a:off x="1143000" y="5105400"/>
            <a:ext cx="7696200" cy="1200329"/>
          </a:xfrm>
          <a:prstGeom prst="rect">
            <a:avLst/>
          </a:prstGeom>
        </p:spPr>
        <p:txBody>
          <a:bodyPr wrap="square">
            <a:spAutoFit/>
          </a:bodyPr>
          <a:lstStyle/>
          <a:p>
            <a:pPr lvl="0" algn="r" rtl="1" eaLnBrk="0" fontAlgn="base" hangingPunct="0">
              <a:spcBef>
                <a:spcPct val="0"/>
              </a:spcBef>
              <a:spcAft>
                <a:spcPct val="0"/>
              </a:spcAft>
            </a:pPr>
            <a:r>
              <a:rPr lang="fa-IR" sz="2400" b="1" dirty="0" smtClean="0">
                <a:latin typeface="Calibri" pitchFamily="34" charset="0"/>
                <a:ea typeface="Calibri" pitchFamily="34" charset="0"/>
                <a:cs typeface="B Traffic" pitchFamily="2" charset="-78"/>
              </a:rPr>
              <a:t>آنچه انسان را براى برآوردن  تمايلاتش تحريك مى كند تا فعالانه به خدمت بپردازد، </a:t>
            </a:r>
            <a:r>
              <a:rPr lang="fa-IR" sz="2400" b="1" dirty="0" smtClean="0">
                <a:solidFill>
                  <a:srgbClr val="0070C0"/>
                </a:solidFill>
                <a:latin typeface="Calibri" pitchFamily="34" charset="0"/>
                <a:ea typeface="Calibri" pitchFamily="34" charset="0"/>
                <a:cs typeface="B Traffic" pitchFamily="2" charset="-78"/>
              </a:rPr>
              <a:t>انگيزه</a:t>
            </a:r>
            <a:r>
              <a:rPr lang="fa-IR" sz="2400" b="1" dirty="0" smtClean="0">
                <a:latin typeface="Calibri" pitchFamily="34" charset="0"/>
                <a:ea typeface="Calibri" pitchFamily="34" charset="0"/>
                <a:cs typeface="B Traffic" pitchFamily="2" charset="-78"/>
              </a:rPr>
              <a:t> نام دارد. به عبارت ديگر ا</a:t>
            </a:r>
            <a:r>
              <a:rPr lang="fa-IR" sz="2400" b="1" dirty="0" smtClean="0">
                <a:solidFill>
                  <a:srgbClr val="0070C0"/>
                </a:solidFill>
                <a:latin typeface="Calibri" pitchFamily="34" charset="0"/>
                <a:ea typeface="Calibri" pitchFamily="34" charset="0"/>
                <a:cs typeface="B Traffic" pitchFamily="2" charset="-78"/>
              </a:rPr>
              <a:t>نگيزه</a:t>
            </a:r>
            <a:r>
              <a:rPr lang="fa-IR" sz="2400" b="1" dirty="0" smtClean="0">
                <a:latin typeface="Calibri" pitchFamily="34" charset="0"/>
                <a:ea typeface="Calibri" pitchFamily="34" charset="0"/>
                <a:cs typeface="B Traffic" pitchFamily="2" charset="-78"/>
              </a:rPr>
              <a:t>، عامل تحريك انسان براى كار بيشتر است.</a:t>
            </a:r>
            <a:endParaRPr lang="fa-IR" sz="2400" b="1" dirty="0" smtClean="0">
              <a:latin typeface="Arial" pitchFamily="34" charset="0"/>
              <a:cs typeface="Arial" pitchFamily="34" charset="0"/>
            </a:endParaRPr>
          </a:p>
        </p:txBody>
      </p:sp>
      <p:sp>
        <p:nvSpPr>
          <p:cNvPr id="8"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9" name="Left Arrow 8"/>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0834">
                                            <p:txEl>
                                              <p:pRg st="0" end="0"/>
                                            </p:txEl>
                                          </p:spTgt>
                                        </p:tgtEl>
                                        <p:attrNameLst>
                                          <p:attrName>style.visibility</p:attrName>
                                        </p:attrNameLst>
                                      </p:cBhvr>
                                      <p:to>
                                        <p:strVal val="visible"/>
                                      </p:to>
                                    </p:set>
                                    <p:anim calcmode="lin" valueType="num">
                                      <p:cBhvr additive="base">
                                        <p:cTn id="7" dur="500" fill="hold"/>
                                        <p:tgtEl>
                                          <p:spTgt spid="1208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08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4" grpId="0" build="p"/>
      <p:bldP spid="5" grpId="0" build="p"/>
      <p:bldP spid="6" grpId="0" build="p"/>
      <p:bldP spid="7"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0"/>
            <a:ext cx="5638800" cy="762000"/>
          </a:xfrm>
        </p:spPr>
        <p:txBody>
          <a:bodyPr>
            <a:normAutofit/>
          </a:bodyPr>
          <a:lstStyle/>
          <a:p>
            <a:r>
              <a:rPr lang="fa-IR" dirty="0" smtClean="0">
                <a:solidFill>
                  <a:srgbClr val="0070C0"/>
                </a:solidFill>
                <a:cs typeface="B Traffic" pitchFamily="2" charset="-78"/>
              </a:rPr>
              <a:t>        انگيزش چیست  </a:t>
            </a:r>
            <a:r>
              <a:rPr lang="en-US" dirty="0" smtClean="0">
                <a:solidFill>
                  <a:srgbClr val="0070C0"/>
                </a:solidFill>
                <a:cs typeface="B Traffic" pitchFamily="2" charset="-78"/>
              </a:rPr>
              <a:t>        </a:t>
            </a:r>
            <a:r>
              <a:rPr lang="fa-IR" dirty="0" smtClean="0">
                <a:solidFill>
                  <a:srgbClr val="0070C0"/>
                </a:solidFill>
                <a:cs typeface="B Traffic" pitchFamily="2" charset="-78"/>
              </a:rPr>
              <a:t>  </a:t>
            </a:r>
            <a:endParaRPr lang="fa-IR" dirty="0">
              <a:solidFill>
                <a:srgbClr val="0070C0"/>
              </a:solidFill>
              <a:cs typeface="B Traffic" pitchFamily="2" charset="-78"/>
            </a:endParaRPr>
          </a:p>
        </p:txBody>
      </p:sp>
      <p:sp>
        <p:nvSpPr>
          <p:cNvPr id="3" name="Subtitle 2"/>
          <p:cNvSpPr>
            <a:spLocks noGrp="1"/>
          </p:cNvSpPr>
          <p:nvPr>
            <p:ph type="subTitle" idx="1"/>
          </p:nvPr>
        </p:nvSpPr>
        <p:spPr>
          <a:xfrm>
            <a:off x="1295400" y="838200"/>
            <a:ext cx="7543800" cy="5791200"/>
          </a:xfrm>
        </p:spPr>
        <p:txBody>
          <a:bodyPr>
            <a:normAutofit fontScale="92500" lnSpcReduction="20000"/>
          </a:bodyPr>
          <a:lstStyle/>
          <a:p>
            <a:pPr algn="r">
              <a:buFont typeface="Wingdings" pitchFamily="2" charset="2"/>
              <a:buChar char="v"/>
            </a:pPr>
            <a:r>
              <a:rPr lang="fa-IR" sz="3600" b="1" dirty="0" smtClean="0">
                <a:cs typeface="B Traffic" pitchFamily="2" charset="-78"/>
              </a:rPr>
              <a:t>   انگيزه ها چرايي رفتارها هستند</a:t>
            </a:r>
          </a:p>
          <a:p>
            <a:pPr algn="r"/>
            <a:r>
              <a:rPr lang="fa-IR" sz="3600" b="1" dirty="0" smtClean="0">
                <a:solidFill>
                  <a:srgbClr val="7030A0"/>
                </a:solidFill>
                <a:cs typeface="B Traffic" pitchFamily="2" charset="-78"/>
              </a:rPr>
              <a:t>               </a:t>
            </a:r>
            <a:r>
              <a:rPr lang="fa-IR" sz="1900" b="1" dirty="0" smtClean="0">
                <a:solidFill>
                  <a:srgbClr val="7030A0"/>
                </a:solidFill>
                <a:cs typeface="B Traffic" pitchFamily="2" charset="-78"/>
              </a:rPr>
              <a:t>(جهت کلی رفتار را معین می کنند ) </a:t>
            </a:r>
            <a:r>
              <a:rPr lang="fa-IR" sz="3600" b="1" dirty="0" smtClean="0">
                <a:cs typeface="B Traffic" pitchFamily="2" charset="-78"/>
              </a:rPr>
              <a:t>.</a:t>
            </a:r>
          </a:p>
          <a:p>
            <a:pPr algn="r"/>
            <a:r>
              <a:rPr lang="fa-IR" sz="3600" b="1" dirty="0" smtClean="0">
                <a:cs typeface="B Traffic" pitchFamily="2" charset="-78"/>
              </a:rPr>
              <a:t>  </a:t>
            </a:r>
            <a:r>
              <a:rPr lang="fa-IR" sz="3600" b="1" dirty="0" smtClean="0">
                <a:solidFill>
                  <a:srgbClr val="0070C0"/>
                </a:solidFill>
                <a:cs typeface="B Traffic" pitchFamily="2" charset="-78"/>
              </a:rPr>
              <a:t>انگيزه ها را گاهي بعنوان نيازها ،و تمايلات يا  </a:t>
            </a:r>
          </a:p>
          <a:p>
            <a:pPr algn="r"/>
            <a:r>
              <a:rPr lang="fa-IR" sz="3600" b="1" dirty="0" smtClean="0">
                <a:solidFill>
                  <a:srgbClr val="0070C0"/>
                </a:solidFill>
                <a:cs typeface="B Traffic" pitchFamily="2" charset="-78"/>
              </a:rPr>
              <a:t>      محركات دروني فرد تعريف مي كنند . </a:t>
            </a:r>
          </a:p>
          <a:p>
            <a:pPr algn="r">
              <a:buFont typeface="Wingdings" pitchFamily="2" charset="2"/>
              <a:buChar char="v"/>
            </a:pPr>
            <a:r>
              <a:rPr lang="fa-IR" sz="3200" b="1" dirty="0" smtClean="0">
                <a:cs typeface="B Traffic" pitchFamily="2" charset="-78"/>
              </a:rPr>
              <a:t>  ” </a:t>
            </a:r>
            <a:r>
              <a:rPr lang="fa-IR" sz="3200" b="1" dirty="0" smtClean="0">
                <a:solidFill>
                  <a:srgbClr val="7030A0"/>
                </a:solidFill>
                <a:cs typeface="B Traffic" pitchFamily="2" charset="-78"/>
              </a:rPr>
              <a:t>برل سون</a:t>
            </a:r>
            <a:r>
              <a:rPr lang="fa-IR" sz="3200" b="1" dirty="0" smtClean="0">
                <a:cs typeface="B Traffic" pitchFamily="2" charset="-78"/>
              </a:rPr>
              <a:t>“  و  ” </a:t>
            </a:r>
            <a:r>
              <a:rPr lang="fa-IR" sz="3200" b="1" dirty="0" smtClean="0">
                <a:solidFill>
                  <a:srgbClr val="7030A0"/>
                </a:solidFill>
                <a:cs typeface="B Traffic" pitchFamily="2" charset="-78"/>
              </a:rPr>
              <a:t>استانير</a:t>
            </a:r>
            <a:r>
              <a:rPr lang="fa-IR" sz="3200" b="1" dirty="0" smtClean="0">
                <a:cs typeface="B Traffic" pitchFamily="2" charset="-78"/>
              </a:rPr>
              <a:t> ”  معتقدند:</a:t>
            </a:r>
          </a:p>
          <a:p>
            <a:pPr algn="r"/>
            <a:r>
              <a:rPr lang="fa-IR" sz="3200" b="1" dirty="0" smtClean="0">
                <a:cs typeface="B Traffic" pitchFamily="2" charset="-78"/>
              </a:rPr>
              <a:t>   </a:t>
            </a:r>
            <a:r>
              <a:rPr lang="fa-IR" b="1" dirty="0" smtClean="0">
                <a:cs typeface="B Traffic" pitchFamily="2" charset="-78"/>
              </a:rPr>
              <a:t>انگيزش حالت دروني فرد است و رفتاري را بوجود مي آورد تا رسيدن  به هدف را ممكن سازد .فرد برانگیخته دارای نیاز قوی می باشد .</a:t>
            </a:r>
          </a:p>
          <a:p>
            <a:pPr algn="r"/>
            <a:r>
              <a:rPr lang="fa-IR" b="1" dirty="0" smtClean="0">
                <a:cs typeface="B Traffic" pitchFamily="2" charset="-78"/>
              </a:rPr>
              <a:t> شدت نیاز و عوامل درونی وبیرونی موجب تبدیل</a:t>
            </a:r>
            <a:r>
              <a:rPr lang="fa-IR" b="1" dirty="0" smtClean="0">
                <a:solidFill>
                  <a:srgbClr val="7030A0"/>
                </a:solidFill>
                <a:cs typeface="B Traffic" pitchFamily="2" charset="-78"/>
              </a:rPr>
              <a:t> نیاز </a:t>
            </a:r>
            <a:r>
              <a:rPr lang="fa-IR" b="1" dirty="0" smtClean="0">
                <a:cs typeface="B Traffic" pitchFamily="2" charset="-78"/>
              </a:rPr>
              <a:t>به </a:t>
            </a:r>
            <a:r>
              <a:rPr lang="fa-IR" b="1" dirty="0" smtClean="0">
                <a:solidFill>
                  <a:srgbClr val="7030A0"/>
                </a:solidFill>
                <a:cs typeface="B Traffic" pitchFamily="2" charset="-78"/>
              </a:rPr>
              <a:t>محرک یا انگیزه </a:t>
            </a:r>
            <a:r>
              <a:rPr lang="fa-IR" b="1" dirty="0" smtClean="0">
                <a:cs typeface="B Traffic" pitchFamily="2" charset="-78"/>
              </a:rPr>
              <a:t>می گردد. </a:t>
            </a:r>
          </a:p>
          <a:p>
            <a:pPr algn="r"/>
            <a:r>
              <a:rPr lang="fa-IR" b="1" dirty="0" smtClean="0">
                <a:cs typeface="B Traffic" pitchFamily="2" charset="-78"/>
              </a:rPr>
              <a:t>   </a:t>
            </a:r>
          </a:p>
          <a:p>
            <a:pPr algn="r"/>
            <a:r>
              <a:rPr lang="fa-IR" b="1" dirty="0" smtClean="0">
                <a:cs typeface="B Traffic" pitchFamily="2" charset="-78"/>
              </a:rPr>
              <a:t>  </a:t>
            </a:r>
            <a:r>
              <a:rPr lang="fa-IR" sz="3200" b="1" dirty="0" smtClean="0">
                <a:cs typeface="B Traffic" pitchFamily="2" charset="-78"/>
              </a:rPr>
              <a:t> انگيزش            مثبت ( </a:t>
            </a:r>
            <a:r>
              <a:rPr lang="fa-IR" sz="2200" b="1" dirty="0" smtClean="0">
                <a:solidFill>
                  <a:srgbClr val="7030A0"/>
                </a:solidFill>
                <a:cs typeface="B Traffic" pitchFamily="2" charset="-78"/>
              </a:rPr>
              <a:t>رفتار نا خوشایند و غیر قابل قبول </a:t>
            </a:r>
            <a:r>
              <a:rPr lang="fa-IR" sz="3200" b="1" dirty="0" smtClean="0">
                <a:cs typeface="B Traffic" pitchFamily="2" charset="-78"/>
              </a:rPr>
              <a:t>)                 </a:t>
            </a:r>
          </a:p>
          <a:p>
            <a:pPr algn="r"/>
            <a:r>
              <a:rPr lang="fa-IR" sz="3200" b="1" dirty="0" smtClean="0">
                <a:cs typeface="B Traffic" pitchFamily="2" charset="-78"/>
              </a:rPr>
              <a:t>                             منفي  (</a:t>
            </a:r>
            <a:r>
              <a:rPr lang="fa-IR" sz="2200" b="1" dirty="0" smtClean="0">
                <a:solidFill>
                  <a:srgbClr val="7030A0"/>
                </a:solidFill>
                <a:cs typeface="B Traffic" pitchFamily="2" charset="-78"/>
              </a:rPr>
              <a:t>رفتار معقول و پذیرفته شده </a:t>
            </a:r>
            <a:r>
              <a:rPr lang="fa-IR" sz="3200" b="1" dirty="0" smtClean="0">
                <a:cs typeface="B Traffic" pitchFamily="2" charset="-78"/>
              </a:rPr>
              <a:t>)                          </a:t>
            </a:r>
            <a:endParaRPr lang="en-US" sz="3200" b="1" dirty="0" smtClean="0">
              <a:cs typeface="B Traffic" pitchFamily="2" charset="-78"/>
            </a:endParaRPr>
          </a:p>
          <a:p>
            <a:pPr algn="r"/>
            <a:r>
              <a:rPr lang="fa-IR" sz="3200" b="1" dirty="0" smtClean="0">
                <a:cs typeface="B Traffic" pitchFamily="2" charset="-78"/>
              </a:rPr>
              <a:t>                      </a:t>
            </a:r>
            <a:r>
              <a:rPr lang="en-US" sz="3200" b="1" dirty="0" smtClean="0">
                <a:cs typeface="B Traffic" pitchFamily="2" charset="-78"/>
              </a:rPr>
              <a:t>           </a:t>
            </a:r>
            <a:r>
              <a:rPr lang="fa-IR" sz="3200" b="1" dirty="0" smtClean="0">
                <a:cs typeface="B Traffic" pitchFamily="2" charset="-78"/>
              </a:rPr>
              <a:t>                       </a:t>
            </a:r>
            <a:endParaRPr lang="en-US" sz="3200" b="1" dirty="0" smtClean="0">
              <a:cs typeface="B Traffic" pitchFamily="2" charset="-78"/>
            </a:endParaRPr>
          </a:p>
          <a:p>
            <a:pPr algn="r"/>
            <a:endParaRPr lang="en-US" sz="3200" b="1" dirty="0" smtClean="0">
              <a:cs typeface="B Traffic" pitchFamily="2" charset="-78"/>
            </a:endParaRPr>
          </a:p>
          <a:p>
            <a:pPr algn="r"/>
            <a:endParaRPr lang="fa-IR" sz="3200" b="1" dirty="0">
              <a:cs typeface="B Traffic" pitchFamily="2" charset="-78"/>
            </a:endParaRPr>
          </a:p>
        </p:txBody>
      </p:sp>
      <p:cxnSp>
        <p:nvCxnSpPr>
          <p:cNvPr id="5" name="Straight Arrow Connector 4"/>
          <p:cNvCxnSpPr/>
          <p:nvPr/>
        </p:nvCxnSpPr>
        <p:spPr>
          <a:xfrm rot="10800000">
            <a:off x="6477000" y="5334000"/>
            <a:ext cx="838200" cy="1539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0800000" flipV="1">
            <a:off x="6781800" y="5486400"/>
            <a:ext cx="4572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1" name="Left Arrow 10"/>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24566" y="-63787"/>
            <a:ext cx="3494867"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32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انگیزش در سازمان </a:t>
            </a:r>
            <a:endParaRPr kumimoji="0" lang="fa-I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4929" name="Rectangle 1"/>
          <p:cNvSpPr>
            <a:spLocks noChangeArrowheads="1"/>
          </p:cNvSpPr>
          <p:nvPr/>
        </p:nvSpPr>
        <p:spPr bwMode="auto">
          <a:xfrm>
            <a:off x="457200" y="1175266"/>
            <a:ext cx="7848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در يك طبقه بندى كلى انگيزه ها را در ۳ گروه قرار مى دهند</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a:t>
            </a:r>
            <a:endParaRPr kumimoji="0" lang="fa-I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2819400" y="2057400"/>
            <a:ext cx="4572000" cy="954107"/>
          </a:xfrm>
          <a:prstGeom prst="rect">
            <a:avLst/>
          </a:prstGeom>
        </p:spPr>
        <p:txBody>
          <a:bodyPr>
            <a:spAutoFit/>
          </a:bodyPr>
          <a:lstStyle/>
          <a:p>
            <a:pPr lvl="0" algn="r" rtl="1" fontAlgn="base">
              <a:spcBef>
                <a:spcPct val="0"/>
              </a:spcBef>
              <a:spcAft>
                <a:spcPct val="0"/>
              </a:spcAft>
            </a:pPr>
            <a:endParaRPr lang="en-US" sz="2800" b="1" dirty="0" smtClean="0">
              <a:solidFill>
                <a:srgbClr val="0070C0"/>
              </a:solidFill>
              <a:latin typeface="Arial" pitchFamily="34" charset="0"/>
              <a:cs typeface="Arial" pitchFamily="34" charset="0"/>
            </a:endParaRPr>
          </a:p>
          <a:p>
            <a:pPr lvl="0" algn="r" rtl="1" eaLnBrk="0" fontAlgn="base" hangingPunct="0">
              <a:spcBef>
                <a:spcPct val="0"/>
              </a:spcBef>
              <a:spcAft>
                <a:spcPct val="0"/>
              </a:spcAft>
            </a:pPr>
            <a:r>
              <a:rPr lang="fa-IR" sz="2800" b="1" dirty="0" smtClean="0">
                <a:solidFill>
                  <a:srgbClr val="0070C0"/>
                </a:solidFill>
                <a:latin typeface="Calibri" pitchFamily="34" charset="0"/>
                <a:ea typeface="Calibri" pitchFamily="34" charset="0"/>
                <a:cs typeface="B Traffic" pitchFamily="2" charset="-78"/>
              </a:rPr>
              <a:t>انگيزه هاى فيزيكى</a:t>
            </a:r>
            <a:endParaRPr lang="fa-IR" sz="2800" b="1" dirty="0" smtClean="0">
              <a:solidFill>
                <a:srgbClr val="0070C0"/>
              </a:solidFill>
              <a:latin typeface="Arial" pitchFamily="34" charset="0"/>
              <a:cs typeface="Arial" pitchFamily="34" charset="0"/>
            </a:endParaRPr>
          </a:p>
        </p:txBody>
      </p:sp>
      <p:sp>
        <p:nvSpPr>
          <p:cNvPr id="5" name="Rectangle 4"/>
          <p:cNvSpPr/>
          <p:nvPr/>
        </p:nvSpPr>
        <p:spPr>
          <a:xfrm>
            <a:off x="2819400" y="3352800"/>
            <a:ext cx="2816797" cy="523220"/>
          </a:xfrm>
          <a:prstGeom prst="rect">
            <a:avLst/>
          </a:prstGeom>
        </p:spPr>
        <p:txBody>
          <a:bodyPr wrap="none">
            <a:spAutoFit/>
          </a:bodyPr>
          <a:lstStyle/>
          <a:p>
            <a:r>
              <a:rPr lang="fa-IR" sz="2800" b="1" dirty="0" smtClean="0">
                <a:solidFill>
                  <a:srgbClr val="0070C0"/>
                </a:solidFill>
                <a:latin typeface="Calibri" pitchFamily="34" charset="0"/>
                <a:ea typeface="Calibri" pitchFamily="34" charset="0"/>
                <a:cs typeface="B Traffic" pitchFamily="2" charset="-78"/>
              </a:rPr>
              <a:t>انگيزه هاى اجتماعى</a:t>
            </a:r>
            <a:endParaRPr lang="fa-IR" sz="2800" dirty="0" smtClean="0">
              <a:solidFill>
                <a:srgbClr val="0070C0"/>
              </a:solidFill>
            </a:endParaRPr>
          </a:p>
        </p:txBody>
      </p:sp>
      <p:sp>
        <p:nvSpPr>
          <p:cNvPr id="6" name="Rectangle 5"/>
          <p:cNvSpPr/>
          <p:nvPr/>
        </p:nvSpPr>
        <p:spPr>
          <a:xfrm>
            <a:off x="1828800" y="4724400"/>
            <a:ext cx="2779928" cy="523220"/>
          </a:xfrm>
          <a:prstGeom prst="rect">
            <a:avLst/>
          </a:prstGeom>
        </p:spPr>
        <p:txBody>
          <a:bodyPr wrap="none">
            <a:spAutoFit/>
          </a:bodyPr>
          <a:lstStyle/>
          <a:p>
            <a:r>
              <a:rPr lang="fa-IR" sz="2800" b="1" dirty="0" smtClean="0">
                <a:solidFill>
                  <a:srgbClr val="0070C0"/>
                </a:solidFill>
                <a:latin typeface="Calibri" pitchFamily="34" charset="0"/>
                <a:ea typeface="Calibri" pitchFamily="34" charset="0"/>
                <a:cs typeface="B Traffic" pitchFamily="2" charset="-78"/>
              </a:rPr>
              <a:t>   انگيزه هاى روانى </a:t>
            </a:r>
            <a:endParaRPr lang="fa-IR" sz="2800" dirty="0">
              <a:solidFill>
                <a:srgbClr val="0070C0"/>
              </a:solidFill>
            </a:endParaRPr>
          </a:p>
        </p:txBody>
      </p:sp>
      <p:sp>
        <p:nvSpPr>
          <p:cNvPr id="7"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8" name="Left Arrow 7"/>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4929">
                                            <p:txEl>
                                              <p:pRg st="0" end="0"/>
                                            </p:txEl>
                                          </p:spTgt>
                                        </p:tgtEl>
                                        <p:attrNameLst>
                                          <p:attrName>style.visibility</p:attrName>
                                        </p:attrNameLst>
                                      </p:cBhvr>
                                      <p:to>
                                        <p:strVal val="visible"/>
                                      </p:to>
                                    </p:set>
                                    <p:anim calcmode="lin" valueType="num">
                                      <p:cBhvr additive="base">
                                        <p:cTn id="7" dur="500" fill="hold"/>
                                        <p:tgtEl>
                                          <p:spTgt spid="12492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492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29" grpId="0" build="p"/>
      <p:bldP spid="4" grpId="0" build="p"/>
      <p:bldP spid="5" grpId="0" build="p"/>
      <p:bldP spid="6"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24566" y="-63787"/>
            <a:ext cx="3494867"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3200" b="1"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انگیزش در سازمان </a:t>
            </a:r>
            <a:endParaRPr kumimoji="0" lang="fa-IR" sz="3200" b="0" i="0" u="none" strike="noStrike" cap="none" normalizeH="0" baseline="0" dirty="0" smtClean="0">
              <a:ln>
                <a:noFill/>
              </a:ln>
              <a:solidFill>
                <a:srgbClr val="C00000"/>
              </a:solidFill>
              <a:effectLst/>
              <a:latin typeface="Arial" pitchFamily="34" charset="0"/>
              <a:cs typeface="Arial" pitchFamily="34" charset="0"/>
            </a:endParaRPr>
          </a:p>
        </p:txBody>
      </p:sp>
      <p:sp>
        <p:nvSpPr>
          <p:cNvPr id="119809" name="Rectangle 1"/>
          <p:cNvSpPr>
            <a:spLocks noChangeArrowheads="1"/>
          </p:cNvSpPr>
          <p:nvPr/>
        </p:nvSpPr>
        <p:spPr bwMode="auto">
          <a:xfrm>
            <a:off x="6324600" y="624245"/>
            <a:ext cx="2819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تعريف : انگيزه</a:t>
            </a:r>
            <a:endParaRPr kumimoji="0" lang="en-US" sz="3200" b="0" i="0" u="none" strike="noStrike" cap="none" normalizeH="0" baseline="0" dirty="0" smtClean="0">
              <a:ln>
                <a:noFill/>
              </a:ln>
              <a:solidFill>
                <a:srgbClr val="0070C0"/>
              </a:solidFill>
              <a:effectLst/>
              <a:latin typeface="Arial" pitchFamily="34" charset="0"/>
              <a:cs typeface="Arial" pitchFamily="34" charset="0"/>
            </a:endParaRPr>
          </a:p>
        </p:txBody>
      </p:sp>
      <p:sp>
        <p:nvSpPr>
          <p:cNvPr id="4" name="Rectangle 3"/>
          <p:cNvSpPr/>
          <p:nvPr/>
        </p:nvSpPr>
        <p:spPr>
          <a:xfrm>
            <a:off x="2209800" y="1219200"/>
            <a:ext cx="6172200" cy="461665"/>
          </a:xfrm>
          <a:prstGeom prst="rect">
            <a:avLst/>
          </a:prstGeom>
        </p:spPr>
        <p:txBody>
          <a:bodyPr wrap="square">
            <a:spAutoFit/>
          </a:bodyPr>
          <a:lstStyle/>
          <a:p>
            <a:pPr lvl="0" algn="justLow" rtl="1" fontAlgn="base">
              <a:spcBef>
                <a:spcPct val="0"/>
              </a:spcBef>
              <a:spcAft>
                <a:spcPct val="0"/>
              </a:spcAft>
            </a:pPr>
            <a:r>
              <a:rPr lang="ar-SA" sz="2400" b="1" dirty="0" smtClean="0">
                <a:latin typeface="Calibri" pitchFamily="34" charset="0"/>
                <a:ea typeface="Calibri" pitchFamily="34" charset="0"/>
                <a:cs typeface="B Traffic" pitchFamily="2" charset="-78"/>
              </a:rPr>
              <a:t>عبارتست از ميل و اراده فرد به انجام يك كار . </a:t>
            </a:r>
            <a:endParaRPr lang="en-US" sz="2400" b="1" dirty="0" smtClean="0">
              <a:latin typeface="Arial" pitchFamily="34" charset="0"/>
              <a:cs typeface="Arial" pitchFamily="34" charset="0"/>
            </a:endParaRPr>
          </a:p>
        </p:txBody>
      </p:sp>
      <p:sp>
        <p:nvSpPr>
          <p:cNvPr id="5" name="Rectangle 4"/>
          <p:cNvSpPr/>
          <p:nvPr/>
        </p:nvSpPr>
        <p:spPr>
          <a:xfrm>
            <a:off x="1066800" y="1905000"/>
            <a:ext cx="7467600" cy="830997"/>
          </a:xfrm>
          <a:prstGeom prst="rect">
            <a:avLst/>
          </a:prstGeom>
        </p:spPr>
        <p:txBody>
          <a:bodyPr wrap="square">
            <a:spAutoFit/>
          </a:bodyPr>
          <a:lstStyle/>
          <a:p>
            <a:pPr lvl="0" algn="justLow" rtl="1" fontAlgn="base">
              <a:spcBef>
                <a:spcPct val="0"/>
              </a:spcBef>
              <a:spcAft>
                <a:spcPct val="0"/>
              </a:spcAft>
            </a:pPr>
            <a:r>
              <a:rPr lang="ar-SA" sz="2400" b="1" dirty="0" smtClean="0">
                <a:solidFill>
                  <a:srgbClr val="FF0000"/>
                </a:solidFill>
                <a:latin typeface="Calibri" pitchFamily="34" charset="0"/>
                <a:ea typeface="Calibri" pitchFamily="34" charset="0"/>
                <a:cs typeface="B Traffic" pitchFamily="2" charset="-78"/>
              </a:rPr>
              <a:t>در گذشته تصور مي شد كه انگيزه بايد از خارج از وجود افراد به آنها تزريق شود ، </a:t>
            </a:r>
            <a:endParaRPr lang="en-US" sz="2400" b="1" dirty="0" smtClean="0">
              <a:solidFill>
                <a:srgbClr val="FF0000"/>
              </a:solidFill>
              <a:latin typeface="Arial" pitchFamily="34" charset="0"/>
              <a:cs typeface="Arial" pitchFamily="34" charset="0"/>
            </a:endParaRPr>
          </a:p>
        </p:txBody>
      </p:sp>
      <p:sp>
        <p:nvSpPr>
          <p:cNvPr id="6" name="Rectangle 5"/>
          <p:cNvSpPr/>
          <p:nvPr/>
        </p:nvSpPr>
        <p:spPr>
          <a:xfrm>
            <a:off x="990600" y="2819400"/>
            <a:ext cx="7315200" cy="830997"/>
          </a:xfrm>
          <a:prstGeom prst="rect">
            <a:avLst/>
          </a:prstGeom>
        </p:spPr>
        <p:txBody>
          <a:bodyPr wrap="square">
            <a:spAutoFit/>
          </a:bodyPr>
          <a:lstStyle/>
          <a:p>
            <a:pPr lvl="0" algn="justLow" rtl="1" fontAlgn="base">
              <a:spcBef>
                <a:spcPct val="0"/>
              </a:spcBef>
              <a:spcAft>
                <a:spcPct val="0"/>
              </a:spcAft>
            </a:pPr>
            <a:r>
              <a:rPr lang="ar-SA" sz="2400" b="1" dirty="0" smtClean="0">
                <a:latin typeface="Calibri" pitchFamily="34" charset="0"/>
                <a:ea typeface="Calibri" pitchFamily="34" charset="0"/>
                <a:cs typeface="B Traffic" pitchFamily="2" charset="-78"/>
              </a:rPr>
              <a:t>اما امروزه اعتقاد بر اين است كه هر فرد توسط يك سري نيروهاي مختلف دروني و بيروني انگيزه پيدا مي كند</a:t>
            </a:r>
            <a:r>
              <a:rPr lang="en-US" sz="2400" b="1" dirty="0" smtClean="0">
                <a:latin typeface="Calibri" pitchFamily="34" charset="0"/>
                <a:ea typeface="Calibri" pitchFamily="34" charset="0"/>
                <a:cs typeface="B Traffic" pitchFamily="2" charset="-78"/>
              </a:rPr>
              <a:t> . </a:t>
            </a:r>
            <a:endParaRPr lang="en-US" sz="2400" b="1" dirty="0" smtClean="0">
              <a:latin typeface="Arial" pitchFamily="34" charset="0"/>
              <a:cs typeface="Arial" pitchFamily="34" charset="0"/>
            </a:endParaRPr>
          </a:p>
        </p:txBody>
      </p:sp>
      <p:sp>
        <p:nvSpPr>
          <p:cNvPr id="7" name="Rectangle 6"/>
          <p:cNvSpPr/>
          <p:nvPr/>
        </p:nvSpPr>
        <p:spPr>
          <a:xfrm>
            <a:off x="1066800" y="3733800"/>
            <a:ext cx="7239000" cy="2308324"/>
          </a:xfrm>
          <a:prstGeom prst="rect">
            <a:avLst/>
          </a:prstGeom>
        </p:spPr>
        <p:txBody>
          <a:bodyPr wrap="square">
            <a:spAutoFit/>
          </a:bodyPr>
          <a:lstStyle/>
          <a:p>
            <a:pPr lvl="0" algn="justLow" rtl="1" eaLnBrk="0" fontAlgn="base" hangingPunct="0">
              <a:spcBef>
                <a:spcPct val="0"/>
              </a:spcBef>
              <a:spcAft>
                <a:spcPct val="0"/>
              </a:spcAft>
            </a:pPr>
            <a:r>
              <a:rPr lang="ar-SA" sz="2400" b="1" dirty="0" smtClean="0">
                <a:latin typeface="Calibri" pitchFamily="34" charset="0"/>
                <a:ea typeface="Calibri" pitchFamily="34" charset="0"/>
                <a:cs typeface="B Traffic" pitchFamily="2" charset="-78"/>
              </a:rPr>
              <a:t>امروزه سازمانها براي بهره برداري بهتر از توانايي هاي بالقوه كاركنان به سرعت از ساخــــتار </a:t>
            </a:r>
            <a:r>
              <a:rPr lang="ar-SA" sz="2400" b="1" dirty="0" smtClean="0">
                <a:solidFill>
                  <a:srgbClr val="FF0000"/>
                </a:solidFill>
                <a:latin typeface="Calibri" pitchFamily="34" charset="0"/>
                <a:ea typeface="Calibri" pitchFamily="34" charset="0"/>
                <a:cs typeface="B Traffic" pitchFamily="2" charset="-78"/>
              </a:rPr>
              <a:t>« دستــــوردهي </a:t>
            </a:r>
            <a:r>
              <a:rPr lang="fa-IR" sz="2400" b="1" dirty="0" smtClean="0">
                <a:solidFill>
                  <a:srgbClr val="FF0000"/>
                </a:solidFill>
                <a:latin typeface="Calibri" pitchFamily="34" charset="0"/>
                <a:ea typeface="Calibri" pitchFamily="34" charset="0"/>
                <a:cs typeface="B Traffic" pitchFamily="2" charset="-78"/>
              </a:rPr>
              <a:t> </a:t>
            </a:r>
            <a:r>
              <a:rPr lang="ar-SA" sz="2400" b="1" dirty="0" smtClean="0">
                <a:solidFill>
                  <a:srgbClr val="FF0000"/>
                </a:solidFill>
                <a:latin typeface="Calibri" pitchFamily="34" charset="0"/>
                <a:ea typeface="Calibri" pitchFamily="34" charset="0"/>
                <a:cs typeface="B Traffic" pitchFamily="2" charset="-78"/>
              </a:rPr>
              <a:t>- نظارت » </a:t>
            </a:r>
            <a:r>
              <a:rPr lang="fa-IR" sz="2400" b="1" dirty="0" smtClean="0">
                <a:solidFill>
                  <a:srgbClr val="FF0000"/>
                </a:solidFill>
                <a:latin typeface="Calibri" pitchFamily="34" charset="0"/>
                <a:ea typeface="Calibri" pitchFamily="34" charset="0"/>
                <a:cs typeface="B Traffic" pitchFamily="2" charset="-78"/>
              </a:rPr>
              <a:t>     </a:t>
            </a:r>
            <a:r>
              <a:rPr lang="ar-SA" sz="2400" b="1" dirty="0" smtClean="0">
                <a:latin typeface="Calibri" pitchFamily="34" charset="0"/>
                <a:ea typeface="Calibri" pitchFamily="34" charset="0"/>
                <a:cs typeface="B Traffic" pitchFamily="2" charset="-78"/>
              </a:rPr>
              <a:t>فاصله مي گيرند و به سمت </a:t>
            </a:r>
            <a:r>
              <a:rPr lang="ar-SA" sz="2400" b="1" dirty="0" smtClean="0">
                <a:solidFill>
                  <a:srgbClr val="0070C0"/>
                </a:solidFill>
                <a:latin typeface="Calibri" pitchFamily="34" charset="0"/>
                <a:ea typeface="Calibri" pitchFamily="34" charset="0"/>
                <a:cs typeface="B Traffic" pitchFamily="2" charset="-78"/>
              </a:rPr>
              <a:t>« توصيه - توافق » </a:t>
            </a:r>
            <a:r>
              <a:rPr lang="ar-SA" sz="2400" b="1" dirty="0" smtClean="0">
                <a:latin typeface="Calibri" pitchFamily="34" charset="0"/>
                <a:ea typeface="Calibri" pitchFamily="34" charset="0"/>
                <a:cs typeface="B Traffic" pitchFamily="2" charset="-78"/>
              </a:rPr>
              <a:t>روي مي آورند</a:t>
            </a:r>
            <a:r>
              <a:rPr lang="fa-IR" sz="2400" b="1" dirty="0" smtClean="0">
                <a:latin typeface="Calibri" pitchFamily="34" charset="0"/>
                <a:ea typeface="Calibri" pitchFamily="34" charset="0"/>
                <a:cs typeface="B Traffic" pitchFamily="2" charset="-78"/>
              </a:rPr>
              <a:t>.</a:t>
            </a:r>
          </a:p>
          <a:p>
            <a:pPr lvl="0" algn="justLow" rtl="1" eaLnBrk="0" fontAlgn="base" hangingPunct="0">
              <a:spcBef>
                <a:spcPct val="0"/>
              </a:spcBef>
              <a:spcAft>
                <a:spcPct val="0"/>
              </a:spcAft>
            </a:pPr>
            <a:r>
              <a:rPr lang="ar-SA" sz="2400" b="1" dirty="0" smtClean="0">
                <a:latin typeface="Calibri" pitchFamily="34" charset="0"/>
                <a:ea typeface="Calibri" pitchFamily="34" charset="0"/>
                <a:cs typeface="B Traffic" pitchFamily="2" charset="-78"/>
              </a:rPr>
              <a:t> </a:t>
            </a:r>
            <a:endParaRPr lang="fa-IR" sz="2400" b="1" dirty="0" smtClean="0">
              <a:latin typeface="Calibri" pitchFamily="34" charset="0"/>
              <a:ea typeface="Calibri" pitchFamily="34" charset="0"/>
              <a:cs typeface="B Traffic" pitchFamily="2" charset="-78"/>
            </a:endParaRPr>
          </a:p>
          <a:p>
            <a:pPr lvl="0" algn="justLow" rtl="1" eaLnBrk="0" fontAlgn="base" hangingPunct="0">
              <a:spcBef>
                <a:spcPct val="0"/>
              </a:spcBef>
              <a:spcAft>
                <a:spcPct val="0"/>
              </a:spcAft>
            </a:pPr>
            <a:r>
              <a:rPr lang="ar-SA" sz="2400" b="1" dirty="0" smtClean="0">
                <a:latin typeface="Calibri" pitchFamily="34" charset="0"/>
                <a:ea typeface="Calibri" pitchFamily="34" charset="0"/>
                <a:cs typeface="B Traffic" pitchFamily="2" charset="-78"/>
              </a:rPr>
              <a:t>تا از اين طريق بهتر بتوانند در افراد ايجاد انگيزه كنند</a:t>
            </a:r>
            <a:r>
              <a:rPr lang="en-US" sz="2400" b="1" dirty="0" smtClean="0">
                <a:latin typeface="Calibri" pitchFamily="34" charset="0"/>
                <a:ea typeface="Calibri" pitchFamily="34" charset="0"/>
                <a:cs typeface="B Traffic" pitchFamily="2" charset="-78"/>
              </a:rPr>
              <a:t> . </a:t>
            </a:r>
            <a:endParaRPr lang="en-US" sz="2400" b="1" dirty="0" smtClean="0">
              <a:latin typeface="Arial" pitchFamily="34" charset="0"/>
              <a:cs typeface="Arial" pitchFamily="34" charset="0"/>
            </a:endParaRPr>
          </a:p>
        </p:txBody>
      </p:sp>
      <p:sp>
        <p:nvSpPr>
          <p:cNvPr id="8"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9" name="Left Arrow 8"/>
          <p:cNvSpPr/>
          <p:nvPr/>
        </p:nvSpPr>
        <p:spPr>
          <a:xfrm>
            <a:off x="0" y="64770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9809">
                                            <p:txEl>
                                              <p:pRg st="0" end="0"/>
                                            </p:txEl>
                                          </p:spTgt>
                                        </p:tgtEl>
                                        <p:attrNameLst>
                                          <p:attrName>style.visibility</p:attrName>
                                        </p:attrNameLst>
                                      </p:cBhvr>
                                      <p:to>
                                        <p:strVal val="visible"/>
                                      </p:to>
                                    </p:set>
                                    <p:anim calcmode="lin" valueType="num">
                                      <p:cBhvr additive="base">
                                        <p:cTn id="7" dur="500" fill="hold"/>
                                        <p:tgtEl>
                                          <p:spTgt spid="11980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980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1" end="1"/>
                                            </p:txEl>
                                          </p:spTgt>
                                        </p:tgtEl>
                                        <p:attrNameLst>
                                          <p:attrName>style.visibility</p:attrName>
                                        </p:attrNameLst>
                                      </p:cBhvr>
                                      <p:to>
                                        <p:strVal val="visible"/>
                                      </p:to>
                                    </p:set>
                                    <p:anim calcmode="lin" valueType="num">
                                      <p:cBhvr additive="base">
                                        <p:cTn id="3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xEl>
                                              <p:pRg st="2" end="2"/>
                                            </p:txEl>
                                          </p:spTgt>
                                        </p:tgtEl>
                                        <p:attrNameLst>
                                          <p:attrName>style.visibility</p:attrName>
                                        </p:attrNameLst>
                                      </p:cBhvr>
                                      <p:to>
                                        <p:strVal val="visible"/>
                                      </p:to>
                                    </p:set>
                                    <p:anim calcmode="lin" valueType="num">
                                      <p:cBhvr additive="base">
                                        <p:cTn id="4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09" grpId="0" build="p"/>
      <p:bldP spid="4" grpId="0" build="p"/>
      <p:bldP spid="5" grpId="0" build="p"/>
      <p:bldP spid="6" grpId="0" build="p"/>
      <p:bldP spid="7"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24566" y="-63787"/>
            <a:ext cx="3494867"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3200" b="1"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انگیزش در سازمان </a:t>
            </a:r>
            <a:endParaRPr kumimoji="0" lang="fa-IR" sz="3200" b="0" i="0" u="none" strike="noStrike" cap="none" normalizeH="0" baseline="0" dirty="0" smtClean="0">
              <a:ln>
                <a:noFill/>
              </a:ln>
              <a:solidFill>
                <a:srgbClr val="C00000"/>
              </a:solidFill>
              <a:effectLst/>
              <a:latin typeface="Arial" pitchFamily="34" charset="0"/>
              <a:cs typeface="Arial" pitchFamily="34" charset="0"/>
            </a:endParaRPr>
          </a:p>
        </p:txBody>
      </p:sp>
      <p:sp>
        <p:nvSpPr>
          <p:cNvPr id="118785" name="Rectangle 1"/>
          <p:cNvSpPr>
            <a:spLocks noChangeArrowheads="1"/>
          </p:cNvSpPr>
          <p:nvPr/>
        </p:nvSpPr>
        <p:spPr bwMode="auto">
          <a:xfrm>
            <a:off x="6629400" y="919490"/>
            <a:ext cx="2514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0070C0"/>
                </a:solidFill>
                <a:effectLst/>
                <a:latin typeface="Calibri" pitchFamily="34" charset="0"/>
                <a:ea typeface="Calibri" pitchFamily="34" charset="0"/>
                <a:cs typeface="B Traffic" pitchFamily="2" charset="-78"/>
              </a:rPr>
              <a:t>رفتار چیست :</a:t>
            </a:r>
            <a:endParaRPr kumimoji="0" lang="en-US" sz="2800" b="0" i="0" u="none" strike="noStrike" cap="none" normalizeH="0" baseline="0" dirty="0" smtClean="0">
              <a:ln>
                <a:noFill/>
              </a:ln>
              <a:solidFill>
                <a:srgbClr val="0070C0"/>
              </a:solidFill>
              <a:effectLst/>
              <a:latin typeface="Arial" pitchFamily="34" charset="0"/>
              <a:cs typeface="Arial" pitchFamily="34" charset="0"/>
            </a:endParaRPr>
          </a:p>
        </p:txBody>
      </p:sp>
      <p:sp>
        <p:nvSpPr>
          <p:cNvPr id="4" name="Rectangle 3"/>
          <p:cNvSpPr/>
          <p:nvPr/>
        </p:nvSpPr>
        <p:spPr>
          <a:xfrm>
            <a:off x="1143000" y="1524000"/>
            <a:ext cx="7772400" cy="1015663"/>
          </a:xfrm>
          <a:prstGeom prst="rect">
            <a:avLst/>
          </a:prstGeom>
        </p:spPr>
        <p:txBody>
          <a:bodyPr wrap="square">
            <a:spAutoFit/>
          </a:bodyPr>
          <a:lstStyle/>
          <a:p>
            <a:pPr lvl="0" algn="justLow" rtl="1" fontAlgn="base">
              <a:spcBef>
                <a:spcPct val="0"/>
              </a:spcBef>
              <a:spcAft>
                <a:spcPct val="0"/>
              </a:spcAft>
            </a:pPr>
            <a:r>
              <a:rPr lang="ar-SA" sz="2000" b="1" dirty="0" smtClean="0">
                <a:latin typeface="Calibri" pitchFamily="34" charset="0"/>
                <a:ea typeface="Calibri" pitchFamily="34" charset="0"/>
                <a:cs typeface="B Traffic" pitchFamily="2" charset="-78"/>
              </a:rPr>
              <a:t>رفتار عبارتست از يك رشته فعاليت هدفگرا ، كه معمولا انگيزه رفتار يك فرد رسيدن به اين اهداف است .اين هدفها بيرون از فرد قرار دارند وآنهارا  محرك  مي نامند</a:t>
            </a:r>
            <a:r>
              <a:rPr lang="en-US" sz="2000" b="1" dirty="0" smtClean="0">
                <a:latin typeface="Calibri" pitchFamily="34" charset="0"/>
                <a:ea typeface="Calibri" pitchFamily="34" charset="0"/>
                <a:cs typeface="B Traffic" pitchFamily="2" charset="-78"/>
              </a:rPr>
              <a:t>. </a:t>
            </a:r>
            <a:endParaRPr lang="en-US" sz="2000" b="1" dirty="0" smtClean="0">
              <a:latin typeface="Arial" pitchFamily="34" charset="0"/>
              <a:cs typeface="Arial" pitchFamily="34" charset="0"/>
            </a:endParaRPr>
          </a:p>
        </p:txBody>
      </p:sp>
      <p:sp>
        <p:nvSpPr>
          <p:cNvPr id="5" name="Rectangle 4"/>
          <p:cNvSpPr/>
          <p:nvPr/>
        </p:nvSpPr>
        <p:spPr>
          <a:xfrm>
            <a:off x="1066800" y="2971800"/>
            <a:ext cx="7848600" cy="1015663"/>
          </a:xfrm>
          <a:prstGeom prst="rect">
            <a:avLst/>
          </a:prstGeom>
        </p:spPr>
        <p:txBody>
          <a:bodyPr wrap="square">
            <a:spAutoFit/>
          </a:bodyPr>
          <a:lstStyle/>
          <a:p>
            <a:pPr lvl="0" algn="justLow" rtl="1" eaLnBrk="0" fontAlgn="base" hangingPunct="0">
              <a:spcBef>
                <a:spcPct val="0"/>
              </a:spcBef>
              <a:spcAft>
                <a:spcPct val="0"/>
              </a:spcAft>
            </a:pPr>
            <a:r>
              <a:rPr lang="ar-SA" sz="2000" b="1" dirty="0" smtClean="0">
                <a:latin typeface="Calibri" pitchFamily="34" charset="0"/>
                <a:ea typeface="Calibri" pitchFamily="34" charset="0"/>
                <a:cs typeface="B Traffic" pitchFamily="2" charset="-78"/>
              </a:rPr>
              <a:t>مي</a:t>
            </a:r>
            <a:r>
              <a:rPr lang="fa-IR" sz="2000" b="1" dirty="0" smtClean="0">
                <a:latin typeface="Calibri" pitchFamily="34" charset="0"/>
                <a:ea typeface="Calibri" pitchFamily="34" charset="0"/>
                <a:cs typeface="B Traffic" pitchFamily="2" charset="-78"/>
              </a:rPr>
              <a:t> </a:t>
            </a:r>
            <a:r>
              <a:rPr lang="ar-SA" sz="2000" b="1" dirty="0" smtClean="0">
                <a:latin typeface="Calibri" pitchFamily="34" charset="0"/>
                <a:ea typeface="Calibri" pitchFamily="34" charset="0"/>
                <a:cs typeface="B Traffic" pitchFamily="2" charset="-78"/>
              </a:rPr>
              <a:t>تواند مادي وملموس ويا غير ملموس ومعنوي باشد.</a:t>
            </a:r>
            <a:endParaRPr lang="fa-IR" sz="2000" b="1" dirty="0" smtClean="0">
              <a:latin typeface="Calibri" pitchFamily="34" charset="0"/>
              <a:ea typeface="Calibri" pitchFamily="34" charset="0"/>
              <a:cs typeface="B Traffic" pitchFamily="2" charset="-78"/>
            </a:endParaRPr>
          </a:p>
          <a:p>
            <a:pPr lvl="0" algn="justLow" rtl="1" eaLnBrk="0" fontAlgn="base" hangingPunct="0">
              <a:spcBef>
                <a:spcPct val="0"/>
              </a:spcBef>
              <a:spcAft>
                <a:spcPct val="0"/>
              </a:spcAft>
            </a:pPr>
            <a:r>
              <a:rPr lang="ar-SA" sz="2000" b="1" dirty="0" smtClean="0">
                <a:latin typeface="Calibri" pitchFamily="34" charset="0"/>
                <a:ea typeface="Calibri" pitchFamily="34" charset="0"/>
                <a:cs typeface="B Traffic" pitchFamily="2" charset="-78"/>
              </a:rPr>
              <a:t>همچنين تمام اين اعمال جهت دستيابي به اهداف ،به وسيله يكسري</a:t>
            </a:r>
            <a:r>
              <a:rPr lang="fa-IR" sz="2000" b="1" dirty="0" smtClean="0">
                <a:latin typeface="Calibri" pitchFamily="34" charset="0"/>
                <a:ea typeface="Calibri" pitchFamily="34" charset="0"/>
                <a:cs typeface="B Traffic" pitchFamily="2" charset="-78"/>
              </a:rPr>
              <a:t> </a:t>
            </a:r>
            <a:r>
              <a:rPr lang="ar-SA" sz="2000" b="1" dirty="0" smtClean="0">
                <a:latin typeface="Calibri" pitchFamily="34" charset="0"/>
                <a:ea typeface="Calibri" pitchFamily="34" charset="0"/>
                <a:cs typeface="B Traffic" pitchFamily="2" charset="-78"/>
              </a:rPr>
              <a:t> فعاليت صورت ميگيرد كه اين فعاليتها  واحد رفتاري نام دارند </a:t>
            </a:r>
            <a:endParaRPr lang="en-US" sz="2000" b="1" dirty="0" smtClean="0">
              <a:latin typeface="Arial" pitchFamily="34" charset="0"/>
              <a:cs typeface="Arial" pitchFamily="34" charset="0"/>
            </a:endParaRPr>
          </a:p>
        </p:txBody>
      </p:sp>
      <p:sp>
        <p:nvSpPr>
          <p:cNvPr id="6" name="Rectangle 5"/>
          <p:cNvSpPr/>
          <p:nvPr/>
        </p:nvSpPr>
        <p:spPr>
          <a:xfrm>
            <a:off x="4191000" y="4267200"/>
            <a:ext cx="4572000" cy="584775"/>
          </a:xfrm>
          <a:prstGeom prst="rect">
            <a:avLst/>
          </a:prstGeom>
        </p:spPr>
        <p:txBody>
          <a:bodyPr>
            <a:spAutoFit/>
          </a:bodyPr>
          <a:lstStyle/>
          <a:p>
            <a:pPr lvl="0" algn="justLow" rtl="1" eaLnBrk="0" fontAlgn="base" hangingPunct="0">
              <a:spcBef>
                <a:spcPct val="0"/>
              </a:spcBef>
              <a:spcAft>
                <a:spcPct val="0"/>
              </a:spcAft>
            </a:pPr>
            <a:r>
              <a:rPr lang="fa-IR" sz="3200" b="1" dirty="0" smtClean="0">
                <a:solidFill>
                  <a:srgbClr val="0070C0"/>
                </a:solidFill>
                <a:latin typeface="Calibri" pitchFamily="34" charset="0"/>
                <a:ea typeface="Calibri" pitchFamily="34" charset="0"/>
                <a:cs typeface="B Traffic" pitchFamily="2" charset="-78"/>
              </a:rPr>
              <a:t>انگیزش </a:t>
            </a:r>
            <a:r>
              <a:rPr lang="fa-IR" sz="3200" dirty="0" smtClean="0">
                <a:solidFill>
                  <a:srgbClr val="0070C0"/>
                </a:solidFill>
                <a:latin typeface="Calibri" pitchFamily="34" charset="0"/>
                <a:ea typeface="Calibri" pitchFamily="34" charset="0"/>
                <a:cs typeface="B Traffic" pitchFamily="2" charset="-78"/>
              </a:rPr>
              <a:t>:</a:t>
            </a:r>
            <a:endParaRPr lang="en-US" sz="3200" dirty="0" smtClean="0">
              <a:solidFill>
                <a:srgbClr val="0070C0"/>
              </a:solidFill>
              <a:latin typeface="Arial" pitchFamily="34" charset="0"/>
              <a:cs typeface="Arial" pitchFamily="34" charset="0"/>
            </a:endParaRPr>
          </a:p>
        </p:txBody>
      </p:sp>
      <p:sp>
        <p:nvSpPr>
          <p:cNvPr id="7" name="Rectangle 6"/>
          <p:cNvSpPr/>
          <p:nvPr/>
        </p:nvSpPr>
        <p:spPr>
          <a:xfrm>
            <a:off x="1066800" y="4953000"/>
            <a:ext cx="7543800" cy="830997"/>
          </a:xfrm>
          <a:prstGeom prst="rect">
            <a:avLst/>
          </a:prstGeom>
        </p:spPr>
        <p:txBody>
          <a:bodyPr wrap="square">
            <a:spAutoFit/>
          </a:bodyPr>
          <a:lstStyle/>
          <a:p>
            <a:pPr lvl="0" algn="justLow" rtl="1" eaLnBrk="0" fontAlgn="base" hangingPunct="0">
              <a:spcBef>
                <a:spcPct val="0"/>
              </a:spcBef>
              <a:spcAft>
                <a:spcPct val="0"/>
              </a:spcAft>
            </a:pPr>
            <a:r>
              <a:rPr lang="ar-SA" sz="2400" b="1" dirty="0" smtClean="0">
                <a:latin typeface="Calibri" pitchFamily="34" charset="0"/>
                <a:ea typeface="Calibri" pitchFamily="34" charset="0"/>
                <a:cs typeface="B Traffic" pitchFamily="2" charset="-78"/>
              </a:rPr>
              <a:t>انگيزش عبارتست از مجموعه اي نيروها  كه باعث مي شود فرد به روشهاي خاصي رفتار كند</a:t>
            </a:r>
            <a:r>
              <a:rPr lang="en-US" sz="2400" b="1" dirty="0" smtClean="0">
                <a:latin typeface="Calibri" pitchFamily="34" charset="0"/>
                <a:ea typeface="Calibri" pitchFamily="34" charset="0"/>
                <a:cs typeface="B Traffic" pitchFamily="2" charset="-78"/>
              </a:rPr>
              <a:t>.</a:t>
            </a:r>
            <a:endParaRPr lang="en-US" sz="2400" b="1" dirty="0" smtClean="0">
              <a:latin typeface="Arial" pitchFamily="34" charset="0"/>
              <a:cs typeface="Arial" pitchFamily="34" charset="0"/>
            </a:endParaRPr>
          </a:p>
        </p:txBody>
      </p:sp>
      <p:sp>
        <p:nvSpPr>
          <p:cNvPr id="8" name="Rectangle 7"/>
          <p:cNvSpPr/>
          <p:nvPr/>
        </p:nvSpPr>
        <p:spPr>
          <a:xfrm>
            <a:off x="1066800" y="5791200"/>
            <a:ext cx="7696200" cy="830997"/>
          </a:xfrm>
          <a:prstGeom prst="rect">
            <a:avLst/>
          </a:prstGeom>
        </p:spPr>
        <p:txBody>
          <a:bodyPr wrap="square">
            <a:spAutoFit/>
          </a:bodyPr>
          <a:lstStyle/>
          <a:p>
            <a:pPr lvl="0" algn="justLow" rtl="1" eaLnBrk="0" fontAlgn="base" hangingPunct="0">
              <a:spcBef>
                <a:spcPct val="0"/>
              </a:spcBef>
              <a:spcAft>
                <a:spcPct val="0"/>
              </a:spcAft>
            </a:pPr>
            <a:r>
              <a:rPr lang="ar-SA" sz="2400" b="1" dirty="0" smtClean="0">
                <a:latin typeface="Calibri" pitchFamily="34" charset="0"/>
                <a:ea typeface="Calibri" pitchFamily="34" charset="0"/>
                <a:cs typeface="B Traffic" pitchFamily="2" charset="-78"/>
              </a:rPr>
              <a:t>انگيزش اشاره دارد به درجه اي از آمادگي يك ارگانيزم براي تعقيب تعدادي از اهداف كه طراحي گرديده است</a:t>
            </a:r>
            <a:r>
              <a:rPr lang="en-US" sz="2400" b="1" dirty="0" smtClean="0">
                <a:latin typeface="Calibri" pitchFamily="34" charset="0"/>
                <a:ea typeface="Calibri" pitchFamily="34" charset="0"/>
                <a:cs typeface="B Traffic" pitchFamily="2" charset="-78"/>
              </a:rPr>
              <a:t>.</a:t>
            </a:r>
            <a:endParaRPr lang="en-US" sz="2400" b="1" dirty="0" smtClean="0">
              <a:latin typeface="Arial" pitchFamily="34" charset="0"/>
              <a:cs typeface="Arial" pitchFamily="34" charset="0"/>
            </a:endParaRPr>
          </a:p>
        </p:txBody>
      </p:sp>
      <p:sp>
        <p:nvSpPr>
          <p:cNvPr id="9"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0" name="Left Arrow 9"/>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8785">
                                            <p:txEl>
                                              <p:pRg st="0" end="0"/>
                                            </p:txEl>
                                          </p:spTgt>
                                        </p:tgtEl>
                                        <p:attrNameLst>
                                          <p:attrName>style.visibility</p:attrName>
                                        </p:attrNameLst>
                                      </p:cBhvr>
                                      <p:to>
                                        <p:strVal val="visible"/>
                                      </p:to>
                                    </p:set>
                                    <p:anim calcmode="lin" valueType="num">
                                      <p:cBhvr additive="base">
                                        <p:cTn id="7" dur="500" fill="hold"/>
                                        <p:tgtEl>
                                          <p:spTgt spid="11878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878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 calcmode="lin" valueType="num">
                                      <p:cBhvr additive="base">
                                        <p:cTn id="2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 calcmode="lin" valueType="num">
                                      <p:cBhvr additive="base">
                                        <p:cTn id="3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0" end="0"/>
                                            </p:txEl>
                                          </p:spTgt>
                                        </p:tgtEl>
                                        <p:attrNameLst>
                                          <p:attrName>style.visibility</p:attrName>
                                        </p:attrNameLst>
                                      </p:cBhvr>
                                      <p:to>
                                        <p:strVal val="visible"/>
                                      </p:to>
                                    </p:set>
                                    <p:anim calcmode="lin" valueType="num">
                                      <p:cBhvr additive="base">
                                        <p:cTn id="4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5" grpId="0" build="p"/>
      <p:bldP spid="4" grpId="0" build="p"/>
      <p:bldP spid="5" grpId="0" build="p"/>
      <p:bldP spid="6" grpId="0" build="p"/>
      <p:bldP spid="7" grpId="0" build="p"/>
      <p:bldP spid="8"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8400" y="685800"/>
            <a:ext cx="2895600" cy="584775"/>
          </a:xfrm>
          <a:prstGeom prst="rect">
            <a:avLst/>
          </a:prstGeom>
        </p:spPr>
        <p:txBody>
          <a:bodyPr wrap="square">
            <a:spAutoFit/>
          </a:bodyPr>
          <a:lstStyle/>
          <a:p>
            <a:r>
              <a:rPr lang="fa-IR" sz="3200" b="1" dirty="0" smtClean="0">
                <a:solidFill>
                  <a:srgbClr val="0070C0"/>
                </a:solidFill>
              </a:rPr>
              <a:t>انگیزه و هدف :</a:t>
            </a:r>
            <a:endParaRPr lang="fa-IR" sz="3200" dirty="0">
              <a:solidFill>
                <a:srgbClr val="0070C0"/>
              </a:solidFill>
            </a:endParaRPr>
          </a:p>
        </p:txBody>
      </p:sp>
      <p:sp>
        <p:nvSpPr>
          <p:cNvPr id="3" name="Rectangle 2"/>
          <p:cNvSpPr>
            <a:spLocks noChangeArrowheads="1"/>
          </p:cNvSpPr>
          <p:nvPr/>
        </p:nvSpPr>
        <p:spPr bwMode="auto">
          <a:xfrm>
            <a:off x="2824566" y="-63787"/>
            <a:ext cx="3494867"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3200" b="1" i="0" u="none" strike="noStrike" cap="none" normalizeH="0" baseline="0" dirty="0" smtClean="0">
                <a:ln>
                  <a:noFill/>
                </a:ln>
                <a:solidFill>
                  <a:srgbClr val="C00000"/>
                </a:solidFill>
                <a:effectLst/>
                <a:latin typeface="Calibri" pitchFamily="34" charset="0"/>
                <a:ea typeface="Calibri" pitchFamily="34" charset="0"/>
                <a:cs typeface="B Traffic" pitchFamily="2" charset="-78"/>
              </a:rPr>
              <a:t>انگیزش در سازمان </a:t>
            </a:r>
            <a:endParaRPr kumimoji="0" lang="fa-IR" sz="3200" b="0" i="0" u="none" strike="noStrike" cap="none" normalizeH="0" baseline="0" dirty="0" smtClean="0">
              <a:ln>
                <a:noFill/>
              </a:ln>
              <a:solidFill>
                <a:srgbClr val="C00000"/>
              </a:solidFill>
              <a:effectLst/>
              <a:latin typeface="Arial" pitchFamily="34" charset="0"/>
              <a:cs typeface="Arial" pitchFamily="34" charset="0"/>
            </a:endParaRPr>
          </a:p>
        </p:txBody>
      </p:sp>
      <p:sp>
        <p:nvSpPr>
          <p:cNvPr id="4" name="Rectangle 3"/>
          <p:cNvSpPr/>
          <p:nvPr/>
        </p:nvSpPr>
        <p:spPr>
          <a:xfrm>
            <a:off x="1066800" y="1524000"/>
            <a:ext cx="7696200" cy="1200329"/>
          </a:xfrm>
          <a:prstGeom prst="rect">
            <a:avLst/>
          </a:prstGeom>
        </p:spPr>
        <p:txBody>
          <a:bodyPr wrap="square">
            <a:spAutoFit/>
          </a:bodyPr>
          <a:lstStyle/>
          <a:p>
            <a:pPr algn="r"/>
            <a:r>
              <a:rPr lang="ar-SA" sz="2400" b="1" dirty="0" smtClean="0"/>
              <a:t>انگيزش افراد وابسته به شدت انگيزه ها است. انگيزاننده ها به عنوان نيازها و خواسته ها در درون افراد تعريف شده اند كه گرايش به هدف دارند</a:t>
            </a:r>
            <a:endParaRPr lang="fa-IR" sz="2400" b="1" dirty="0"/>
          </a:p>
        </p:txBody>
      </p:sp>
      <p:sp>
        <p:nvSpPr>
          <p:cNvPr id="5" name="Rectangle 4"/>
          <p:cNvSpPr/>
          <p:nvPr/>
        </p:nvSpPr>
        <p:spPr>
          <a:xfrm>
            <a:off x="1066800" y="2828836"/>
            <a:ext cx="7848600" cy="1200329"/>
          </a:xfrm>
          <a:prstGeom prst="rect">
            <a:avLst/>
          </a:prstGeom>
        </p:spPr>
        <p:txBody>
          <a:bodyPr wrap="square">
            <a:spAutoFit/>
          </a:bodyPr>
          <a:lstStyle/>
          <a:p>
            <a:pPr algn="r"/>
            <a:r>
              <a:rPr lang="ar-SA" sz="2400" b="1" dirty="0" smtClean="0"/>
              <a:t>ممكن است خود آگاه يا ناخودآگاه باشند. بعبارت ديگر انگيزاننده ها (چرايي) رفتار هستند و رفتار ها نيز هدف گرا هستند، علاوه بر آن هدفها در خارج از افراد قرار دارند</a:t>
            </a:r>
            <a:endParaRPr lang="fa-IR" sz="2400" b="1" dirty="0"/>
          </a:p>
        </p:txBody>
      </p:sp>
      <p:sp>
        <p:nvSpPr>
          <p:cNvPr id="125954" name="Text Box 2"/>
          <p:cNvSpPr txBox="1">
            <a:spLocks noChangeArrowheads="1"/>
          </p:cNvSpPr>
          <p:nvPr/>
        </p:nvSpPr>
        <p:spPr bwMode="auto">
          <a:xfrm>
            <a:off x="1676400" y="4572000"/>
            <a:ext cx="2133600" cy="1371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endParaRPr kumimoji="0" lang="fa-IR" sz="2400" b="0" i="0" u="none" strike="noStrike" cap="none" normalizeH="0" baseline="0" dirty="0" smtClean="0">
              <a:ln>
                <a:noFill/>
              </a:ln>
              <a:solidFill>
                <a:srgbClr val="0070C0"/>
              </a:solidFill>
              <a:effectLst/>
              <a:latin typeface="Calibri" pitchFamily="34" charset="0"/>
              <a:ea typeface="Arial" pitchFamily="34" charset="0"/>
              <a:cs typeface="B Traffic" pitchFamily="2" charset="-78"/>
            </a:endParaRPr>
          </a:p>
          <a:p>
            <a:pPr marL="0" marR="0" lvl="0" indent="0" algn="r" defTabSz="914400" rtl="1" eaLnBrk="1" fontAlgn="base" latinLnBrk="0" hangingPunct="1">
              <a:lnSpc>
                <a:spcPct val="100000"/>
              </a:lnSpc>
              <a:spcBef>
                <a:spcPct val="0"/>
              </a:spcBef>
              <a:spcAft>
                <a:spcPts val="1000"/>
              </a:spcAft>
              <a:buClrTx/>
              <a:buSzTx/>
              <a:buFontTx/>
              <a:buNone/>
              <a:tabLst/>
            </a:pPr>
            <a:r>
              <a:rPr kumimoji="0" lang="fa-IR" sz="2400" b="0" i="0" u="none" strike="noStrike" cap="none" normalizeH="0" baseline="0" dirty="0" smtClean="0">
                <a:ln>
                  <a:noFill/>
                </a:ln>
                <a:solidFill>
                  <a:srgbClr val="0070C0"/>
                </a:solidFill>
                <a:effectLst/>
                <a:latin typeface="Calibri" pitchFamily="34" charset="0"/>
                <a:ea typeface="Arial" pitchFamily="34" charset="0"/>
                <a:cs typeface="B Traffic" pitchFamily="2" charset="-78"/>
              </a:rPr>
              <a:t>  </a:t>
            </a:r>
            <a:r>
              <a:rPr kumimoji="0" lang="fa-IR" sz="2400" b="1" i="0" u="none" strike="noStrike" cap="none" normalizeH="0" baseline="0" dirty="0" smtClean="0">
                <a:ln>
                  <a:noFill/>
                </a:ln>
                <a:solidFill>
                  <a:srgbClr val="0070C0"/>
                </a:solidFill>
                <a:effectLst/>
                <a:latin typeface="Calibri" pitchFamily="34" charset="0"/>
                <a:ea typeface="Arial" pitchFamily="34" charset="0"/>
                <a:cs typeface="B Traffic" pitchFamily="2" charset="-78"/>
              </a:rPr>
              <a:t>انگیزاننده</a:t>
            </a:r>
            <a:r>
              <a:rPr kumimoji="0" lang="fa-IR" sz="2400" b="0" i="0" u="none" strike="noStrike" cap="none" normalizeH="0" baseline="0" dirty="0" smtClean="0">
                <a:ln>
                  <a:noFill/>
                </a:ln>
                <a:solidFill>
                  <a:srgbClr val="0070C0"/>
                </a:solidFill>
                <a:effectLst/>
                <a:latin typeface="Calibri" pitchFamily="34" charset="0"/>
                <a:ea typeface="Arial" pitchFamily="34" charset="0"/>
                <a:cs typeface="B Traffic" pitchFamily="2" charset="-78"/>
              </a:rPr>
              <a:t> ها                                                       </a:t>
            </a:r>
            <a:endParaRPr kumimoji="0" lang="fa-IR" sz="2400" b="0" i="0" u="none" strike="noStrike" cap="none" normalizeH="0" baseline="0" dirty="0" smtClean="0">
              <a:ln>
                <a:noFill/>
              </a:ln>
              <a:solidFill>
                <a:srgbClr val="0070C0"/>
              </a:solidFill>
              <a:effectLst/>
              <a:latin typeface="Arial" pitchFamily="34" charset="0"/>
              <a:cs typeface="Arial" pitchFamily="34" charset="0"/>
            </a:endParaRPr>
          </a:p>
        </p:txBody>
      </p:sp>
      <p:sp>
        <p:nvSpPr>
          <p:cNvPr id="125955" name="Text Box 3"/>
          <p:cNvSpPr txBox="1">
            <a:spLocks noChangeArrowheads="1"/>
          </p:cNvSpPr>
          <p:nvPr/>
        </p:nvSpPr>
        <p:spPr bwMode="auto">
          <a:xfrm>
            <a:off x="5638800" y="4495800"/>
            <a:ext cx="1447800" cy="1295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endParaRPr kumimoji="0" lang="fa-IR" sz="2400" b="0" i="0" u="none" strike="noStrike" cap="none" normalizeH="0" baseline="0" dirty="0" smtClean="0">
              <a:ln>
                <a:noFill/>
              </a:ln>
              <a:solidFill>
                <a:schemeClr val="tx1"/>
              </a:solidFill>
              <a:effectLst/>
              <a:latin typeface="Calibri" pitchFamily="34" charset="0"/>
              <a:ea typeface="Arial" pitchFamily="34" charset="0"/>
              <a:cs typeface="B Traffic" pitchFamily="2" charset="-78"/>
            </a:endParaRPr>
          </a:p>
          <a:p>
            <a:pPr marL="0" marR="0" lvl="0" indent="0" algn="r" defTabSz="914400" rtl="1" eaLnBrk="1" fontAlgn="base" latinLnBrk="0" hangingPunct="1">
              <a:lnSpc>
                <a:spcPct val="100000"/>
              </a:lnSpc>
              <a:spcBef>
                <a:spcPct val="0"/>
              </a:spcBef>
              <a:spcAft>
                <a:spcPts val="100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Traffic" pitchFamily="2" charset="-78"/>
              </a:rPr>
              <a:t>  </a:t>
            </a:r>
            <a:r>
              <a:rPr kumimoji="0" lang="fa-IR" sz="2400" b="1" i="0" u="none" strike="noStrike" cap="none" normalizeH="0" baseline="0" dirty="0" smtClean="0">
                <a:ln>
                  <a:noFill/>
                </a:ln>
                <a:solidFill>
                  <a:srgbClr val="0070C0"/>
                </a:solidFill>
                <a:effectLst/>
                <a:latin typeface="Calibri" pitchFamily="34" charset="0"/>
                <a:ea typeface="Arial" pitchFamily="34" charset="0"/>
                <a:cs typeface="B Traffic" pitchFamily="2" charset="-78"/>
              </a:rPr>
              <a:t>اهداف</a:t>
            </a:r>
            <a:endParaRPr kumimoji="0" lang="fa-IR" sz="2400" b="1" i="0" u="none" strike="noStrike" cap="none" normalizeH="0" baseline="0" dirty="0" smtClean="0">
              <a:ln>
                <a:noFill/>
              </a:ln>
              <a:solidFill>
                <a:srgbClr val="0070C0"/>
              </a:solidFill>
              <a:effectLst/>
              <a:latin typeface="Arial" pitchFamily="34" charset="0"/>
              <a:cs typeface="Arial" pitchFamily="34" charset="0"/>
            </a:endParaRPr>
          </a:p>
        </p:txBody>
      </p:sp>
      <p:sp>
        <p:nvSpPr>
          <p:cNvPr id="8" name="Right Arrow 7"/>
          <p:cNvSpPr/>
          <p:nvPr/>
        </p:nvSpPr>
        <p:spPr>
          <a:xfrm>
            <a:off x="4191000" y="49530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0" name="Left Arrow 9"/>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5954">
                                            <p:bg/>
                                          </p:spTgt>
                                        </p:tgtEl>
                                        <p:attrNameLst>
                                          <p:attrName>style.visibility</p:attrName>
                                        </p:attrNameLst>
                                      </p:cBhvr>
                                      <p:to>
                                        <p:strVal val="visible"/>
                                      </p:to>
                                    </p:set>
                                    <p:anim calcmode="lin" valueType="num">
                                      <p:cBhvr additive="base">
                                        <p:cTn id="25" dur="500" fill="hold"/>
                                        <p:tgtEl>
                                          <p:spTgt spid="125954">
                                            <p:bg/>
                                          </p:spTgt>
                                        </p:tgtEl>
                                        <p:attrNameLst>
                                          <p:attrName>ppt_x</p:attrName>
                                        </p:attrNameLst>
                                      </p:cBhvr>
                                      <p:tavLst>
                                        <p:tav tm="0">
                                          <p:val>
                                            <p:strVal val="#ppt_x"/>
                                          </p:val>
                                        </p:tav>
                                        <p:tav tm="100000">
                                          <p:val>
                                            <p:strVal val="#ppt_x"/>
                                          </p:val>
                                        </p:tav>
                                      </p:tavLst>
                                    </p:anim>
                                    <p:anim calcmode="lin" valueType="num">
                                      <p:cBhvr additive="base">
                                        <p:cTn id="26" dur="500" fill="hold"/>
                                        <p:tgtEl>
                                          <p:spTgt spid="125954">
                                            <p:bg/>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5954">
                                            <p:txEl>
                                              <p:pRg st="1" end="1"/>
                                            </p:txEl>
                                          </p:spTgt>
                                        </p:tgtEl>
                                        <p:attrNameLst>
                                          <p:attrName>style.visibility</p:attrName>
                                        </p:attrNameLst>
                                      </p:cBhvr>
                                      <p:to>
                                        <p:strVal val="visible"/>
                                      </p:to>
                                    </p:set>
                                    <p:anim calcmode="lin" valueType="num">
                                      <p:cBhvr additive="base">
                                        <p:cTn id="31" dur="500" fill="hold"/>
                                        <p:tgtEl>
                                          <p:spTgt spid="125954">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59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5955">
                                            <p:bg/>
                                          </p:spTgt>
                                        </p:tgtEl>
                                        <p:attrNameLst>
                                          <p:attrName>style.visibility</p:attrName>
                                        </p:attrNameLst>
                                      </p:cBhvr>
                                      <p:to>
                                        <p:strVal val="visible"/>
                                      </p:to>
                                    </p:set>
                                    <p:anim calcmode="lin" valueType="num">
                                      <p:cBhvr additive="base">
                                        <p:cTn id="37" dur="500" fill="hold"/>
                                        <p:tgtEl>
                                          <p:spTgt spid="125955">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125955">
                                            <p:bg/>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5955">
                                            <p:txEl>
                                              <p:pRg st="1" end="1"/>
                                            </p:txEl>
                                          </p:spTgt>
                                        </p:tgtEl>
                                        <p:attrNameLst>
                                          <p:attrName>style.visibility</p:attrName>
                                        </p:attrNameLst>
                                      </p:cBhvr>
                                      <p:to>
                                        <p:strVal val="visible"/>
                                      </p:to>
                                    </p:set>
                                    <p:anim calcmode="lin" valueType="num">
                                      <p:cBhvr additive="base">
                                        <p:cTn id="43" dur="500" fill="hold"/>
                                        <p:tgtEl>
                                          <p:spTgt spid="125955">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595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build="p"/>
      <p:bldP spid="5" grpId="0" build="p"/>
      <p:bldP spid="125954" grpId="0" build="p" animBg="1"/>
      <p:bldP spid="125955" grpId="0" build="p"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31" name="Text Box 15"/>
          <p:cNvSpPr txBox="1">
            <a:spLocks noChangeArrowheads="1"/>
          </p:cNvSpPr>
          <p:nvPr/>
        </p:nvSpPr>
        <p:spPr bwMode="auto">
          <a:xfrm>
            <a:off x="1752600" y="2362200"/>
            <a:ext cx="1171575" cy="468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IranNastaliq" pitchFamily="18" charset="0"/>
                <a:ea typeface="Calibri" pitchFamily="34" charset="0"/>
                <a:cs typeface="IranNastaliq" pitchFamily="18" charset="0"/>
              </a:rPr>
              <a:t>انگیزه          ( گرسنگی ) </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7238" name="Text Box 22"/>
          <p:cNvSpPr txBox="1">
            <a:spLocks noChangeArrowheads="1"/>
          </p:cNvSpPr>
          <p:nvPr/>
        </p:nvSpPr>
        <p:spPr bwMode="auto">
          <a:xfrm>
            <a:off x="5334000" y="2971800"/>
            <a:ext cx="620713" cy="469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a:t>
            </a:r>
            <a:r>
              <a:rPr kumimoji="0" lang="fa-IR" sz="2400" b="0" i="0" u="none" strike="noStrike" cap="none" normalizeH="0" baseline="0" dirty="0" smtClean="0">
                <a:ln>
                  <a:noFill/>
                </a:ln>
                <a:solidFill>
                  <a:srgbClr val="00B050"/>
                </a:solidFill>
                <a:effectLst/>
                <a:latin typeface="IranNastaliq" pitchFamily="18" charset="0"/>
                <a:ea typeface="Calibri" pitchFamily="34" charset="0"/>
                <a:cs typeface="IranNastaliq" pitchFamily="18" charset="0"/>
              </a:rPr>
              <a:t>رفتار </a:t>
            </a:r>
            <a:endParaRPr kumimoji="0" lang="fa-IR" sz="2400" b="0" i="0" u="none" strike="noStrike" cap="none" normalizeH="0" baseline="0" dirty="0" smtClean="0">
              <a:ln>
                <a:noFill/>
              </a:ln>
              <a:solidFill>
                <a:srgbClr val="00B050"/>
              </a:solidFill>
              <a:effectLst/>
              <a:latin typeface="Arial" pitchFamily="34" charset="0"/>
              <a:cs typeface="Arial" pitchFamily="34" charset="0"/>
            </a:endParaRPr>
          </a:p>
        </p:txBody>
      </p:sp>
      <p:sp>
        <p:nvSpPr>
          <p:cNvPr id="137230" name="Text Box 14"/>
          <p:cNvSpPr txBox="1">
            <a:spLocks noChangeArrowheads="1"/>
          </p:cNvSpPr>
          <p:nvPr/>
        </p:nvSpPr>
        <p:spPr bwMode="auto">
          <a:xfrm>
            <a:off x="1828800" y="3429000"/>
            <a:ext cx="1011238" cy="4286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IranNastaliq" pitchFamily="18" charset="0"/>
                <a:ea typeface="Calibri" pitchFamily="34" charset="0"/>
                <a:cs typeface="IranNastaliq" pitchFamily="18" charset="0"/>
              </a:rPr>
              <a:t>هدف ( غذا ) </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7236" name="Text Box 20"/>
          <p:cNvSpPr txBox="1">
            <a:spLocks noChangeArrowheads="1"/>
          </p:cNvSpPr>
          <p:nvPr/>
        </p:nvSpPr>
        <p:spPr bwMode="auto">
          <a:xfrm>
            <a:off x="7391400" y="2209800"/>
            <a:ext cx="1219200" cy="685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IranNastaliq" pitchFamily="18" charset="0"/>
                <a:ea typeface="Calibri" pitchFamily="34" charset="0"/>
                <a:cs typeface="IranNastaliq" pitchFamily="18" charset="0"/>
              </a:rPr>
              <a:t>فعالیتهای هدفگرا  </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IranNastaliq" pitchFamily="18" charset="0"/>
                <a:ea typeface="Calibri" pitchFamily="34" charset="0"/>
                <a:cs typeface="IranNastaliq" pitchFamily="18" charset="0"/>
              </a:rPr>
              <a:t>( آماده کردن غذا ) </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7235" name="Text Box 19"/>
          <p:cNvSpPr txBox="1">
            <a:spLocks noChangeArrowheads="1"/>
          </p:cNvSpPr>
          <p:nvPr/>
        </p:nvSpPr>
        <p:spPr bwMode="auto">
          <a:xfrm>
            <a:off x="7467600" y="3505200"/>
            <a:ext cx="1219200" cy="685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IranNastaliq" pitchFamily="18" charset="0"/>
                <a:ea typeface="Calibri" pitchFamily="34" charset="0"/>
                <a:cs typeface="IranNastaliq" pitchFamily="18" charset="0"/>
              </a:rPr>
              <a:t>فعالیت هدف       </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IranNastaliq" pitchFamily="18" charset="0"/>
                <a:ea typeface="Calibri" pitchFamily="34" charset="0"/>
                <a:cs typeface="IranNastaliq" pitchFamily="18" charset="0"/>
              </a:rPr>
              <a:t> ( خوردن غذا)</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7229" name="AutoShape 13"/>
          <p:cNvSpPr>
            <a:spLocks/>
          </p:cNvSpPr>
          <p:nvPr/>
        </p:nvSpPr>
        <p:spPr bwMode="auto">
          <a:xfrm>
            <a:off x="3581400" y="2514600"/>
            <a:ext cx="293687" cy="1354137"/>
          </a:xfrm>
          <a:prstGeom prst="rightBracket">
            <a:avLst>
              <a:gd name="adj" fmla="val 38423"/>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37234" name="AutoShape 18"/>
          <p:cNvSpPr>
            <a:spLocks/>
          </p:cNvSpPr>
          <p:nvPr/>
        </p:nvSpPr>
        <p:spPr bwMode="auto">
          <a:xfrm>
            <a:off x="6934200" y="2514600"/>
            <a:ext cx="311150" cy="1285875"/>
          </a:xfrm>
          <a:prstGeom prst="leftBracket">
            <a:avLst>
              <a:gd name="adj" fmla="val 34439"/>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37228" name="AutoShape 12"/>
          <p:cNvSpPr>
            <a:spLocks noChangeArrowheads="1"/>
          </p:cNvSpPr>
          <p:nvPr/>
        </p:nvSpPr>
        <p:spPr bwMode="auto">
          <a:xfrm>
            <a:off x="2286000" y="2895600"/>
            <a:ext cx="323850" cy="315912"/>
          </a:xfrm>
          <a:prstGeom prst="downArrow">
            <a:avLst>
              <a:gd name="adj1" fmla="val 50000"/>
              <a:gd name="adj2"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a-IR"/>
          </a:p>
        </p:txBody>
      </p:sp>
      <p:sp>
        <p:nvSpPr>
          <p:cNvPr id="137237" name="AutoShape 21"/>
          <p:cNvSpPr>
            <a:spLocks noChangeArrowheads="1"/>
          </p:cNvSpPr>
          <p:nvPr/>
        </p:nvSpPr>
        <p:spPr bwMode="auto">
          <a:xfrm rot="16200000">
            <a:off x="4441825" y="3025775"/>
            <a:ext cx="333375" cy="530225"/>
          </a:xfrm>
          <a:prstGeom prst="downArrow">
            <a:avLst>
              <a:gd name="adj1" fmla="val 50000"/>
              <a:gd name="adj2" fmla="val 39762"/>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a-IR"/>
          </a:p>
        </p:txBody>
      </p:sp>
      <p:sp>
        <p:nvSpPr>
          <p:cNvPr id="137232" name="AutoShape 16"/>
          <p:cNvSpPr>
            <a:spLocks noChangeArrowheads="1"/>
          </p:cNvSpPr>
          <p:nvPr/>
        </p:nvSpPr>
        <p:spPr bwMode="auto">
          <a:xfrm rot="16200000">
            <a:off x="6324600" y="2971800"/>
            <a:ext cx="361950" cy="514350"/>
          </a:xfrm>
          <a:prstGeom prst="downArrow">
            <a:avLst>
              <a:gd name="adj1" fmla="val 50000"/>
              <a:gd name="adj2" fmla="val 35526"/>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a-IR"/>
          </a:p>
        </p:txBody>
      </p:sp>
      <p:sp>
        <p:nvSpPr>
          <p:cNvPr id="137227" name="Text Box 11"/>
          <p:cNvSpPr txBox="1">
            <a:spLocks noChangeArrowheads="1"/>
          </p:cNvSpPr>
          <p:nvPr/>
        </p:nvSpPr>
        <p:spPr bwMode="auto">
          <a:xfrm>
            <a:off x="8001000" y="4953000"/>
            <a:ext cx="919163" cy="762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IranNastaliq" pitchFamily="18" charset="0"/>
                <a:ea typeface="Calibri" pitchFamily="34" charset="0"/>
                <a:cs typeface="IranNastaliq" pitchFamily="18" charset="0"/>
              </a:rPr>
              <a:t>نیازهای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IranNastaliq" pitchFamily="18" charset="0"/>
                <a:ea typeface="Calibri" pitchFamily="34" charset="0"/>
                <a:cs typeface="IranNastaliq" pitchFamily="18" charset="0"/>
              </a:rPr>
              <a:t>ارضاء نشده </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7217" name="Text Box 1"/>
          <p:cNvSpPr txBox="1">
            <a:spLocks noChangeArrowheads="1"/>
          </p:cNvSpPr>
          <p:nvPr/>
        </p:nvSpPr>
        <p:spPr bwMode="auto">
          <a:xfrm>
            <a:off x="7086600" y="5105400"/>
            <a:ext cx="431800"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IranNastaliq" pitchFamily="18" charset="0"/>
                <a:ea typeface="Calibri" pitchFamily="34" charset="0"/>
                <a:cs typeface="IranNastaliq" pitchFamily="18" charset="0"/>
              </a:rPr>
              <a:t>تنش </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7226" name="Text Box 10"/>
          <p:cNvSpPr txBox="1">
            <a:spLocks noChangeArrowheads="1"/>
          </p:cNvSpPr>
          <p:nvPr/>
        </p:nvSpPr>
        <p:spPr bwMode="auto">
          <a:xfrm>
            <a:off x="5562600" y="5105400"/>
            <a:ext cx="609600" cy="533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IranNastaliq" pitchFamily="18" charset="0"/>
                <a:ea typeface="Calibri" pitchFamily="34" charset="0"/>
                <a:cs typeface="IranNastaliq" pitchFamily="18" charset="0"/>
              </a:rPr>
              <a:t>حرکت </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7218" name="Text Box 2"/>
          <p:cNvSpPr txBox="1">
            <a:spLocks noChangeArrowheads="1"/>
          </p:cNvSpPr>
          <p:nvPr/>
        </p:nvSpPr>
        <p:spPr bwMode="auto">
          <a:xfrm>
            <a:off x="4267200" y="4953000"/>
            <a:ext cx="595312" cy="762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IranNastaliq" pitchFamily="18" charset="0"/>
                <a:ea typeface="Calibri" pitchFamily="34" charset="0"/>
                <a:cs typeface="IranNastaliq" pitchFamily="18" charset="0"/>
              </a:rPr>
              <a:t>رفتار کوششی </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7225" name="Text Box 9"/>
          <p:cNvSpPr txBox="1">
            <a:spLocks noChangeArrowheads="1"/>
          </p:cNvSpPr>
          <p:nvPr/>
        </p:nvSpPr>
        <p:spPr bwMode="auto">
          <a:xfrm>
            <a:off x="2590800" y="4876800"/>
            <a:ext cx="762000" cy="990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IranNastaliq" pitchFamily="18" charset="0"/>
                <a:ea typeface="Calibri" pitchFamily="34" charset="0"/>
                <a:cs typeface="IranNastaliq" pitchFamily="18" charset="0"/>
              </a:rPr>
              <a:t>نیازهای ارضاء شده </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7219" name="Text Box 3"/>
          <p:cNvSpPr txBox="1">
            <a:spLocks noChangeArrowheads="1"/>
          </p:cNvSpPr>
          <p:nvPr/>
        </p:nvSpPr>
        <p:spPr bwMode="auto">
          <a:xfrm>
            <a:off x="1066800" y="4876800"/>
            <a:ext cx="522287" cy="990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IranNastaliq" pitchFamily="18" charset="0"/>
                <a:ea typeface="Calibri" pitchFamily="34" charset="0"/>
                <a:cs typeface="IranNastaliq" pitchFamily="18" charset="0"/>
              </a:rPr>
              <a:t>کاهش تنش </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7224" name="AutoShape 8"/>
          <p:cNvSpPr>
            <a:spLocks noChangeArrowheads="1"/>
          </p:cNvSpPr>
          <p:nvPr/>
        </p:nvSpPr>
        <p:spPr bwMode="auto">
          <a:xfrm>
            <a:off x="7620000" y="5105400"/>
            <a:ext cx="223838" cy="344487"/>
          </a:xfrm>
          <a:prstGeom prst="leftArrow">
            <a:avLst>
              <a:gd name="adj1" fmla="val 50000"/>
              <a:gd name="adj2"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a-IR"/>
          </a:p>
        </p:txBody>
      </p:sp>
      <p:sp>
        <p:nvSpPr>
          <p:cNvPr id="137220" name="AutoShape 4"/>
          <p:cNvSpPr>
            <a:spLocks noChangeArrowheads="1"/>
          </p:cNvSpPr>
          <p:nvPr/>
        </p:nvSpPr>
        <p:spPr bwMode="auto">
          <a:xfrm>
            <a:off x="6477000" y="5105400"/>
            <a:ext cx="350837" cy="344487"/>
          </a:xfrm>
          <a:prstGeom prst="leftArrow">
            <a:avLst>
              <a:gd name="adj1" fmla="val 50000"/>
              <a:gd name="adj2" fmla="val 2546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a-IR"/>
          </a:p>
        </p:txBody>
      </p:sp>
      <p:sp>
        <p:nvSpPr>
          <p:cNvPr id="137223" name="AutoShape 7"/>
          <p:cNvSpPr>
            <a:spLocks noChangeArrowheads="1"/>
          </p:cNvSpPr>
          <p:nvPr/>
        </p:nvSpPr>
        <p:spPr bwMode="auto">
          <a:xfrm>
            <a:off x="5105400" y="5181600"/>
            <a:ext cx="277812" cy="344488"/>
          </a:xfrm>
          <a:prstGeom prst="leftArrow">
            <a:avLst>
              <a:gd name="adj1" fmla="val 50000"/>
              <a:gd name="adj2"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a-IR"/>
          </a:p>
        </p:txBody>
      </p:sp>
      <p:sp>
        <p:nvSpPr>
          <p:cNvPr id="137221" name="AutoShape 5"/>
          <p:cNvSpPr>
            <a:spLocks noChangeArrowheads="1"/>
          </p:cNvSpPr>
          <p:nvPr/>
        </p:nvSpPr>
        <p:spPr bwMode="auto">
          <a:xfrm>
            <a:off x="3581400" y="5181600"/>
            <a:ext cx="384175" cy="344488"/>
          </a:xfrm>
          <a:prstGeom prst="leftArrow">
            <a:avLst>
              <a:gd name="adj1" fmla="val 50000"/>
              <a:gd name="adj2" fmla="val 2788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a-IR"/>
          </a:p>
        </p:txBody>
      </p:sp>
      <p:sp>
        <p:nvSpPr>
          <p:cNvPr id="137222" name="AutoShape 6"/>
          <p:cNvSpPr>
            <a:spLocks noChangeArrowheads="1"/>
          </p:cNvSpPr>
          <p:nvPr/>
        </p:nvSpPr>
        <p:spPr bwMode="auto">
          <a:xfrm>
            <a:off x="1905000" y="5181600"/>
            <a:ext cx="303213" cy="344488"/>
          </a:xfrm>
          <a:prstGeom prst="leftArrow">
            <a:avLst>
              <a:gd name="adj1" fmla="val 50000"/>
              <a:gd name="adj2"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a-IR"/>
          </a:p>
        </p:txBody>
      </p:sp>
      <p:sp>
        <p:nvSpPr>
          <p:cNvPr id="137233" name="AutoShape 17"/>
          <p:cNvSpPr>
            <a:spLocks noChangeArrowheads="1"/>
          </p:cNvSpPr>
          <p:nvPr/>
        </p:nvSpPr>
        <p:spPr bwMode="auto">
          <a:xfrm>
            <a:off x="7772400" y="3124200"/>
            <a:ext cx="323850" cy="315913"/>
          </a:xfrm>
          <a:prstGeom prst="downArrow">
            <a:avLst>
              <a:gd name="adj1" fmla="val 50000"/>
              <a:gd name="adj2"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a-IR"/>
          </a:p>
        </p:txBody>
      </p:sp>
      <p:sp>
        <p:nvSpPr>
          <p:cNvPr id="137239" name="Rectangle 23"/>
          <p:cNvSpPr>
            <a:spLocks noChangeArrowheads="1"/>
          </p:cNvSpPr>
          <p:nvPr/>
        </p:nvSpPr>
        <p:spPr bwMode="auto">
          <a:xfrm>
            <a:off x="2590800" y="228600"/>
            <a:ext cx="5955286"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00B0F0"/>
                </a:solidFill>
                <a:effectLst/>
                <a:latin typeface="Calibri" pitchFamily="34" charset="0"/>
                <a:ea typeface="Calibri" pitchFamily="34" charset="0"/>
                <a:cs typeface="2  Nazanin" pitchFamily="2" charset="-78"/>
              </a:rPr>
              <a:t>                                                                                          </a:t>
            </a:r>
            <a:endParaRPr kumimoji="0" lang="en-US" sz="2800" b="1" i="0" u="none" strike="noStrike" cap="none" normalizeH="0" baseline="0" dirty="0" smtClean="0">
              <a:ln>
                <a:noFill/>
              </a:ln>
              <a:solidFill>
                <a:srgbClr val="00B0F0"/>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B0F0"/>
                </a:solidFill>
                <a:effectLst/>
                <a:latin typeface="IranNastaliq" pitchFamily="18" charset="0"/>
                <a:ea typeface="Calibri" pitchFamily="34" charset="0"/>
                <a:cs typeface="2  Nazanin" pitchFamily="2" charset="-78"/>
              </a:rPr>
              <a:t>ارتباط بين انگيزاننده ها ، اهداف و فعاليت ها</a:t>
            </a:r>
            <a:r>
              <a:rPr kumimoji="0" lang="en-US" sz="2800" b="1" i="0" u="none" strike="noStrike" cap="none" normalizeH="0" baseline="0" dirty="0" smtClean="0">
                <a:ln>
                  <a:noFill/>
                </a:ln>
                <a:solidFill>
                  <a:srgbClr val="00B0F0"/>
                </a:solidFill>
                <a:effectLst/>
                <a:latin typeface="IranNastaliq" pitchFamily="18" charset="0"/>
                <a:ea typeface="Calibri" pitchFamily="34" charset="0"/>
                <a:cs typeface="IranNastaliq" pitchFamily="18" charset="0"/>
              </a:rPr>
              <a:t> :</a:t>
            </a:r>
            <a:endParaRPr kumimoji="0" lang="en-US" sz="2800" b="1" i="0" u="none" strike="noStrike" cap="none" normalizeH="0" baseline="0" dirty="0" smtClean="0">
              <a:ln>
                <a:noFill/>
              </a:ln>
              <a:solidFill>
                <a:srgbClr val="00B0F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rgbClr val="00B0F0"/>
              </a:solidFill>
              <a:effectLst/>
              <a:latin typeface="Arial" pitchFamily="34" charset="0"/>
              <a:cs typeface="Arial" pitchFamily="34" charset="0"/>
            </a:endParaRPr>
          </a:p>
        </p:txBody>
      </p:sp>
      <p:sp>
        <p:nvSpPr>
          <p:cNvPr id="137244" name="Rectangle 28"/>
          <p:cNvSpPr>
            <a:spLocks noChangeArrowheads="1"/>
          </p:cNvSpPr>
          <p:nvPr/>
        </p:nvSpPr>
        <p:spPr bwMode="auto">
          <a:xfrm>
            <a:off x="6705600" y="4419600"/>
            <a:ext cx="2236569"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IranNastaliq" pitchFamily="18" charset="0"/>
                <a:ea typeface="Calibri" pitchFamily="34" charset="0"/>
                <a:cs typeface="2  Nazanin" pitchFamily="2" charset="-78"/>
              </a:rPr>
              <a:t>فرایند انگیزش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28" name="Left Arrow 27"/>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7239">
                                            <p:txEl>
                                              <p:pRg st="0" end="0"/>
                                            </p:txEl>
                                          </p:spTgt>
                                        </p:tgtEl>
                                        <p:attrNameLst>
                                          <p:attrName>style.visibility</p:attrName>
                                        </p:attrNameLst>
                                      </p:cBhvr>
                                      <p:to>
                                        <p:strVal val="visible"/>
                                      </p:to>
                                    </p:set>
                                    <p:anim calcmode="lin" valueType="num">
                                      <p:cBhvr additive="base">
                                        <p:cTn id="7" dur="500" fill="hold"/>
                                        <p:tgtEl>
                                          <p:spTgt spid="1372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72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7239">
                                            <p:txEl>
                                              <p:pRg st="1" end="1"/>
                                            </p:txEl>
                                          </p:spTgt>
                                        </p:tgtEl>
                                        <p:attrNameLst>
                                          <p:attrName>style.visibility</p:attrName>
                                        </p:attrNameLst>
                                      </p:cBhvr>
                                      <p:to>
                                        <p:strVal val="visible"/>
                                      </p:to>
                                    </p:set>
                                    <p:anim calcmode="lin" valueType="num">
                                      <p:cBhvr additive="base">
                                        <p:cTn id="13" dur="500" fill="hold"/>
                                        <p:tgtEl>
                                          <p:spTgt spid="1372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72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7231">
                                            <p:bg/>
                                          </p:spTgt>
                                        </p:tgtEl>
                                        <p:attrNameLst>
                                          <p:attrName>style.visibility</p:attrName>
                                        </p:attrNameLst>
                                      </p:cBhvr>
                                      <p:to>
                                        <p:strVal val="visible"/>
                                      </p:to>
                                    </p:set>
                                    <p:anim calcmode="lin" valueType="num">
                                      <p:cBhvr additive="base">
                                        <p:cTn id="19" dur="500" fill="hold"/>
                                        <p:tgtEl>
                                          <p:spTgt spid="137231">
                                            <p:bg/>
                                          </p:spTgt>
                                        </p:tgtEl>
                                        <p:attrNameLst>
                                          <p:attrName>ppt_x</p:attrName>
                                        </p:attrNameLst>
                                      </p:cBhvr>
                                      <p:tavLst>
                                        <p:tav tm="0">
                                          <p:val>
                                            <p:strVal val="#ppt_x"/>
                                          </p:val>
                                        </p:tav>
                                        <p:tav tm="100000">
                                          <p:val>
                                            <p:strVal val="#ppt_x"/>
                                          </p:val>
                                        </p:tav>
                                      </p:tavLst>
                                    </p:anim>
                                    <p:anim calcmode="lin" valueType="num">
                                      <p:cBhvr additive="base">
                                        <p:cTn id="20" dur="500" fill="hold"/>
                                        <p:tgtEl>
                                          <p:spTgt spid="137231">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7231">
                                            <p:txEl>
                                              <p:pRg st="0" end="0"/>
                                            </p:txEl>
                                          </p:spTgt>
                                        </p:tgtEl>
                                        <p:attrNameLst>
                                          <p:attrName>style.visibility</p:attrName>
                                        </p:attrNameLst>
                                      </p:cBhvr>
                                      <p:to>
                                        <p:strVal val="visible"/>
                                      </p:to>
                                    </p:set>
                                    <p:anim calcmode="lin" valueType="num">
                                      <p:cBhvr additive="base">
                                        <p:cTn id="25" dur="500" fill="hold"/>
                                        <p:tgtEl>
                                          <p:spTgt spid="137231">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72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7228"/>
                                        </p:tgtEl>
                                        <p:attrNameLst>
                                          <p:attrName>style.visibility</p:attrName>
                                        </p:attrNameLst>
                                      </p:cBhvr>
                                      <p:to>
                                        <p:strVal val="visible"/>
                                      </p:to>
                                    </p:set>
                                    <p:anim calcmode="lin" valueType="num">
                                      <p:cBhvr additive="base">
                                        <p:cTn id="31" dur="500" fill="hold"/>
                                        <p:tgtEl>
                                          <p:spTgt spid="137228"/>
                                        </p:tgtEl>
                                        <p:attrNameLst>
                                          <p:attrName>ppt_x</p:attrName>
                                        </p:attrNameLst>
                                      </p:cBhvr>
                                      <p:tavLst>
                                        <p:tav tm="0">
                                          <p:val>
                                            <p:strVal val="#ppt_x"/>
                                          </p:val>
                                        </p:tav>
                                        <p:tav tm="100000">
                                          <p:val>
                                            <p:strVal val="#ppt_x"/>
                                          </p:val>
                                        </p:tav>
                                      </p:tavLst>
                                    </p:anim>
                                    <p:anim calcmode="lin" valueType="num">
                                      <p:cBhvr additive="base">
                                        <p:cTn id="32" dur="500" fill="hold"/>
                                        <p:tgtEl>
                                          <p:spTgt spid="13722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7230">
                                            <p:bg/>
                                          </p:spTgt>
                                        </p:tgtEl>
                                        <p:attrNameLst>
                                          <p:attrName>style.visibility</p:attrName>
                                        </p:attrNameLst>
                                      </p:cBhvr>
                                      <p:to>
                                        <p:strVal val="visible"/>
                                      </p:to>
                                    </p:set>
                                    <p:anim calcmode="lin" valueType="num">
                                      <p:cBhvr additive="base">
                                        <p:cTn id="37" dur="500" fill="hold"/>
                                        <p:tgtEl>
                                          <p:spTgt spid="137230">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137230">
                                            <p:bg/>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7230">
                                            <p:txEl>
                                              <p:pRg st="0" end="0"/>
                                            </p:txEl>
                                          </p:spTgt>
                                        </p:tgtEl>
                                        <p:attrNameLst>
                                          <p:attrName>style.visibility</p:attrName>
                                        </p:attrNameLst>
                                      </p:cBhvr>
                                      <p:to>
                                        <p:strVal val="visible"/>
                                      </p:to>
                                    </p:set>
                                    <p:anim calcmode="lin" valueType="num">
                                      <p:cBhvr additive="base">
                                        <p:cTn id="43" dur="500" fill="hold"/>
                                        <p:tgtEl>
                                          <p:spTgt spid="13723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72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7229"/>
                                        </p:tgtEl>
                                        <p:attrNameLst>
                                          <p:attrName>style.visibility</p:attrName>
                                        </p:attrNameLst>
                                      </p:cBhvr>
                                      <p:to>
                                        <p:strVal val="visible"/>
                                      </p:to>
                                    </p:set>
                                    <p:anim calcmode="lin" valueType="num">
                                      <p:cBhvr additive="base">
                                        <p:cTn id="49" dur="500" fill="hold"/>
                                        <p:tgtEl>
                                          <p:spTgt spid="137229"/>
                                        </p:tgtEl>
                                        <p:attrNameLst>
                                          <p:attrName>ppt_x</p:attrName>
                                        </p:attrNameLst>
                                      </p:cBhvr>
                                      <p:tavLst>
                                        <p:tav tm="0">
                                          <p:val>
                                            <p:strVal val="#ppt_x"/>
                                          </p:val>
                                        </p:tav>
                                        <p:tav tm="100000">
                                          <p:val>
                                            <p:strVal val="#ppt_x"/>
                                          </p:val>
                                        </p:tav>
                                      </p:tavLst>
                                    </p:anim>
                                    <p:anim calcmode="lin" valueType="num">
                                      <p:cBhvr additive="base">
                                        <p:cTn id="50" dur="500" fill="hold"/>
                                        <p:tgtEl>
                                          <p:spTgt spid="13722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7237"/>
                                        </p:tgtEl>
                                        <p:attrNameLst>
                                          <p:attrName>style.visibility</p:attrName>
                                        </p:attrNameLst>
                                      </p:cBhvr>
                                      <p:to>
                                        <p:strVal val="visible"/>
                                      </p:to>
                                    </p:set>
                                    <p:anim calcmode="lin" valueType="num">
                                      <p:cBhvr additive="base">
                                        <p:cTn id="55" dur="500" fill="hold"/>
                                        <p:tgtEl>
                                          <p:spTgt spid="137237"/>
                                        </p:tgtEl>
                                        <p:attrNameLst>
                                          <p:attrName>ppt_x</p:attrName>
                                        </p:attrNameLst>
                                      </p:cBhvr>
                                      <p:tavLst>
                                        <p:tav tm="0">
                                          <p:val>
                                            <p:strVal val="#ppt_x"/>
                                          </p:val>
                                        </p:tav>
                                        <p:tav tm="100000">
                                          <p:val>
                                            <p:strVal val="#ppt_x"/>
                                          </p:val>
                                        </p:tav>
                                      </p:tavLst>
                                    </p:anim>
                                    <p:anim calcmode="lin" valueType="num">
                                      <p:cBhvr additive="base">
                                        <p:cTn id="56" dur="500" fill="hold"/>
                                        <p:tgtEl>
                                          <p:spTgt spid="13723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7238">
                                            <p:bg/>
                                          </p:spTgt>
                                        </p:tgtEl>
                                        <p:attrNameLst>
                                          <p:attrName>style.visibility</p:attrName>
                                        </p:attrNameLst>
                                      </p:cBhvr>
                                      <p:to>
                                        <p:strVal val="visible"/>
                                      </p:to>
                                    </p:set>
                                    <p:anim calcmode="lin" valueType="num">
                                      <p:cBhvr additive="base">
                                        <p:cTn id="61" dur="500" fill="hold"/>
                                        <p:tgtEl>
                                          <p:spTgt spid="137238">
                                            <p:bg/>
                                          </p:spTgt>
                                        </p:tgtEl>
                                        <p:attrNameLst>
                                          <p:attrName>ppt_x</p:attrName>
                                        </p:attrNameLst>
                                      </p:cBhvr>
                                      <p:tavLst>
                                        <p:tav tm="0">
                                          <p:val>
                                            <p:strVal val="#ppt_x"/>
                                          </p:val>
                                        </p:tav>
                                        <p:tav tm="100000">
                                          <p:val>
                                            <p:strVal val="#ppt_x"/>
                                          </p:val>
                                        </p:tav>
                                      </p:tavLst>
                                    </p:anim>
                                    <p:anim calcmode="lin" valueType="num">
                                      <p:cBhvr additive="base">
                                        <p:cTn id="62" dur="500" fill="hold"/>
                                        <p:tgtEl>
                                          <p:spTgt spid="137238">
                                            <p:bg/>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7238">
                                            <p:txEl>
                                              <p:pRg st="0" end="0"/>
                                            </p:txEl>
                                          </p:spTgt>
                                        </p:tgtEl>
                                        <p:attrNameLst>
                                          <p:attrName>style.visibility</p:attrName>
                                        </p:attrNameLst>
                                      </p:cBhvr>
                                      <p:to>
                                        <p:strVal val="visible"/>
                                      </p:to>
                                    </p:set>
                                    <p:anim calcmode="lin" valueType="num">
                                      <p:cBhvr additive="base">
                                        <p:cTn id="67" dur="500" fill="hold"/>
                                        <p:tgtEl>
                                          <p:spTgt spid="137238">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3723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37232"/>
                                        </p:tgtEl>
                                        <p:attrNameLst>
                                          <p:attrName>style.visibility</p:attrName>
                                        </p:attrNameLst>
                                      </p:cBhvr>
                                      <p:to>
                                        <p:strVal val="visible"/>
                                      </p:to>
                                    </p:set>
                                    <p:anim calcmode="lin" valueType="num">
                                      <p:cBhvr additive="base">
                                        <p:cTn id="73" dur="500" fill="hold"/>
                                        <p:tgtEl>
                                          <p:spTgt spid="137232"/>
                                        </p:tgtEl>
                                        <p:attrNameLst>
                                          <p:attrName>ppt_x</p:attrName>
                                        </p:attrNameLst>
                                      </p:cBhvr>
                                      <p:tavLst>
                                        <p:tav tm="0">
                                          <p:val>
                                            <p:strVal val="#ppt_x"/>
                                          </p:val>
                                        </p:tav>
                                        <p:tav tm="100000">
                                          <p:val>
                                            <p:strVal val="#ppt_x"/>
                                          </p:val>
                                        </p:tav>
                                      </p:tavLst>
                                    </p:anim>
                                    <p:anim calcmode="lin" valueType="num">
                                      <p:cBhvr additive="base">
                                        <p:cTn id="74" dur="500" fill="hold"/>
                                        <p:tgtEl>
                                          <p:spTgt spid="137232"/>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37234"/>
                                        </p:tgtEl>
                                        <p:attrNameLst>
                                          <p:attrName>style.visibility</p:attrName>
                                        </p:attrNameLst>
                                      </p:cBhvr>
                                      <p:to>
                                        <p:strVal val="visible"/>
                                      </p:to>
                                    </p:set>
                                    <p:anim calcmode="lin" valueType="num">
                                      <p:cBhvr additive="base">
                                        <p:cTn id="79" dur="500" fill="hold"/>
                                        <p:tgtEl>
                                          <p:spTgt spid="137234"/>
                                        </p:tgtEl>
                                        <p:attrNameLst>
                                          <p:attrName>ppt_x</p:attrName>
                                        </p:attrNameLst>
                                      </p:cBhvr>
                                      <p:tavLst>
                                        <p:tav tm="0">
                                          <p:val>
                                            <p:strVal val="#ppt_x"/>
                                          </p:val>
                                        </p:tav>
                                        <p:tav tm="100000">
                                          <p:val>
                                            <p:strVal val="#ppt_x"/>
                                          </p:val>
                                        </p:tav>
                                      </p:tavLst>
                                    </p:anim>
                                    <p:anim calcmode="lin" valueType="num">
                                      <p:cBhvr additive="base">
                                        <p:cTn id="80" dur="500" fill="hold"/>
                                        <p:tgtEl>
                                          <p:spTgt spid="137234"/>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37236">
                                            <p:bg/>
                                          </p:spTgt>
                                        </p:tgtEl>
                                        <p:attrNameLst>
                                          <p:attrName>style.visibility</p:attrName>
                                        </p:attrNameLst>
                                      </p:cBhvr>
                                      <p:to>
                                        <p:strVal val="visible"/>
                                      </p:to>
                                    </p:set>
                                    <p:anim calcmode="lin" valueType="num">
                                      <p:cBhvr additive="base">
                                        <p:cTn id="85" dur="500" fill="hold"/>
                                        <p:tgtEl>
                                          <p:spTgt spid="137236">
                                            <p:bg/>
                                          </p:spTgt>
                                        </p:tgtEl>
                                        <p:attrNameLst>
                                          <p:attrName>ppt_x</p:attrName>
                                        </p:attrNameLst>
                                      </p:cBhvr>
                                      <p:tavLst>
                                        <p:tav tm="0">
                                          <p:val>
                                            <p:strVal val="#ppt_x"/>
                                          </p:val>
                                        </p:tav>
                                        <p:tav tm="100000">
                                          <p:val>
                                            <p:strVal val="#ppt_x"/>
                                          </p:val>
                                        </p:tav>
                                      </p:tavLst>
                                    </p:anim>
                                    <p:anim calcmode="lin" valueType="num">
                                      <p:cBhvr additive="base">
                                        <p:cTn id="86" dur="500" fill="hold"/>
                                        <p:tgtEl>
                                          <p:spTgt spid="137236">
                                            <p:bg/>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37236">
                                            <p:txEl>
                                              <p:pRg st="0" end="0"/>
                                            </p:txEl>
                                          </p:spTgt>
                                        </p:tgtEl>
                                        <p:attrNameLst>
                                          <p:attrName>style.visibility</p:attrName>
                                        </p:attrNameLst>
                                      </p:cBhvr>
                                      <p:to>
                                        <p:strVal val="visible"/>
                                      </p:to>
                                    </p:set>
                                    <p:anim calcmode="lin" valueType="num">
                                      <p:cBhvr additive="base">
                                        <p:cTn id="91" dur="500" fill="hold"/>
                                        <p:tgtEl>
                                          <p:spTgt spid="137236">
                                            <p:txEl>
                                              <p:pRg st="0" end="0"/>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13723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37236">
                                            <p:txEl>
                                              <p:pRg st="1" end="1"/>
                                            </p:txEl>
                                          </p:spTgt>
                                        </p:tgtEl>
                                        <p:attrNameLst>
                                          <p:attrName>style.visibility</p:attrName>
                                        </p:attrNameLst>
                                      </p:cBhvr>
                                      <p:to>
                                        <p:strVal val="visible"/>
                                      </p:to>
                                    </p:set>
                                    <p:anim calcmode="lin" valueType="num">
                                      <p:cBhvr additive="base">
                                        <p:cTn id="97" dur="500" fill="hold"/>
                                        <p:tgtEl>
                                          <p:spTgt spid="137236">
                                            <p:txEl>
                                              <p:pRg st="1" end="1"/>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13723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137233"/>
                                        </p:tgtEl>
                                        <p:attrNameLst>
                                          <p:attrName>style.visibility</p:attrName>
                                        </p:attrNameLst>
                                      </p:cBhvr>
                                      <p:to>
                                        <p:strVal val="visible"/>
                                      </p:to>
                                    </p:set>
                                    <p:anim calcmode="lin" valueType="num">
                                      <p:cBhvr additive="base">
                                        <p:cTn id="103" dur="500" fill="hold"/>
                                        <p:tgtEl>
                                          <p:spTgt spid="137233"/>
                                        </p:tgtEl>
                                        <p:attrNameLst>
                                          <p:attrName>ppt_x</p:attrName>
                                        </p:attrNameLst>
                                      </p:cBhvr>
                                      <p:tavLst>
                                        <p:tav tm="0">
                                          <p:val>
                                            <p:strVal val="#ppt_x"/>
                                          </p:val>
                                        </p:tav>
                                        <p:tav tm="100000">
                                          <p:val>
                                            <p:strVal val="#ppt_x"/>
                                          </p:val>
                                        </p:tav>
                                      </p:tavLst>
                                    </p:anim>
                                    <p:anim calcmode="lin" valueType="num">
                                      <p:cBhvr additive="base">
                                        <p:cTn id="104" dur="500" fill="hold"/>
                                        <p:tgtEl>
                                          <p:spTgt spid="137233"/>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137235">
                                            <p:bg/>
                                          </p:spTgt>
                                        </p:tgtEl>
                                        <p:attrNameLst>
                                          <p:attrName>style.visibility</p:attrName>
                                        </p:attrNameLst>
                                      </p:cBhvr>
                                      <p:to>
                                        <p:strVal val="visible"/>
                                      </p:to>
                                    </p:set>
                                    <p:anim calcmode="lin" valueType="num">
                                      <p:cBhvr additive="base">
                                        <p:cTn id="109" dur="500" fill="hold"/>
                                        <p:tgtEl>
                                          <p:spTgt spid="137235">
                                            <p:bg/>
                                          </p:spTgt>
                                        </p:tgtEl>
                                        <p:attrNameLst>
                                          <p:attrName>ppt_x</p:attrName>
                                        </p:attrNameLst>
                                      </p:cBhvr>
                                      <p:tavLst>
                                        <p:tav tm="0">
                                          <p:val>
                                            <p:strVal val="#ppt_x"/>
                                          </p:val>
                                        </p:tav>
                                        <p:tav tm="100000">
                                          <p:val>
                                            <p:strVal val="#ppt_x"/>
                                          </p:val>
                                        </p:tav>
                                      </p:tavLst>
                                    </p:anim>
                                    <p:anim calcmode="lin" valueType="num">
                                      <p:cBhvr additive="base">
                                        <p:cTn id="110" dur="500" fill="hold"/>
                                        <p:tgtEl>
                                          <p:spTgt spid="137235">
                                            <p:bg/>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137235">
                                            <p:txEl>
                                              <p:pRg st="0" end="0"/>
                                            </p:txEl>
                                          </p:spTgt>
                                        </p:tgtEl>
                                        <p:attrNameLst>
                                          <p:attrName>style.visibility</p:attrName>
                                        </p:attrNameLst>
                                      </p:cBhvr>
                                      <p:to>
                                        <p:strVal val="visible"/>
                                      </p:to>
                                    </p:set>
                                    <p:anim calcmode="lin" valueType="num">
                                      <p:cBhvr additive="base">
                                        <p:cTn id="115" dur="500" fill="hold"/>
                                        <p:tgtEl>
                                          <p:spTgt spid="137235">
                                            <p:txEl>
                                              <p:pRg st="0" end="0"/>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1372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137235">
                                            <p:txEl>
                                              <p:pRg st="1" end="1"/>
                                            </p:txEl>
                                          </p:spTgt>
                                        </p:tgtEl>
                                        <p:attrNameLst>
                                          <p:attrName>style.visibility</p:attrName>
                                        </p:attrNameLst>
                                      </p:cBhvr>
                                      <p:to>
                                        <p:strVal val="visible"/>
                                      </p:to>
                                    </p:set>
                                    <p:anim calcmode="lin" valueType="num">
                                      <p:cBhvr additive="base">
                                        <p:cTn id="121" dur="500" fill="hold"/>
                                        <p:tgtEl>
                                          <p:spTgt spid="137235">
                                            <p:txEl>
                                              <p:pRg st="1" end="1"/>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1372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137244">
                                            <p:txEl>
                                              <p:pRg st="0" end="0"/>
                                            </p:txEl>
                                          </p:spTgt>
                                        </p:tgtEl>
                                        <p:attrNameLst>
                                          <p:attrName>style.visibility</p:attrName>
                                        </p:attrNameLst>
                                      </p:cBhvr>
                                      <p:to>
                                        <p:strVal val="visible"/>
                                      </p:to>
                                    </p:set>
                                    <p:anim calcmode="lin" valueType="num">
                                      <p:cBhvr additive="base">
                                        <p:cTn id="127" dur="500" fill="hold"/>
                                        <p:tgtEl>
                                          <p:spTgt spid="137244">
                                            <p:txEl>
                                              <p:pRg st="0" end="0"/>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13724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137227">
                                            <p:bg/>
                                          </p:spTgt>
                                        </p:tgtEl>
                                        <p:attrNameLst>
                                          <p:attrName>style.visibility</p:attrName>
                                        </p:attrNameLst>
                                      </p:cBhvr>
                                      <p:to>
                                        <p:strVal val="visible"/>
                                      </p:to>
                                    </p:set>
                                    <p:anim calcmode="lin" valueType="num">
                                      <p:cBhvr additive="base">
                                        <p:cTn id="133" dur="500" fill="hold"/>
                                        <p:tgtEl>
                                          <p:spTgt spid="137227">
                                            <p:bg/>
                                          </p:spTgt>
                                        </p:tgtEl>
                                        <p:attrNameLst>
                                          <p:attrName>ppt_x</p:attrName>
                                        </p:attrNameLst>
                                      </p:cBhvr>
                                      <p:tavLst>
                                        <p:tav tm="0">
                                          <p:val>
                                            <p:strVal val="#ppt_x"/>
                                          </p:val>
                                        </p:tav>
                                        <p:tav tm="100000">
                                          <p:val>
                                            <p:strVal val="#ppt_x"/>
                                          </p:val>
                                        </p:tav>
                                      </p:tavLst>
                                    </p:anim>
                                    <p:anim calcmode="lin" valueType="num">
                                      <p:cBhvr additive="base">
                                        <p:cTn id="134" dur="500" fill="hold"/>
                                        <p:tgtEl>
                                          <p:spTgt spid="137227">
                                            <p:bg/>
                                          </p:spTgt>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137227">
                                            <p:txEl>
                                              <p:pRg st="0" end="0"/>
                                            </p:txEl>
                                          </p:spTgt>
                                        </p:tgtEl>
                                        <p:attrNameLst>
                                          <p:attrName>style.visibility</p:attrName>
                                        </p:attrNameLst>
                                      </p:cBhvr>
                                      <p:to>
                                        <p:strVal val="visible"/>
                                      </p:to>
                                    </p:set>
                                    <p:anim calcmode="lin" valueType="num">
                                      <p:cBhvr additive="base">
                                        <p:cTn id="139" dur="500" fill="hold"/>
                                        <p:tgtEl>
                                          <p:spTgt spid="137227">
                                            <p:txEl>
                                              <p:pRg st="0" end="0"/>
                                            </p:txEl>
                                          </p:spTgt>
                                        </p:tgtEl>
                                        <p:attrNameLst>
                                          <p:attrName>ppt_x</p:attrName>
                                        </p:attrNameLst>
                                      </p:cBhvr>
                                      <p:tavLst>
                                        <p:tav tm="0">
                                          <p:val>
                                            <p:strVal val="#ppt_x"/>
                                          </p:val>
                                        </p:tav>
                                        <p:tav tm="100000">
                                          <p:val>
                                            <p:strVal val="#ppt_x"/>
                                          </p:val>
                                        </p:tav>
                                      </p:tavLst>
                                    </p:anim>
                                    <p:anim calcmode="lin" valueType="num">
                                      <p:cBhvr additive="base">
                                        <p:cTn id="140" dur="500" fill="hold"/>
                                        <p:tgtEl>
                                          <p:spTgt spid="1372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grpId="0" nodeType="clickEffect">
                                  <p:stCondLst>
                                    <p:cond delay="0"/>
                                  </p:stCondLst>
                                  <p:childTnLst>
                                    <p:set>
                                      <p:cBhvr>
                                        <p:cTn id="144" dur="1" fill="hold">
                                          <p:stCondLst>
                                            <p:cond delay="0"/>
                                          </p:stCondLst>
                                        </p:cTn>
                                        <p:tgtEl>
                                          <p:spTgt spid="137227">
                                            <p:txEl>
                                              <p:pRg st="1" end="1"/>
                                            </p:txEl>
                                          </p:spTgt>
                                        </p:tgtEl>
                                        <p:attrNameLst>
                                          <p:attrName>style.visibility</p:attrName>
                                        </p:attrNameLst>
                                      </p:cBhvr>
                                      <p:to>
                                        <p:strVal val="visible"/>
                                      </p:to>
                                    </p:set>
                                    <p:anim calcmode="lin" valueType="num">
                                      <p:cBhvr additive="base">
                                        <p:cTn id="145" dur="500" fill="hold"/>
                                        <p:tgtEl>
                                          <p:spTgt spid="137227">
                                            <p:txEl>
                                              <p:pRg st="1" end="1"/>
                                            </p:txEl>
                                          </p:spTgt>
                                        </p:tgtEl>
                                        <p:attrNameLst>
                                          <p:attrName>ppt_x</p:attrName>
                                        </p:attrNameLst>
                                      </p:cBhvr>
                                      <p:tavLst>
                                        <p:tav tm="0">
                                          <p:val>
                                            <p:strVal val="#ppt_x"/>
                                          </p:val>
                                        </p:tav>
                                        <p:tav tm="100000">
                                          <p:val>
                                            <p:strVal val="#ppt_x"/>
                                          </p:val>
                                        </p:tav>
                                      </p:tavLst>
                                    </p:anim>
                                    <p:anim calcmode="lin" valueType="num">
                                      <p:cBhvr additive="base">
                                        <p:cTn id="146" dur="500" fill="hold"/>
                                        <p:tgtEl>
                                          <p:spTgt spid="1372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137217">
                                            <p:bg/>
                                          </p:spTgt>
                                        </p:tgtEl>
                                        <p:attrNameLst>
                                          <p:attrName>style.visibility</p:attrName>
                                        </p:attrNameLst>
                                      </p:cBhvr>
                                      <p:to>
                                        <p:strVal val="visible"/>
                                      </p:to>
                                    </p:set>
                                    <p:anim calcmode="lin" valueType="num">
                                      <p:cBhvr additive="base">
                                        <p:cTn id="151" dur="500" fill="hold"/>
                                        <p:tgtEl>
                                          <p:spTgt spid="137217">
                                            <p:bg/>
                                          </p:spTgt>
                                        </p:tgtEl>
                                        <p:attrNameLst>
                                          <p:attrName>ppt_x</p:attrName>
                                        </p:attrNameLst>
                                      </p:cBhvr>
                                      <p:tavLst>
                                        <p:tav tm="0">
                                          <p:val>
                                            <p:strVal val="#ppt_x"/>
                                          </p:val>
                                        </p:tav>
                                        <p:tav tm="100000">
                                          <p:val>
                                            <p:strVal val="#ppt_x"/>
                                          </p:val>
                                        </p:tav>
                                      </p:tavLst>
                                    </p:anim>
                                    <p:anim calcmode="lin" valueType="num">
                                      <p:cBhvr additive="base">
                                        <p:cTn id="152" dur="500" fill="hold"/>
                                        <p:tgtEl>
                                          <p:spTgt spid="137217">
                                            <p:bg/>
                                          </p:spTgt>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0" nodeType="clickEffect">
                                  <p:stCondLst>
                                    <p:cond delay="0"/>
                                  </p:stCondLst>
                                  <p:childTnLst>
                                    <p:set>
                                      <p:cBhvr>
                                        <p:cTn id="156" dur="1" fill="hold">
                                          <p:stCondLst>
                                            <p:cond delay="0"/>
                                          </p:stCondLst>
                                        </p:cTn>
                                        <p:tgtEl>
                                          <p:spTgt spid="137217">
                                            <p:txEl>
                                              <p:pRg st="0" end="0"/>
                                            </p:txEl>
                                          </p:spTgt>
                                        </p:tgtEl>
                                        <p:attrNameLst>
                                          <p:attrName>style.visibility</p:attrName>
                                        </p:attrNameLst>
                                      </p:cBhvr>
                                      <p:to>
                                        <p:strVal val="visible"/>
                                      </p:to>
                                    </p:set>
                                    <p:anim calcmode="lin" valueType="num">
                                      <p:cBhvr additive="base">
                                        <p:cTn id="157" dur="500" fill="hold"/>
                                        <p:tgtEl>
                                          <p:spTgt spid="137217">
                                            <p:txEl>
                                              <p:pRg st="0" end="0"/>
                                            </p:txEl>
                                          </p:spTgt>
                                        </p:tgtEl>
                                        <p:attrNameLst>
                                          <p:attrName>ppt_x</p:attrName>
                                        </p:attrNameLst>
                                      </p:cBhvr>
                                      <p:tavLst>
                                        <p:tav tm="0">
                                          <p:val>
                                            <p:strVal val="#ppt_x"/>
                                          </p:val>
                                        </p:tav>
                                        <p:tav tm="100000">
                                          <p:val>
                                            <p:strVal val="#ppt_x"/>
                                          </p:val>
                                        </p:tav>
                                      </p:tavLst>
                                    </p:anim>
                                    <p:anim calcmode="lin" valueType="num">
                                      <p:cBhvr additive="base">
                                        <p:cTn id="158" dur="500" fill="hold"/>
                                        <p:tgtEl>
                                          <p:spTgt spid="1372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2" presetClass="entr" presetSubtype="4" fill="hold" grpId="0" nodeType="clickEffect">
                                  <p:stCondLst>
                                    <p:cond delay="0"/>
                                  </p:stCondLst>
                                  <p:childTnLst>
                                    <p:set>
                                      <p:cBhvr>
                                        <p:cTn id="162" dur="1" fill="hold">
                                          <p:stCondLst>
                                            <p:cond delay="0"/>
                                          </p:stCondLst>
                                        </p:cTn>
                                        <p:tgtEl>
                                          <p:spTgt spid="137226">
                                            <p:bg/>
                                          </p:spTgt>
                                        </p:tgtEl>
                                        <p:attrNameLst>
                                          <p:attrName>style.visibility</p:attrName>
                                        </p:attrNameLst>
                                      </p:cBhvr>
                                      <p:to>
                                        <p:strVal val="visible"/>
                                      </p:to>
                                    </p:set>
                                    <p:anim calcmode="lin" valueType="num">
                                      <p:cBhvr additive="base">
                                        <p:cTn id="163" dur="500" fill="hold"/>
                                        <p:tgtEl>
                                          <p:spTgt spid="137226">
                                            <p:bg/>
                                          </p:spTgt>
                                        </p:tgtEl>
                                        <p:attrNameLst>
                                          <p:attrName>ppt_x</p:attrName>
                                        </p:attrNameLst>
                                      </p:cBhvr>
                                      <p:tavLst>
                                        <p:tav tm="0">
                                          <p:val>
                                            <p:strVal val="#ppt_x"/>
                                          </p:val>
                                        </p:tav>
                                        <p:tav tm="100000">
                                          <p:val>
                                            <p:strVal val="#ppt_x"/>
                                          </p:val>
                                        </p:tav>
                                      </p:tavLst>
                                    </p:anim>
                                    <p:anim calcmode="lin" valueType="num">
                                      <p:cBhvr additive="base">
                                        <p:cTn id="164" dur="500" fill="hold"/>
                                        <p:tgtEl>
                                          <p:spTgt spid="137226">
                                            <p:bg/>
                                          </p:spTgt>
                                        </p:tgtEl>
                                        <p:attrNameLst>
                                          <p:attrName>ppt_y</p:attrName>
                                        </p:attrNameLst>
                                      </p:cBhvr>
                                      <p:tavLst>
                                        <p:tav tm="0">
                                          <p:val>
                                            <p:strVal val="1+#ppt_h/2"/>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2" presetClass="entr" presetSubtype="4" fill="hold" grpId="0" nodeType="clickEffect">
                                  <p:stCondLst>
                                    <p:cond delay="0"/>
                                  </p:stCondLst>
                                  <p:childTnLst>
                                    <p:set>
                                      <p:cBhvr>
                                        <p:cTn id="168" dur="1" fill="hold">
                                          <p:stCondLst>
                                            <p:cond delay="0"/>
                                          </p:stCondLst>
                                        </p:cTn>
                                        <p:tgtEl>
                                          <p:spTgt spid="137226">
                                            <p:txEl>
                                              <p:pRg st="0" end="0"/>
                                            </p:txEl>
                                          </p:spTgt>
                                        </p:tgtEl>
                                        <p:attrNameLst>
                                          <p:attrName>style.visibility</p:attrName>
                                        </p:attrNameLst>
                                      </p:cBhvr>
                                      <p:to>
                                        <p:strVal val="visible"/>
                                      </p:to>
                                    </p:set>
                                    <p:anim calcmode="lin" valueType="num">
                                      <p:cBhvr additive="base">
                                        <p:cTn id="169" dur="500" fill="hold"/>
                                        <p:tgtEl>
                                          <p:spTgt spid="137226">
                                            <p:txEl>
                                              <p:pRg st="0" end="0"/>
                                            </p:txEl>
                                          </p:spTgt>
                                        </p:tgtEl>
                                        <p:attrNameLst>
                                          <p:attrName>ppt_x</p:attrName>
                                        </p:attrNameLst>
                                      </p:cBhvr>
                                      <p:tavLst>
                                        <p:tav tm="0">
                                          <p:val>
                                            <p:strVal val="#ppt_x"/>
                                          </p:val>
                                        </p:tav>
                                        <p:tav tm="100000">
                                          <p:val>
                                            <p:strVal val="#ppt_x"/>
                                          </p:val>
                                        </p:tav>
                                      </p:tavLst>
                                    </p:anim>
                                    <p:anim calcmode="lin" valueType="num">
                                      <p:cBhvr additive="base">
                                        <p:cTn id="170" dur="500" fill="hold"/>
                                        <p:tgtEl>
                                          <p:spTgt spid="1372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2" presetClass="entr" presetSubtype="4" fill="hold" grpId="0" nodeType="clickEffect">
                                  <p:stCondLst>
                                    <p:cond delay="0"/>
                                  </p:stCondLst>
                                  <p:childTnLst>
                                    <p:set>
                                      <p:cBhvr>
                                        <p:cTn id="174" dur="1" fill="hold">
                                          <p:stCondLst>
                                            <p:cond delay="0"/>
                                          </p:stCondLst>
                                        </p:cTn>
                                        <p:tgtEl>
                                          <p:spTgt spid="137218">
                                            <p:bg/>
                                          </p:spTgt>
                                        </p:tgtEl>
                                        <p:attrNameLst>
                                          <p:attrName>style.visibility</p:attrName>
                                        </p:attrNameLst>
                                      </p:cBhvr>
                                      <p:to>
                                        <p:strVal val="visible"/>
                                      </p:to>
                                    </p:set>
                                    <p:anim calcmode="lin" valueType="num">
                                      <p:cBhvr additive="base">
                                        <p:cTn id="175" dur="500" fill="hold"/>
                                        <p:tgtEl>
                                          <p:spTgt spid="137218">
                                            <p:bg/>
                                          </p:spTgt>
                                        </p:tgtEl>
                                        <p:attrNameLst>
                                          <p:attrName>ppt_x</p:attrName>
                                        </p:attrNameLst>
                                      </p:cBhvr>
                                      <p:tavLst>
                                        <p:tav tm="0">
                                          <p:val>
                                            <p:strVal val="#ppt_x"/>
                                          </p:val>
                                        </p:tav>
                                        <p:tav tm="100000">
                                          <p:val>
                                            <p:strVal val="#ppt_x"/>
                                          </p:val>
                                        </p:tav>
                                      </p:tavLst>
                                    </p:anim>
                                    <p:anim calcmode="lin" valueType="num">
                                      <p:cBhvr additive="base">
                                        <p:cTn id="176" dur="500" fill="hold"/>
                                        <p:tgtEl>
                                          <p:spTgt spid="137218">
                                            <p:bg/>
                                          </p:spTgt>
                                        </p:tgtEl>
                                        <p:attrNameLst>
                                          <p:attrName>ppt_y</p:attrName>
                                        </p:attrNameLst>
                                      </p:cBhvr>
                                      <p:tavLst>
                                        <p:tav tm="0">
                                          <p:val>
                                            <p:strVal val="1+#ppt_h/2"/>
                                          </p:val>
                                        </p:tav>
                                        <p:tav tm="100000">
                                          <p:val>
                                            <p:strVal val="#ppt_y"/>
                                          </p:val>
                                        </p:tav>
                                      </p:tavLst>
                                    </p:anim>
                                  </p:childTnLst>
                                </p:cTn>
                              </p:par>
                            </p:childTnLst>
                          </p:cTn>
                        </p:par>
                      </p:childTnLst>
                    </p:cTn>
                  </p:par>
                  <p:par>
                    <p:cTn id="177" fill="hold">
                      <p:stCondLst>
                        <p:cond delay="indefinite"/>
                      </p:stCondLst>
                      <p:childTnLst>
                        <p:par>
                          <p:cTn id="178" fill="hold">
                            <p:stCondLst>
                              <p:cond delay="0"/>
                            </p:stCondLst>
                            <p:childTnLst>
                              <p:par>
                                <p:cTn id="179" presetID="2" presetClass="entr" presetSubtype="4" fill="hold" grpId="0" nodeType="clickEffect">
                                  <p:stCondLst>
                                    <p:cond delay="0"/>
                                  </p:stCondLst>
                                  <p:childTnLst>
                                    <p:set>
                                      <p:cBhvr>
                                        <p:cTn id="180" dur="1" fill="hold">
                                          <p:stCondLst>
                                            <p:cond delay="0"/>
                                          </p:stCondLst>
                                        </p:cTn>
                                        <p:tgtEl>
                                          <p:spTgt spid="137218">
                                            <p:txEl>
                                              <p:pRg st="0" end="0"/>
                                            </p:txEl>
                                          </p:spTgt>
                                        </p:tgtEl>
                                        <p:attrNameLst>
                                          <p:attrName>style.visibility</p:attrName>
                                        </p:attrNameLst>
                                      </p:cBhvr>
                                      <p:to>
                                        <p:strVal val="visible"/>
                                      </p:to>
                                    </p:set>
                                    <p:anim calcmode="lin" valueType="num">
                                      <p:cBhvr additive="base">
                                        <p:cTn id="181" dur="500" fill="hold"/>
                                        <p:tgtEl>
                                          <p:spTgt spid="137218">
                                            <p:txEl>
                                              <p:pRg st="0" end="0"/>
                                            </p:txEl>
                                          </p:spTgt>
                                        </p:tgtEl>
                                        <p:attrNameLst>
                                          <p:attrName>ppt_x</p:attrName>
                                        </p:attrNameLst>
                                      </p:cBhvr>
                                      <p:tavLst>
                                        <p:tav tm="0">
                                          <p:val>
                                            <p:strVal val="#ppt_x"/>
                                          </p:val>
                                        </p:tav>
                                        <p:tav tm="100000">
                                          <p:val>
                                            <p:strVal val="#ppt_x"/>
                                          </p:val>
                                        </p:tav>
                                      </p:tavLst>
                                    </p:anim>
                                    <p:anim calcmode="lin" valueType="num">
                                      <p:cBhvr additive="base">
                                        <p:cTn id="182" dur="500" fill="hold"/>
                                        <p:tgtEl>
                                          <p:spTgt spid="1372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3" fill="hold">
                      <p:stCondLst>
                        <p:cond delay="indefinite"/>
                      </p:stCondLst>
                      <p:childTnLst>
                        <p:par>
                          <p:cTn id="184" fill="hold">
                            <p:stCondLst>
                              <p:cond delay="0"/>
                            </p:stCondLst>
                            <p:childTnLst>
                              <p:par>
                                <p:cTn id="185" presetID="2" presetClass="entr" presetSubtype="4" fill="hold" grpId="0" nodeType="clickEffect">
                                  <p:stCondLst>
                                    <p:cond delay="0"/>
                                  </p:stCondLst>
                                  <p:childTnLst>
                                    <p:set>
                                      <p:cBhvr>
                                        <p:cTn id="186" dur="1" fill="hold">
                                          <p:stCondLst>
                                            <p:cond delay="0"/>
                                          </p:stCondLst>
                                        </p:cTn>
                                        <p:tgtEl>
                                          <p:spTgt spid="137225">
                                            <p:bg/>
                                          </p:spTgt>
                                        </p:tgtEl>
                                        <p:attrNameLst>
                                          <p:attrName>style.visibility</p:attrName>
                                        </p:attrNameLst>
                                      </p:cBhvr>
                                      <p:to>
                                        <p:strVal val="visible"/>
                                      </p:to>
                                    </p:set>
                                    <p:anim calcmode="lin" valueType="num">
                                      <p:cBhvr additive="base">
                                        <p:cTn id="187" dur="500" fill="hold"/>
                                        <p:tgtEl>
                                          <p:spTgt spid="137225">
                                            <p:bg/>
                                          </p:spTgt>
                                        </p:tgtEl>
                                        <p:attrNameLst>
                                          <p:attrName>ppt_x</p:attrName>
                                        </p:attrNameLst>
                                      </p:cBhvr>
                                      <p:tavLst>
                                        <p:tav tm="0">
                                          <p:val>
                                            <p:strVal val="#ppt_x"/>
                                          </p:val>
                                        </p:tav>
                                        <p:tav tm="100000">
                                          <p:val>
                                            <p:strVal val="#ppt_x"/>
                                          </p:val>
                                        </p:tav>
                                      </p:tavLst>
                                    </p:anim>
                                    <p:anim calcmode="lin" valueType="num">
                                      <p:cBhvr additive="base">
                                        <p:cTn id="188" dur="500" fill="hold"/>
                                        <p:tgtEl>
                                          <p:spTgt spid="137225">
                                            <p:bg/>
                                          </p:spTgt>
                                        </p:tgtEl>
                                        <p:attrNameLst>
                                          <p:attrName>ppt_y</p:attrName>
                                        </p:attrNameLst>
                                      </p:cBhvr>
                                      <p:tavLst>
                                        <p:tav tm="0">
                                          <p:val>
                                            <p:strVal val="1+#ppt_h/2"/>
                                          </p:val>
                                        </p:tav>
                                        <p:tav tm="100000">
                                          <p:val>
                                            <p:strVal val="#ppt_y"/>
                                          </p:val>
                                        </p:tav>
                                      </p:tavLst>
                                    </p:anim>
                                  </p:childTnLst>
                                </p:cTn>
                              </p:par>
                            </p:childTnLst>
                          </p:cTn>
                        </p:par>
                      </p:childTnLst>
                    </p:cTn>
                  </p:par>
                  <p:par>
                    <p:cTn id="189" fill="hold">
                      <p:stCondLst>
                        <p:cond delay="indefinite"/>
                      </p:stCondLst>
                      <p:childTnLst>
                        <p:par>
                          <p:cTn id="190" fill="hold">
                            <p:stCondLst>
                              <p:cond delay="0"/>
                            </p:stCondLst>
                            <p:childTnLst>
                              <p:par>
                                <p:cTn id="191" presetID="2" presetClass="entr" presetSubtype="4" fill="hold" grpId="0" nodeType="clickEffect">
                                  <p:stCondLst>
                                    <p:cond delay="0"/>
                                  </p:stCondLst>
                                  <p:childTnLst>
                                    <p:set>
                                      <p:cBhvr>
                                        <p:cTn id="192" dur="1" fill="hold">
                                          <p:stCondLst>
                                            <p:cond delay="0"/>
                                          </p:stCondLst>
                                        </p:cTn>
                                        <p:tgtEl>
                                          <p:spTgt spid="137225">
                                            <p:txEl>
                                              <p:pRg st="0" end="0"/>
                                            </p:txEl>
                                          </p:spTgt>
                                        </p:tgtEl>
                                        <p:attrNameLst>
                                          <p:attrName>style.visibility</p:attrName>
                                        </p:attrNameLst>
                                      </p:cBhvr>
                                      <p:to>
                                        <p:strVal val="visible"/>
                                      </p:to>
                                    </p:set>
                                    <p:anim calcmode="lin" valueType="num">
                                      <p:cBhvr additive="base">
                                        <p:cTn id="193" dur="500" fill="hold"/>
                                        <p:tgtEl>
                                          <p:spTgt spid="137225">
                                            <p:txEl>
                                              <p:pRg st="0" end="0"/>
                                            </p:txEl>
                                          </p:spTgt>
                                        </p:tgtEl>
                                        <p:attrNameLst>
                                          <p:attrName>ppt_x</p:attrName>
                                        </p:attrNameLst>
                                      </p:cBhvr>
                                      <p:tavLst>
                                        <p:tav tm="0">
                                          <p:val>
                                            <p:strVal val="#ppt_x"/>
                                          </p:val>
                                        </p:tav>
                                        <p:tav tm="100000">
                                          <p:val>
                                            <p:strVal val="#ppt_x"/>
                                          </p:val>
                                        </p:tav>
                                      </p:tavLst>
                                    </p:anim>
                                    <p:anim calcmode="lin" valueType="num">
                                      <p:cBhvr additive="base">
                                        <p:cTn id="194" dur="500" fill="hold"/>
                                        <p:tgtEl>
                                          <p:spTgt spid="1372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5" fill="hold">
                      <p:stCondLst>
                        <p:cond delay="indefinite"/>
                      </p:stCondLst>
                      <p:childTnLst>
                        <p:par>
                          <p:cTn id="196" fill="hold">
                            <p:stCondLst>
                              <p:cond delay="0"/>
                            </p:stCondLst>
                            <p:childTnLst>
                              <p:par>
                                <p:cTn id="197" presetID="2" presetClass="entr" presetSubtype="4" fill="hold" grpId="0" nodeType="clickEffect">
                                  <p:stCondLst>
                                    <p:cond delay="0"/>
                                  </p:stCondLst>
                                  <p:childTnLst>
                                    <p:set>
                                      <p:cBhvr>
                                        <p:cTn id="198" dur="1" fill="hold">
                                          <p:stCondLst>
                                            <p:cond delay="0"/>
                                          </p:stCondLst>
                                        </p:cTn>
                                        <p:tgtEl>
                                          <p:spTgt spid="137219">
                                            <p:bg/>
                                          </p:spTgt>
                                        </p:tgtEl>
                                        <p:attrNameLst>
                                          <p:attrName>style.visibility</p:attrName>
                                        </p:attrNameLst>
                                      </p:cBhvr>
                                      <p:to>
                                        <p:strVal val="visible"/>
                                      </p:to>
                                    </p:set>
                                    <p:anim calcmode="lin" valueType="num">
                                      <p:cBhvr additive="base">
                                        <p:cTn id="199" dur="500" fill="hold"/>
                                        <p:tgtEl>
                                          <p:spTgt spid="137219">
                                            <p:bg/>
                                          </p:spTgt>
                                        </p:tgtEl>
                                        <p:attrNameLst>
                                          <p:attrName>ppt_x</p:attrName>
                                        </p:attrNameLst>
                                      </p:cBhvr>
                                      <p:tavLst>
                                        <p:tav tm="0">
                                          <p:val>
                                            <p:strVal val="#ppt_x"/>
                                          </p:val>
                                        </p:tav>
                                        <p:tav tm="100000">
                                          <p:val>
                                            <p:strVal val="#ppt_x"/>
                                          </p:val>
                                        </p:tav>
                                      </p:tavLst>
                                    </p:anim>
                                    <p:anim calcmode="lin" valueType="num">
                                      <p:cBhvr additive="base">
                                        <p:cTn id="200" dur="500" fill="hold"/>
                                        <p:tgtEl>
                                          <p:spTgt spid="137219">
                                            <p:bg/>
                                          </p:spTgt>
                                        </p:tgtEl>
                                        <p:attrNameLst>
                                          <p:attrName>ppt_y</p:attrName>
                                        </p:attrNameLst>
                                      </p:cBhvr>
                                      <p:tavLst>
                                        <p:tav tm="0">
                                          <p:val>
                                            <p:strVal val="1+#ppt_h/2"/>
                                          </p:val>
                                        </p:tav>
                                        <p:tav tm="100000">
                                          <p:val>
                                            <p:strVal val="#ppt_y"/>
                                          </p:val>
                                        </p:tav>
                                      </p:tavLst>
                                    </p:anim>
                                  </p:childTnLst>
                                </p:cTn>
                              </p:par>
                            </p:childTnLst>
                          </p:cTn>
                        </p:par>
                      </p:childTnLst>
                    </p:cTn>
                  </p:par>
                  <p:par>
                    <p:cTn id="201" fill="hold">
                      <p:stCondLst>
                        <p:cond delay="indefinite"/>
                      </p:stCondLst>
                      <p:childTnLst>
                        <p:par>
                          <p:cTn id="202" fill="hold">
                            <p:stCondLst>
                              <p:cond delay="0"/>
                            </p:stCondLst>
                            <p:childTnLst>
                              <p:par>
                                <p:cTn id="203" presetID="2" presetClass="entr" presetSubtype="4" fill="hold" grpId="0" nodeType="clickEffect">
                                  <p:stCondLst>
                                    <p:cond delay="0"/>
                                  </p:stCondLst>
                                  <p:childTnLst>
                                    <p:set>
                                      <p:cBhvr>
                                        <p:cTn id="204" dur="1" fill="hold">
                                          <p:stCondLst>
                                            <p:cond delay="0"/>
                                          </p:stCondLst>
                                        </p:cTn>
                                        <p:tgtEl>
                                          <p:spTgt spid="137219">
                                            <p:txEl>
                                              <p:pRg st="0" end="0"/>
                                            </p:txEl>
                                          </p:spTgt>
                                        </p:tgtEl>
                                        <p:attrNameLst>
                                          <p:attrName>style.visibility</p:attrName>
                                        </p:attrNameLst>
                                      </p:cBhvr>
                                      <p:to>
                                        <p:strVal val="visible"/>
                                      </p:to>
                                    </p:set>
                                    <p:anim calcmode="lin" valueType="num">
                                      <p:cBhvr additive="base">
                                        <p:cTn id="205" dur="500" fill="hold"/>
                                        <p:tgtEl>
                                          <p:spTgt spid="137219">
                                            <p:txEl>
                                              <p:pRg st="0" end="0"/>
                                            </p:txEl>
                                          </p:spTgt>
                                        </p:tgtEl>
                                        <p:attrNameLst>
                                          <p:attrName>ppt_x</p:attrName>
                                        </p:attrNameLst>
                                      </p:cBhvr>
                                      <p:tavLst>
                                        <p:tav tm="0">
                                          <p:val>
                                            <p:strVal val="#ppt_x"/>
                                          </p:val>
                                        </p:tav>
                                        <p:tav tm="100000">
                                          <p:val>
                                            <p:strVal val="#ppt_x"/>
                                          </p:val>
                                        </p:tav>
                                      </p:tavLst>
                                    </p:anim>
                                    <p:anim calcmode="lin" valueType="num">
                                      <p:cBhvr additive="base">
                                        <p:cTn id="206" dur="500" fill="hold"/>
                                        <p:tgtEl>
                                          <p:spTgt spid="13721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31" grpId="0" build="p" animBg="1"/>
      <p:bldP spid="137238" grpId="0" build="p" animBg="1"/>
      <p:bldP spid="137230" grpId="0" build="p" animBg="1"/>
      <p:bldP spid="137236" grpId="0" build="p" animBg="1"/>
      <p:bldP spid="137235" grpId="0" build="p" animBg="1"/>
      <p:bldP spid="137229" grpId="0" animBg="1"/>
      <p:bldP spid="137234" grpId="0" animBg="1"/>
      <p:bldP spid="137228" grpId="0" animBg="1"/>
      <p:bldP spid="137237" grpId="0" animBg="1"/>
      <p:bldP spid="137232" grpId="0" animBg="1"/>
      <p:bldP spid="137227" grpId="0" build="p" animBg="1"/>
      <p:bldP spid="137217" grpId="0" build="p" animBg="1"/>
      <p:bldP spid="137226" grpId="0" build="p" animBg="1"/>
      <p:bldP spid="137218" grpId="0" build="p" animBg="1"/>
      <p:bldP spid="137225" grpId="0" build="p" animBg="1"/>
      <p:bldP spid="137219" grpId="0" build="p" animBg="1"/>
      <p:bldP spid="137233" grpId="0" animBg="1"/>
      <p:bldP spid="137239" grpId="0" build="p"/>
      <p:bldP spid="137244"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438400" y="304800"/>
            <a:ext cx="5943600" cy="685800"/>
          </a:xfrm>
        </p:spPr>
        <p:txBody>
          <a:bodyPr>
            <a:noAutofit/>
          </a:bodyPr>
          <a:lstStyle/>
          <a:p>
            <a:pPr algn="r" rtl="1" eaLnBrk="1" hangingPunct="1">
              <a:buFont typeface="Wingdings 3" pitchFamily="18" charset="2"/>
              <a:buNone/>
            </a:pPr>
            <a:r>
              <a:rPr lang="fa-IR" sz="3200" b="1" dirty="0" smtClean="0">
                <a:solidFill>
                  <a:srgbClr val="C00000"/>
                </a:solidFill>
                <a:cs typeface="B Traffic" pitchFamily="2" charset="-78"/>
              </a:rPr>
              <a:t>نظریه مازلو در مورد نیازهای انسان</a:t>
            </a:r>
            <a:endParaRPr lang="en-US" sz="3200" dirty="0" smtClean="0">
              <a:solidFill>
                <a:srgbClr val="C00000"/>
              </a:solidFill>
              <a:cs typeface="B Zar" pitchFamily="2" charset="-78"/>
            </a:endParaRPr>
          </a:p>
        </p:txBody>
      </p:sp>
      <p:sp>
        <p:nvSpPr>
          <p:cNvPr id="5" name="Rectangle 4"/>
          <p:cNvSpPr/>
          <p:nvPr/>
        </p:nvSpPr>
        <p:spPr>
          <a:xfrm>
            <a:off x="1143000" y="914400"/>
            <a:ext cx="7543800" cy="1200329"/>
          </a:xfrm>
          <a:prstGeom prst="rect">
            <a:avLst/>
          </a:prstGeom>
        </p:spPr>
        <p:txBody>
          <a:bodyPr wrap="square">
            <a:spAutoFit/>
          </a:bodyPr>
          <a:lstStyle/>
          <a:p>
            <a:pPr algn="r" rtl="1"/>
            <a:r>
              <a:rPr lang="fa-IR" sz="2400" b="1" dirty="0" smtClean="0">
                <a:solidFill>
                  <a:srgbClr val="0070C0"/>
                </a:solidFill>
                <a:cs typeface="B Traffic" pitchFamily="2" charset="-78"/>
              </a:rPr>
              <a:t>مازلو</a:t>
            </a:r>
            <a:r>
              <a:rPr lang="fa-IR" sz="2400" b="1" dirty="0" smtClean="0">
                <a:cs typeface="B Traffic" pitchFamily="2" charset="-78"/>
              </a:rPr>
              <a:t> می گوید نیازهای انسان 5طبقه دارد  که اگر انسان درهر طبقه بصورت نسبي ارضاء شود به فکرنياز طبقه بعدی مي افتد.  كه  دو طبقه ی آن </a:t>
            </a:r>
            <a:r>
              <a:rPr lang="fa-IR" sz="2400" b="1" dirty="0" smtClean="0">
                <a:solidFill>
                  <a:srgbClr val="0070C0"/>
                </a:solidFill>
                <a:cs typeface="B Traffic" pitchFamily="2" charset="-78"/>
              </a:rPr>
              <a:t>مادی</a:t>
            </a:r>
            <a:r>
              <a:rPr lang="fa-IR" sz="2400" b="1" dirty="0" smtClean="0">
                <a:cs typeface="B Traffic" pitchFamily="2" charset="-78"/>
              </a:rPr>
              <a:t> و سه طبقه بعد </a:t>
            </a:r>
            <a:r>
              <a:rPr lang="fa-IR" sz="2400" b="1" dirty="0" smtClean="0">
                <a:solidFill>
                  <a:srgbClr val="00B050"/>
                </a:solidFill>
                <a:cs typeface="B Traffic" pitchFamily="2" charset="-78"/>
              </a:rPr>
              <a:t>روحی</a:t>
            </a:r>
            <a:r>
              <a:rPr lang="fa-IR" sz="2400" b="1" dirty="0" smtClean="0">
                <a:cs typeface="B Traffic" pitchFamily="2" charset="-78"/>
              </a:rPr>
              <a:t> هستند .</a:t>
            </a:r>
            <a:endParaRPr lang="en-US" sz="2400" b="1" dirty="0" smtClean="0">
              <a:cs typeface="B Traffic" pitchFamily="2" charset="-78"/>
            </a:endParaRPr>
          </a:p>
        </p:txBody>
      </p:sp>
      <p:sp>
        <p:nvSpPr>
          <p:cNvPr id="6" name="Rectangle 5"/>
          <p:cNvSpPr/>
          <p:nvPr/>
        </p:nvSpPr>
        <p:spPr>
          <a:xfrm>
            <a:off x="4572000" y="2209800"/>
            <a:ext cx="4572000" cy="461665"/>
          </a:xfrm>
          <a:prstGeom prst="rect">
            <a:avLst/>
          </a:prstGeom>
        </p:spPr>
        <p:txBody>
          <a:bodyPr>
            <a:spAutoFit/>
          </a:bodyPr>
          <a:lstStyle/>
          <a:p>
            <a:pPr algn="r" rtl="1"/>
            <a:r>
              <a:rPr lang="fa-IR" sz="2400" b="1" dirty="0" smtClean="0">
                <a:solidFill>
                  <a:srgbClr val="66FF33"/>
                </a:solidFill>
                <a:cs typeface="B Traffic" pitchFamily="2" charset="-78"/>
              </a:rPr>
              <a:t> </a:t>
            </a:r>
            <a:r>
              <a:rPr lang="fa-IR" sz="2400" b="1" dirty="0" smtClean="0">
                <a:solidFill>
                  <a:srgbClr val="7030A0"/>
                </a:solidFill>
                <a:cs typeface="B Traffic" pitchFamily="2" charset="-78"/>
              </a:rPr>
              <a:t>نیازهای كلي انسان از نظر مازلو :</a:t>
            </a:r>
            <a:endParaRPr lang="fa-IR" sz="2400" b="1" dirty="0" smtClean="0">
              <a:cs typeface="B Traffic" pitchFamily="2" charset="-78"/>
            </a:endParaRPr>
          </a:p>
        </p:txBody>
      </p:sp>
      <p:sp>
        <p:nvSpPr>
          <p:cNvPr id="126977" name="Rectangle 1"/>
          <p:cNvSpPr>
            <a:spLocks noChangeArrowheads="1"/>
          </p:cNvSpPr>
          <p:nvPr/>
        </p:nvSpPr>
        <p:spPr bwMode="auto">
          <a:xfrm>
            <a:off x="1143000" y="2590800"/>
            <a:ext cx="8001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نیازهای زیستی(فیزلوژیکی </a:t>
            </a:r>
            <a:r>
              <a:rPr kumimoji="0" lang="fa-IR" sz="2400" b="1" i="0" u="none" strike="noStrike" cap="none" normalizeH="0" baseline="0" dirty="0" smtClean="0">
                <a:ln>
                  <a:noFill/>
                </a:ln>
                <a:solidFill>
                  <a:srgbClr val="FF0000"/>
                </a:solidFill>
                <a:effectLst/>
                <a:latin typeface="Calibri" pitchFamily="34" charset="0"/>
                <a:ea typeface="Calibri" pitchFamily="34" charset="0"/>
                <a:cs typeface="B Traffic" pitchFamily="2" charset="-78"/>
              </a:rPr>
              <a:t>)</a:t>
            </a: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Traffic" pitchFamily="2" charset="-78"/>
              </a:rPr>
              <a:t>غذا؛ لباس؛ پناهگاه؛خفاظت ازخود؛آسایش و رفاه </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1295400" y="3048000"/>
            <a:ext cx="7315200" cy="707886"/>
          </a:xfrm>
          <a:prstGeom prst="rect">
            <a:avLst/>
          </a:prstGeom>
        </p:spPr>
        <p:txBody>
          <a:bodyPr wrap="square">
            <a:spAutoFit/>
          </a:bodyPr>
          <a:lstStyle/>
          <a:p>
            <a:pPr lvl="0" algn="justLow" rtl="1" eaLnBrk="0" fontAlgn="base" hangingPunct="0">
              <a:spcBef>
                <a:spcPct val="0"/>
              </a:spcBef>
              <a:spcAft>
                <a:spcPct val="0"/>
              </a:spcAft>
            </a:pPr>
            <a:r>
              <a:rPr lang="fa-IR" sz="2000" b="1" dirty="0" smtClean="0">
                <a:solidFill>
                  <a:srgbClr val="FF0000"/>
                </a:solidFill>
                <a:latin typeface="Calibri" pitchFamily="34" charset="0"/>
                <a:ea typeface="Calibri" pitchFamily="34" charset="0"/>
                <a:cs typeface="B Traffic" pitchFamily="2" charset="-78"/>
              </a:rPr>
              <a:t>نیازهای امنیت </a:t>
            </a:r>
            <a:r>
              <a:rPr lang="fa-IR" sz="2000" b="1" dirty="0" smtClean="0">
                <a:latin typeface="Calibri" pitchFamily="34" charset="0"/>
                <a:ea typeface="Calibri" pitchFamily="34" charset="0"/>
                <a:cs typeface="B Traffic" pitchFamily="2" charset="-78"/>
              </a:rPr>
              <a:t>: امنیت خود ودارایی ها ؛ اجتناب از ریسک ؛ اجتناب از رنج و زحمت ؛ اجتناب از آسیب دیدگی </a:t>
            </a:r>
            <a:endParaRPr lang="en-US" sz="2000" b="1" dirty="0" smtClean="0">
              <a:latin typeface="Arial" pitchFamily="34" charset="0"/>
              <a:cs typeface="Arial" pitchFamily="34" charset="0"/>
            </a:endParaRPr>
          </a:p>
        </p:txBody>
      </p:sp>
      <p:sp>
        <p:nvSpPr>
          <p:cNvPr id="8" name="Rectangle 7"/>
          <p:cNvSpPr/>
          <p:nvPr/>
        </p:nvSpPr>
        <p:spPr>
          <a:xfrm>
            <a:off x="1143000" y="3810000"/>
            <a:ext cx="7315200" cy="830997"/>
          </a:xfrm>
          <a:prstGeom prst="rect">
            <a:avLst/>
          </a:prstGeom>
        </p:spPr>
        <p:txBody>
          <a:bodyPr wrap="square">
            <a:spAutoFit/>
          </a:bodyPr>
          <a:lstStyle/>
          <a:p>
            <a:pPr lvl="0" algn="justLow" rtl="1" eaLnBrk="0" fontAlgn="base" hangingPunct="0">
              <a:spcBef>
                <a:spcPct val="0"/>
              </a:spcBef>
              <a:spcAft>
                <a:spcPct val="0"/>
              </a:spcAft>
            </a:pPr>
            <a:r>
              <a:rPr lang="fa-IR" sz="2400" b="1" dirty="0" smtClean="0">
                <a:solidFill>
                  <a:srgbClr val="FF0000"/>
                </a:solidFill>
                <a:latin typeface="Calibri" pitchFamily="34" charset="0"/>
                <a:ea typeface="Calibri" pitchFamily="34" charset="0"/>
                <a:cs typeface="B Traffic" pitchFamily="2" charset="-78"/>
              </a:rPr>
              <a:t>نیازهای اجتماعی </a:t>
            </a:r>
            <a:r>
              <a:rPr lang="fa-IR" sz="2400" b="1" dirty="0" smtClean="0">
                <a:latin typeface="Calibri" pitchFamily="34" charset="0"/>
                <a:ea typeface="Calibri" pitchFamily="34" charset="0"/>
                <a:cs typeface="B Traffic" pitchFamily="2" charset="-78"/>
              </a:rPr>
              <a:t>: </a:t>
            </a:r>
            <a:r>
              <a:rPr lang="fa-IR" sz="2400" dirty="0" smtClean="0">
                <a:latin typeface="Calibri" pitchFamily="34" charset="0"/>
                <a:ea typeface="Calibri" pitchFamily="34" charset="0"/>
                <a:cs typeface="B Traffic" pitchFamily="2" charset="-78"/>
              </a:rPr>
              <a:t>ازدواج ؛ مورد پذیرش قرار گرفتن ؛ عشق و تعلق ؛ عضویت در گروه </a:t>
            </a:r>
            <a:endParaRPr lang="en-US" sz="2400" dirty="0" smtClean="0">
              <a:latin typeface="Arial" pitchFamily="34" charset="0"/>
              <a:cs typeface="Arial" pitchFamily="34" charset="0"/>
            </a:endParaRPr>
          </a:p>
        </p:txBody>
      </p:sp>
      <p:sp>
        <p:nvSpPr>
          <p:cNvPr id="9" name="Rectangle 8"/>
          <p:cNvSpPr/>
          <p:nvPr/>
        </p:nvSpPr>
        <p:spPr>
          <a:xfrm>
            <a:off x="990600" y="4724400"/>
            <a:ext cx="7772400" cy="830997"/>
          </a:xfrm>
          <a:prstGeom prst="rect">
            <a:avLst/>
          </a:prstGeom>
        </p:spPr>
        <p:txBody>
          <a:bodyPr wrap="square">
            <a:spAutoFit/>
          </a:bodyPr>
          <a:lstStyle/>
          <a:p>
            <a:pPr lvl="0" algn="justLow" rtl="1" eaLnBrk="0" fontAlgn="base" hangingPunct="0">
              <a:spcBef>
                <a:spcPct val="0"/>
              </a:spcBef>
              <a:spcAft>
                <a:spcPct val="0"/>
              </a:spcAft>
            </a:pPr>
            <a:r>
              <a:rPr lang="fa-IR" sz="2400" b="1" dirty="0" smtClean="0">
                <a:solidFill>
                  <a:srgbClr val="FF0000"/>
                </a:solidFill>
                <a:latin typeface="Calibri" pitchFamily="34" charset="0"/>
                <a:ea typeface="Calibri" pitchFamily="34" charset="0"/>
                <a:cs typeface="B Traffic" pitchFamily="2" charset="-78"/>
              </a:rPr>
              <a:t>نیازهای احترام </a:t>
            </a:r>
            <a:r>
              <a:rPr lang="fa-IR" sz="2400" b="1" dirty="0" smtClean="0">
                <a:latin typeface="Calibri" pitchFamily="34" charset="0"/>
                <a:ea typeface="Calibri" pitchFamily="34" charset="0"/>
                <a:cs typeface="B Traffic" pitchFamily="2" charset="-78"/>
              </a:rPr>
              <a:t>: مسئولیت پذیری ؛ عزت نفس (احترام به خود ) خود شناسی ؛ احساس کامیابی </a:t>
            </a:r>
            <a:endParaRPr lang="en-US" sz="2400" b="1" dirty="0" smtClean="0">
              <a:latin typeface="Arial" pitchFamily="34" charset="0"/>
              <a:cs typeface="Arial" pitchFamily="34" charset="0"/>
            </a:endParaRPr>
          </a:p>
        </p:txBody>
      </p:sp>
      <p:sp>
        <p:nvSpPr>
          <p:cNvPr id="10" name="Rectangle 9"/>
          <p:cNvSpPr/>
          <p:nvPr/>
        </p:nvSpPr>
        <p:spPr>
          <a:xfrm>
            <a:off x="1143000" y="5638800"/>
            <a:ext cx="7543800" cy="830997"/>
          </a:xfrm>
          <a:prstGeom prst="rect">
            <a:avLst/>
          </a:prstGeom>
        </p:spPr>
        <p:txBody>
          <a:bodyPr wrap="square">
            <a:spAutoFit/>
          </a:bodyPr>
          <a:lstStyle/>
          <a:p>
            <a:pPr lvl="0" algn="justLow" rtl="1" fontAlgn="base">
              <a:spcBef>
                <a:spcPct val="0"/>
              </a:spcBef>
              <a:spcAft>
                <a:spcPct val="0"/>
              </a:spcAft>
            </a:pPr>
            <a:r>
              <a:rPr lang="fa-IR" sz="2400" b="1" dirty="0" smtClean="0">
                <a:solidFill>
                  <a:srgbClr val="FF0000"/>
                </a:solidFill>
                <a:latin typeface="Calibri" pitchFamily="34" charset="0"/>
                <a:ea typeface="Calibri" pitchFamily="34" charset="0"/>
                <a:cs typeface="B Traffic" pitchFamily="2" charset="-78"/>
              </a:rPr>
              <a:t>نیازهای خود شکوفایی : </a:t>
            </a:r>
            <a:r>
              <a:rPr lang="fa-IR" sz="2400" b="1" dirty="0" smtClean="0">
                <a:latin typeface="Calibri" pitchFamily="34" charset="0"/>
                <a:ea typeface="Calibri" pitchFamily="34" charset="0"/>
                <a:cs typeface="B Traffic" pitchFamily="2" charset="-78"/>
              </a:rPr>
              <a:t>رسیدن به آنچه باید باشد ؛ استقلال ؛ خلاقیت ؛ خود را نشان دادن </a:t>
            </a:r>
            <a:endParaRPr lang="en-US" sz="2400" b="1" dirty="0" smtClean="0">
              <a:latin typeface="Arial" pitchFamily="34" charset="0"/>
              <a:cs typeface="Arial" pitchFamily="34" charset="0"/>
            </a:endParaRPr>
          </a:p>
        </p:txBody>
      </p:sp>
      <p:sp>
        <p:nvSpPr>
          <p:cNvPr id="11" name="Rectangle 3"/>
          <p:cNvSpPr>
            <a:spLocks noChangeArrowheads="1"/>
          </p:cNvSpPr>
          <p:nvPr/>
        </p:nvSpPr>
        <p:spPr bwMode="auto">
          <a:xfrm rot="16200000">
            <a:off x="-1799057" y="2256256"/>
            <a:ext cx="4763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rgbClr val="C00000"/>
                </a:solidFill>
                <a:effectLst/>
                <a:latin typeface="Calibri" pitchFamily="34" charset="0"/>
                <a:ea typeface="Calibri" pitchFamily="34" charset="0"/>
                <a:cs typeface="2  Shadi" pitchFamily="2" charset="-78"/>
              </a:rPr>
              <a:t>    نظريه هاي مديريت             </a:t>
            </a:r>
            <a:endParaRPr kumimoji="0" lang="fa-IR" sz="4000" b="0" i="0" u="none" strike="noStrike" cap="none" normalizeH="0" baseline="0" dirty="0" smtClean="0">
              <a:ln>
                <a:noFill/>
              </a:ln>
              <a:solidFill>
                <a:srgbClr val="C00000"/>
              </a:solidFill>
              <a:effectLst/>
              <a:latin typeface="Arial" pitchFamily="34" charset="0"/>
              <a:cs typeface="2  Shadi" pitchFamily="2" charset="-78"/>
            </a:endParaRPr>
          </a:p>
        </p:txBody>
      </p:sp>
      <p:sp>
        <p:nvSpPr>
          <p:cNvPr id="12" name="Left Arrow 11"/>
          <p:cNvSpPr/>
          <p:nvPr/>
        </p:nvSpPr>
        <p:spPr>
          <a:xfrm>
            <a:off x="0" y="6400800"/>
            <a:ext cx="1066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chemeClr val="bg1"/>
                </a:solidFill>
                <a:cs typeface="B Nazanin" pitchFamily="2" charset="-78"/>
              </a:rPr>
              <a:t>صفحه </a:t>
            </a:r>
            <a:r>
              <a:rPr lang="fa-IR" sz="1400" b="1" dirty="0" smtClean="0">
                <a:solidFill>
                  <a:schemeClr val="bg1"/>
                </a:solidFill>
                <a:cs typeface="B Nazanin" pitchFamily="2" charset="-78"/>
              </a:rPr>
              <a:t> بعد</a:t>
            </a:r>
            <a:endParaRPr lang="en-US" sz="14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6977">
                                            <p:txEl>
                                              <p:pRg st="0" end="0"/>
                                            </p:txEl>
                                          </p:spTgt>
                                        </p:tgtEl>
                                        <p:attrNameLst>
                                          <p:attrName>style.visibility</p:attrName>
                                        </p:attrNameLst>
                                      </p:cBhvr>
                                      <p:to>
                                        <p:strVal val="visible"/>
                                      </p:to>
                                    </p:set>
                                    <p:anim calcmode="lin" valueType="num">
                                      <p:cBhvr additive="base">
                                        <p:cTn id="19" dur="500" fill="hold"/>
                                        <p:tgtEl>
                                          <p:spTgt spid="12697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697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anim calcmode="lin" valueType="num">
                                      <p:cBhvr additive="base">
                                        <p:cTn id="3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 calcmode="lin" valueType="num">
                                      <p:cBhvr additive="base">
                                        <p:cTn id="3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6" grpId="0" build="p"/>
      <p:bldP spid="126977" grpId="0" build="p"/>
      <p:bldP spid="7" grpId="0" build="p"/>
      <p:bldP spid="8" grpId="0" build="p"/>
      <p:bldP spid="9" grpId="0" build="p"/>
      <p:bldP spid="10"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3">
      <a:majorFont>
        <a:latin typeface="Gill Sans MT"/>
        <a:ea typeface=""/>
        <a:cs typeface="B Traffic"/>
      </a:majorFont>
      <a:minorFont>
        <a:latin typeface="Gill Sans MT"/>
        <a:ea typeface=""/>
        <a:cs typeface="B Traffic"/>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3210</TotalTime>
  <Words>11730</Words>
  <Application>Microsoft Office PowerPoint</Application>
  <PresentationFormat>On-screen Show (4:3)</PresentationFormat>
  <Paragraphs>1186</Paragraphs>
  <Slides>115</Slides>
  <Notes>3</Notes>
  <HiddenSlides>0</HiddenSlides>
  <MMClips>0</MMClips>
  <ScaleCrop>false</ScaleCrop>
  <HeadingPairs>
    <vt:vector size="4" baseType="variant">
      <vt:variant>
        <vt:lpstr>Theme</vt:lpstr>
      </vt:variant>
      <vt:variant>
        <vt:i4>1</vt:i4>
      </vt:variant>
      <vt:variant>
        <vt:lpstr>Slide Titles</vt:lpstr>
      </vt:variant>
      <vt:variant>
        <vt:i4>115</vt:i4>
      </vt:variant>
    </vt:vector>
  </HeadingPairs>
  <TitlesOfParts>
    <vt:vector size="116" baseType="lpstr">
      <vt:lpstr>Solstice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 مدیریت بروكراسی ( دیوانسالاری اداری ) 1920 (( ماکس وبر ))</vt:lpstr>
      <vt:lpstr>سلطه ها(منشاء قدرت)</vt:lpstr>
      <vt:lpstr>مدیریت بروكراسی    ( دیوانسالاری اداری    </vt:lpstr>
      <vt:lpstr>Slide 71</vt:lpstr>
      <vt:lpstr>مدیریت روابط انسانی « نئوکلاسیک »       ( التون مایو)</vt:lpstr>
      <vt:lpstr>ویژگیهای مكتب روابط انسانی</vt:lpstr>
      <vt:lpstr>Slide 74</vt:lpstr>
      <vt:lpstr>- مدیریت مشاركتی</vt:lpstr>
      <vt:lpstr>- مدیریت مشاركتی</vt:lpstr>
      <vt:lpstr>- مدیریت اقتضایی</vt:lpstr>
      <vt:lpstr>- مدیریت اقتضایی</vt:lpstr>
      <vt:lpstr>Slide 79</vt:lpstr>
      <vt:lpstr>Slide 80</vt:lpstr>
      <vt:lpstr>- نظریه عمومی سیستمها 1956</vt:lpstr>
      <vt:lpstr>- نظریه عمومی سیستمها 1956</vt:lpstr>
      <vt:lpstr>Slide 83</vt:lpstr>
      <vt:lpstr>Slide 84</vt:lpstr>
      <vt:lpstr>سیستم</vt:lpstr>
      <vt:lpstr>تعریف سیستم</vt:lpstr>
      <vt:lpstr>اصول سیستم </vt:lpstr>
      <vt:lpstr>مدل سیستم</vt:lpstr>
      <vt:lpstr>Slide 89</vt:lpstr>
      <vt:lpstr>        نيازها در ارتباط با نوع رفتار انسان        </vt:lpstr>
      <vt:lpstr>Slide 91</vt:lpstr>
      <vt:lpstr>Slide 92</vt:lpstr>
      <vt:lpstr>        انگيزش چیست            </vt:lpstr>
      <vt:lpstr>Slide 94</vt:lpstr>
      <vt:lpstr>Slide 95</vt:lpstr>
      <vt:lpstr>Slide 96</vt:lpstr>
      <vt:lpstr>Slide 97</vt:lpstr>
      <vt:lpstr>Slide 98</vt:lpstr>
      <vt:lpstr>Slide 99</vt:lpstr>
      <vt:lpstr>Slide 100</vt:lpstr>
      <vt:lpstr>Slide 101</vt:lpstr>
      <vt:lpstr>Slide 102</vt:lpstr>
      <vt:lpstr>    داگلاس مك گريگور  y)  و            ( x </vt:lpstr>
      <vt:lpstr>      داگلاس مك گريگور  y)  و           ( x</vt:lpstr>
      <vt:lpstr>Slide 105</vt:lpstr>
      <vt:lpstr>Slide 106</vt:lpstr>
      <vt:lpstr>Slide 107</vt:lpstr>
      <vt:lpstr>Slide 108</vt:lpstr>
      <vt:lpstr>Slide 109</vt:lpstr>
      <vt:lpstr>Slide 110</vt:lpstr>
      <vt:lpstr>Slide 111</vt:lpstr>
      <vt:lpstr>Slide 112</vt:lpstr>
      <vt:lpstr>Slide 113</vt:lpstr>
      <vt:lpstr>Slide 114</vt:lpstr>
      <vt:lpstr>Slide 115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computer</cp:lastModifiedBy>
  <cp:revision>609</cp:revision>
  <dcterms:created xsi:type="dcterms:W3CDTF">2006-08-16T00:00:00Z</dcterms:created>
  <dcterms:modified xsi:type="dcterms:W3CDTF">2011-09-22T07:31:34Z</dcterms:modified>
</cp:coreProperties>
</file>