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notesMasterIdLst>
    <p:notesMasterId r:id="rId50"/>
  </p:notesMasterIdLst>
  <p:sldIdLst>
    <p:sldId id="452" r:id="rId2"/>
    <p:sldId id="544" r:id="rId3"/>
    <p:sldId id="545" r:id="rId4"/>
    <p:sldId id="546" r:id="rId5"/>
    <p:sldId id="601" r:id="rId6"/>
    <p:sldId id="547" r:id="rId7"/>
    <p:sldId id="596" r:id="rId8"/>
    <p:sldId id="602" r:id="rId9"/>
    <p:sldId id="598" r:id="rId10"/>
    <p:sldId id="605" r:id="rId11"/>
    <p:sldId id="606" r:id="rId12"/>
    <p:sldId id="607" r:id="rId13"/>
    <p:sldId id="608" r:id="rId14"/>
    <p:sldId id="609" r:id="rId15"/>
    <p:sldId id="548" r:id="rId16"/>
    <p:sldId id="549" r:id="rId17"/>
    <p:sldId id="613" r:id="rId18"/>
    <p:sldId id="611" r:id="rId19"/>
    <p:sldId id="612" r:id="rId20"/>
    <p:sldId id="553" r:id="rId21"/>
    <p:sldId id="554" r:id="rId22"/>
    <p:sldId id="555" r:id="rId23"/>
    <p:sldId id="556" r:id="rId24"/>
    <p:sldId id="558" r:id="rId25"/>
    <p:sldId id="591" r:id="rId26"/>
    <p:sldId id="565" r:id="rId27"/>
    <p:sldId id="566" r:id="rId28"/>
    <p:sldId id="567" r:id="rId29"/>
    <p:sldId id="568" r:id="rId30"/>
    <p:sldId id="569" r:id="rId31"/>
    <p:sldId id="570" r:id="rId32"/>
    <p:sldId id="571" r:id="rId33"/>
    <p:sldId id="572" r:id="rId34"/>
    <p:sldId id="573" r:id="rId35"/>
    <p:sldId id="574" r:id="rId36"/>
    <p:sldId id="575" r:id="rId37"/>
    <p:sldId id="576" r:id="rId38"/>
    <p:sldId id="577" r:id="rId39"/>
    <p:sldId id="578" r:id="rId40"/>
    <p:sldId id="579" r:id="rId41"/>
    <p:sldId id="580" r:id="rId42"/>
    <p:sldId id="582" r:id="rId43"/>
    <p:sldId id="583" r:id="rId44"/>
    <p:sldId id="584" r:id="rId45"/>
    <p:sldId id="585" r:id="rId46"/>
    <p:sldId id="586" r:id="rId47"/>
    <p:sldId id="587" r:id="rId48"/>
    <p:sldId id="600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1" autoAdjust="0"/>
    <p:restoredTop sz="94660"/>
  </p:normalViewPr>
  <p:slideViewPr>
    <p:cSldViewPr>
      <p:cViewPr varScale="1">
        <p:scale>
          <a:sx n="63" d="100"/>
          <a:sy n="63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8446F1-D4CC-473E-8E46-F419F263F67B}" type="datetimeFigureOut">
              <a:rPr lang="fa-IR" smtClean="0"/>
              <a:pPr/>
              <a:t>1432/10/24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E6E671E-FD4A-4093-9D41-406B05FC7511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random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ransition>
    <p:random/>
    <p:sndAc>
      <p:stSnd>
        <p:snd r:embed="rId13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5" Type="http://schemas.openxmlformats.org/officeDocument/2006/relationships/slide" Target="slide16.xml"/><Relationship Id="rId4" Type="http://schemas.openxmlformats.org/officeDocument/2006/relationships/slide" Target="slide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019800"/>
            <a:ext cx="55684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dirty="0" smtClean="0"/>
              <a:t>تاليف سيده جميله مدرسي </a:t>
            </a:r>
            <a:endParaRPr lang="fa-IR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00200" y="2362200"/>
            <a:ext cx="6629400" cy="2895600"/>
          </a:xfrm>
        </p:spPr>
        <p:txBody>
          <a:bodyPr>
            <a:noAutofit/>
          </a:bodyPr>
          <a:lstStyle/>
          <a:p>
            <a:pPr algn="r"/>
            <a:r>
              <a:rPr lang="fa-IR" sz="3600" dirty="0" smtClean="0">
                <a:solidFill>
                  <a:srgbClr val="FF0000"/>
                </a:solidFill>
              </a:rPr>
              <a:t> آشنايي</a:t>
            </a:r>
          </a:p>
          <a:p>
            <a:pPr algn="r"/>
            <a:r>
              <a:rPr lang="fa-IR" sz="3600" dirty="0" smtClean="0">
                <a:solidFill>
                  <a:srgbClr val="FF0000"/>
                </a:solidFill>
              </a:rPr>
              <a:t>              با   </a:t>
            </a:r>
          </a:p>
          <a:p>
            <a:pPr algn="r"/>
            <a:r>
              <a:rPr lang="fa-IR" sz="3600" dirty="0" smtClean="0">
                <a:solidFill>
                  <a:srgbClr val="FF0000"/>
                </a:solidFill>
              </a:rPr>
              <a:t>  روشهاي گزارش نويسي</a:t>
            </a:r>
            <a:endParaRPr lang="fa-IR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685800"/>
            <a:ext cx="26228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000" dirty="0" smtClean="0"/>
              <a:t> فصل هششم </a:t>
            </a:r>
            <a:endParaRPr lang="fa-IR" sz="4000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8839200" cy="5334000"/>
          </a:xfrm>
        </p:spPr>
        <p:txBody>
          <a:bodyPr>
            <a:noAutofit/>
          </a:bodyPr>
          <a:lstStyle/>
          <a:p>
            <a:pPr algn="r"/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دستور در لغت به معني: وزير،قاعده  ،روش،اجازه ، و فرمان گفته مي شود</a:t>
            </a:r>
          </a:p>
          <a:p>
            <a:pPr algn="r"/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     به نظر آقاي چستر بارنارد براي اينكه دستوري مورد قبول مروسين قرار گيرد لازم است چهار شرط زير رعايت گردد : </a:t>
            </a:r>
          </a:p>
          <a:p>
            <a:pPr algn="r"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  آ – دستورها بايد در حد فهم و ادراك و اطلاعات آنها باشد .</a:t>
            </a:r>
          </a:p>
          <a:p>
            <a:pPr algn="r"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  ب_ دستور هابه نظر مجري آن نبايد مغاير با اهداف و مقاصد سازمان باشد.</a:t>
            </a:r>
          </a:p>
          <a:p>
            <a:pPr algn="r"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  ج- دستور نبايد مخالف اميال و منافع مشروع مجري باشد .</a:t>
            </a:r>
          </a:p>
          <a:p>
            <a:pPr algn="r"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  د – مجري دستور بايد توانايي اجراي دستور را داشته باشد .    </a:t>
            </a:r>
          </a:p>
          <a:p>
            <a:pPr algn="r"/>
            <a:endParaRPr lang="fa-IR" sz="28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0" y="304800"/>
            <a:ext cx="8839200" cy="786384"/>
          </a:xfrm>
        </p:spPr>
        <p:txBody>
          <a:bodyPr/>
          <a:lstStyle/>
          <a:p>
            <a:r>
              <a:rPr lang="fa-IR" sz="4400" dirty="0" smtClean="0">
                <a:solidFill>
                  <a:srgbClr val="00B0F0"/>
                </a:solidFill>
                <a:cs typeface="B Traffic" pitchFamily="2" charset="-78"/>
              </a:rPr>
              <a:t>اصول صدور دستور و دستورالعمل نويسي</a:t>
            </a:r>
            <a:endParaRPr lang="fa-IR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1828800"/>
            <a:ext cx="7772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800" b="1" dirty="0" smtClean="0">
                <a:cs typeface="B Traffic" pitchFamily="2" charset="-78"/>
              </a:rPr>
              <a:t> 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دستورالعمل مقررات مدون است كه طريقه انجام وظيفه ، شغل يا عمل اداري معيني را نشان مي دهد .</a:t>
            </a:r>
          </a:p>
          <a:p>
            <a:pPr algn="r"/>
            <a:endParaRPr lang="fa-IR" sz="2800" b="1" dirty="0" smtClean="0">
              <a:cs typeface="B Traffic" pitchFamily="2" charset="-78"/>
            </a:endParaRPr>
          </a:p>
          <a:p>
            <a:pPr algn="r"/>
            <a:r>
              <a:rPr lang="fa-IR" sz="2800" b="1" dirty="0" smtClean="0">
                <a:cs typeface="B Traffic" pitchFamily="2" charset="-78"/>
              </a:rPr>
              <a:t>   فايده دستورالعمل كتبي آن است كه يك نوع وحدت عمل در انجام كار ايجاد مي كند . بعلاوه از ميزان سرپرستي و نظارت لازم مي كاهد و عملا وسيله موثري به منظور تفويض اختيار به شمار مي رود .  </a:t>
            </a:r>
            <a:endParaRPr lang="fa-IR" sz="2800" b="1" dirty="0">
              <a:cs typeface="B Traffic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381000"/>
            <a:ext cx="5915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rgbClr val="00B0F0"/>
                </a:solidFill>
                <a:cs typeface="B Traffic" pitchFamily="2" charset="-78"/>
              </a:rPr>
              <a:t> اصول صدور دستور و دستورالعمل نويسي</a:t>
            </a:r>
            <a:endParaRPr lang="fa-IR" sz="2800" b="1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fa-IR" sz="2800" b="1" dirty="0" smtClean="0">
                <a:cs typeface="B Traffic" pitchFamily="2" charset="-78"/>
              </a:rPr>
              <a:t> 1- مشخص نمودن هدف 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  2- مشخص نمودن مستندات 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  3- تعيين وامنه شمول 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  4- تعيين اولويت ها در تنظيم مراحل كار 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  5- تعيين سر فصلها 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  6- كسب اطلاعات لازم در زمينه مراحل كار 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  7- تدوين و تنظيم </a:t>
            </a:r>
            <a:endParaRPr lang="fa-IR" sz="28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981200" y="0"/>
            <a:ext cx="5273040" cy="1070082"/>
          </a:xfrm>
        </p:spPr>
        <p:txBody>
          <a:bodyPr/>
          <a:lstStyle/>
          <a:p>
            <a:r>
              <a:rPr lang="fa-IR" sz="4400" dirty="0" smtClean="0">
                <a:solidFill>
                  <a:srgbClr val="00B0F0"/>
                </a:solidFill>
                <a:cs typeface="B Traffic" pitchFamily="2" charset="-78"/>
              </a:rPr>
              <a:t>مراحل تنظيم دستورالعمل</a:t>
            </a:r>
            <a:endParaRPr lang="fa-IR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838200"/>
            <a:ext cx="8077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800" b="1" dirty="0" smtClean="0">
                <a:cs typeface="B Traffic" pitchFamily="2" charset="-78"/>
              </a:rPr>
              <a:t> 1- دستور ابزار قدرت نمايي نكنيد .</a:t>
            </a:r>
          </a:p>
          <a:p>
            <a:pPr algn="r"/>
            <a:endParaRPr lang="fa-IR" sz="2800" b="1" dirty="0" smtClean="0">
              <a:cs typeface="B Traffic" pitchFamily="2" charset="-78"/>
            </a:endParaRPr>
          </a:p>
          <a:p>
            <a:pPr algn="r"/>
            <a:r>
              <a:rPr lang="fa-IR" sz="2800" b="1" dirty="0" smtClean="0">
                <a:cs typeface="B Traffic" pitchFamily="2" charset="-78"/>
              </a:rPr>
              <a:t>  2- از صدور دستور العمل ها به شكل شوخي و تفريح خودداري كنيد.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3- در انتخاب كلمات و طرز بيان خود دقت كنيد.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( ممكن است منظور شما به  درستي انتقال نيابد )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  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 4-  درك دستورالعمل هاي خود را از سوي كاركنان هميشه بديهي ندانيد .</a:t>
            </a:r>
          </a:p>
          <a:p>
            <a:pPr algn="r"/>
            <a:endParaRPr lang="fa-IR" sz="2800" b="1" dirty="0" smtClean="0">
              <a:cs typeface="B Traffic" pitchFamily="2" charset="-78"/>
            </a:endParaRPr>
          </a:p>
          <a:p>
            <a:pPr algn="r"/>
            <a:r>
              <a:rPr lang="fa-IR" sz="2800" b="1" dirty="0" smtClean="0">
                <a:cs typeface="B Traffic" pitchFamily="2" charset="-78"/>
              </a:rPr>
              <a:t>  5- به واكنش ها سريعا توجه كنيد. (به گله كارگران توجه كنيد و فرصت كافي بدهيدجهت سوء برداشتها و ترميم اشتباهات و كشف مخالفتها  ) </a:t>
            </a:r>
          </a:p>
          <a:p>
            <a:pPr algn="r"/>
            <a:r>
              <a:rPr lang="fa-IR" sz="2800" b="1" dirty="0" smtClean="0">
                <a:cs typeface="B Traffic" pitchFamily="2" charset="-78"/>
              </a:rPr>
              <a:t>  </a:t>
            </a:r>
            <a:endParaRPr lang="fa-IR" sz="28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219200" y="304800"/>
            <a:ext cx="7406640" cy="612882"/>
          </a:xfrm>
        </p:spPr>
        <p:txBody>
          <a:bodyPr>
            <a:normAutofit fontScale="90000"/>
          </a:bodyPr>
          <a:lstStyle/>
          <a:p>
            <a:r>
              <a:rPr lang="fa-IR" sz="4400" dirty="0" smtClean="0">
                <a:solidFill>
                  <a:srgbClr val="00B0F0"/>
                </a:solidFill>
                <a:cs typeface="B Traffic" pitchFamily="2" charset="-78"/>
              </a:rPr>
              <a:t>نكات مهم در تنظيم دستورالعمل</a:t>
            </a:r>
            <a:endParaRPr lang="fa-IR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295400"/>
            <a:ext cx="8763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800" b="1" dirty="0" smtClean="0">
                <a:cs typeface="B Traffic" pitchFamily="2" charset="-78"/>
              </a:rPr>
              <a:t> 6- توضيحات كافي ارائه دهيد .</a:t>
            </a:r>
          </a:p>
          <a:p>
            <a:pPr algn="r"/>
            <a:endParaRPr lang="fa-IR" sz="2800" b="1" dirty="0" smtClean="0">
              <a:cs typeface="B Traffic" pitchFamily="2" charset="-78"/>
            </a:endParaRPr>
          </a:p>
          <a:p>
            <a:pPr algn="r"/>
            <a:r>
              <a:rPr lang="fa-IR" sz="2800" b="1" dirty="0" smtClean="0">
                <a:cs typeface="B Traffic" pitchFamily="2" charset="-78"/>
              </a:rPr>
              <a:t>  7- دستورهاي متناقض صادر نكنيد .</a:t>
            </a:r>
          </a:p>
          <a:p>
            <a:pPr algn="r"/>
            <a:endParaRPr lang="en-US" sz="2800" b="1" dirty="0" smtClean="0">
              <a:cs typeface="B Traffic" pitchFamily="2" charset="-78"/>
            </a:endParaRPr>
          </a:p>
          <a:p>
            <a:pPr algn="r"/>
            <a:r>
              <a:rPr lang="fa-IR" sz="2800" b="1" dirty="0" smtClean="0">
                <a:cs typeface="B Traffic" pitchFamily="2" charset="-78"/>
              </a:rPr>
              <a:t>   8- پشت سر هم دستور ندهيد .</a:t>
            </a:r>
          </a:p>
          <a:p>
            <a:pPr algn="r"/>
            <a:endParaRPr lang="fa-IR" sz="2800" b="1" dirty="0" smtClean="0">
              <a:cs typeface="B Traffic" pitchFamily="2" charset="-78"/>
            </a:endParaRPr>
          </a:p>
          <a:p>
            <a:pPr algn="r"/>
            <a:r>
              <a:rPr lang="fa-IR" sz="2800" b="1" dirty="0" smtClean="0">
                <a:cs typeface="B Traffic" pitchFamily="2" charset="-78"/>
              </a:rPr>
              <a:t>   9- تنها كارگر مشتاق را انتخاب نكنيد وازناديده گرفتن كارگراني كه از كار فرار مي كنند، پرهيز كنيد .</a:t>
            </a:r>
          </a:p>
          <a:p>
            <a:pPr algn="r"/>
            <a:endParaRPr lang="fa-IR" sz="2800" b="1" dirty="0" smtClean="0">
              <a:cs typeface="B Traffic" pitchFamily="2" charset="-78"/>
            </a:endParaRPr>
          </a:p>
          <a:p>
            <a:pPr algn="r"/>
            <a:r>
              <a:rPr lang="fa-IR" sz="2800" b="1" dirty="0" smtClean="0">
                <a:cs typeface="B Traffic" pitchFamily="2" charset="-78"/>
              </a:rPr>
              <a:t>  10- به هنگام عصبانيت ، دستورالعمل صادر نكنيد .</a:t>
            </a:r>
          </a:p>
          <a:p>
            <a:pPr algn="r"/>
            <a:endParaRPr lang="fa-IR" sz="2800" b="1" dirty="0" smtClean="0">
              <a:cs typeface="B Traffic" pitchFamily="2" charset="-78"/>
            </a:endParaRPr>
          </a:p>
          <a:p>
            <a:pPr algn="r"/>
            <a:r>
              <a:rPr lang="fa-IR" sz="2800" b="1" dirty="0" smtClean="0">
                <a:cs typeface="B Traffic" pitchFamily="2" charset="-78"/>
              </a:rPr>
              <a:t>  11- به هيچ يك از افراد بيش از اندازه ، كار محول  نكنيد .  </a:t>
            </a:r>
            <a:endParaRPr lang="fa-IR" sz="28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676400" y="304800"/>
            <a:ext cx="6187440" cy="689082"/>
          </a:xfrm>
        </p:spPr>
        <p:txBody>
          <a:bodyPr>
            <a:normAutofit fontScale="90000"/>
          </a:bodyPr>
          <a:lstStyle/>
          <a:p>
            <a:r>
              <a:rPr lang="fa-IR" sz="4400" dirty="0" smtClean="0">
                <a:solidFill>
                  <a:srgbClr val="00B0F0"/>
                </a:solidFill>
                <a:cs typeface="B Traffic" pitchFamily="2" charset="-78"/>
              </a:rPr>
              <a:t>نكات مهم در تنظيم دستورالعمل</a:t>
            </a:r>
            <a:endParaRPr lang="fa-IR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 rot="20974040">
            <a:off x="14469" y="477166"/>
            <a:ext cx="5329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eaLnBrk="0" hangingPunct="0">
              <a:spcBef>
                <a:spcPct val="50000"/>
              </a:spcBef>
              <a:defRPr/>
            </a:pPr>
            <a:r>
              <a:rPr lang="fa-IR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B Traffic" pitchFamily="2" charset="-78"/>
              </a:rPr>
              <a:t>ساختار گزارش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-36513" y="0"/>
            <a:ext cx="8928101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 eaLnBrk="0" hangingPunct="0">
              <a:spcBef>
                <a:spcPct val="50000"/>
              </a:spcBef>
              <a:buFont typeface="Wingdings" pitchFamily="2" charset="2"/>
              <a:buChar char="v"/>
            </a:pPr>
            <a:r>
              <a:rPr lang="fa-IR" sz="2000" b="1" dirty="0">
                <a:solidFill>
                  <a:srgbClr val="FF0000"/>
                </a:solidFill>
                <a:ea typeface="Arial Unicode MS" pitchFamily="34" charset="-128"/>
                <a:cs typeface="B Traffic" pitchFamily="2" charset="-78"/>
              </a:rPr>
              <a:t>الف- مفصل: 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1-فهرست مطالب؛ </a:t>
            </a:r>
            <a:endParaRPr lang="fa-IR" sz="2000" b="1" dirty="0" smtClean="0">
              <a:ea typeface="Arial Unicode MS" pitchFamily="34" charset="-128"/>
              <a:cs typeface="B Traffic" pitchFamily="2" charset="-78"/>
            </a:endParaRP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 smtClean="0">
                <a:ea typeface="Arial Unicode MS" pitchFamily="34" charset="-128"/>
                <a:cs typeface="B Traffic" pitchFamily="2" charset="-78"/>
              </a:rPr>
              <a:t>  </a:t>
            </a: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2-فهرست پیوست ها؛           </a:t>
            </a:r>
            <a:endParaRPr lang="fa-IR" sz="2000" b="1" dirty="0" smtClean="0">
              <a:ea typeface="Arial Unicode MS" pitchFamily="34" charset="-128"/>
              <a:cs typeface="B Traffic" pitchFamily="2" charset="-78"/>
            </a:endParaRP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 smtClean="0">
                <a:ea typeface="Arial Unicode MS" pitchFamily="34" charset="-128"/>
                <a:cs typeface="B Traffic" pitchFamily="2" charset="-78"/>
              </a:rPr>
              <a:t>3-پیش </a:t>
            </a: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گفتار؛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4-متن؛                       </a:t>
            </a:r>
            <a:endParaRPr lang="fa-IR" sz="2000" b="1" dirty="0" smtClean="0">
              <a:ea typeface="Arial Unicode MS" pitchFamily="34" charset="-128"/>
              <a:cs typeface="B Traffic" pitchFamily="2" charset="-78"/>
            </a:endParaRP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 smtClean="0">
                <a:ea typeface="Arial Unicode MS" pitchFamily="34" charset="-128"/>
                <a:cs typeface="B Traffic" pitchFamily="2" charset="-78"/>
              </a:rPr>
              <a:t>   5-نتیجه </a:t>
            </a: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و رهنمود؛         </a:t>
            </a:r>
            <a:endParaRPr lang="fa-IR" sz="2000" b="1" dirty="0" smtClean="0">
              <a:ea typeface="Arial Unicode MS" pitchFamily="34" charset="-128"/>
              <a:cs typeface="B Traffic" pitchFamily="2" charset="-78"/>
            </a:endParaRP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 smtClean="0">
                <a:ea typeface="Arial Unicode MS" pitchFamily="34" charset="-128"/>
                <a:cs typeface="B Traffic" pitchFamily="2" charset="-78"/>
              </a:rPr>
              <a:t>  </a:t>
            </a: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6-پیوست ها(جداول ، نمودارها،تصاویر)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7-فهرست منابع و مآخذ؛</a:t>
            </a:r>
          </a:p>
          <a:p>
            <a:pPr algn="r" rtl="1" eaLnBrk="0" hangingPunct="0">
              <a:spcBef>
                <a:spcPct val="50000"/>
              </a:spcBef>
              <a:buFont typeface="Wingdings" pitchFamily="2" charset="2"/>
              <a:buChar char="v"/>
            </a:pPr>
            <a:r>
              <a:rPr lang="fa-IR" sz="2000" b="1" dirty="0" smtClean="0">
                <a:solidFill>
                  <a:srgbClr val="FF0000"/>
                </a:solidFill>
                <a:ea typeface="Arial Unicode MS" pitchFamily="34" charset="-128"/>
                <a:cs typeface="B Traffic" pitchFamily="2" charset="-78"/>
              </a:rPr>
              <a:t>ب </a:t>
            </a:r>
            <a:r>
              <a:rPr lang="fa-IR" sz="2000" b="1" dirty="0">
                <a:solidFill>
                  <a:srgbClr val="FF0000"/>
                </a:solidFill>
                <a:ea typeface="Arial Unicode MS" pitchFamily="34" charset="-128"/>
                <a:cs typeface="B Traffic" pitchFamily="2" charset="-78"/>
              </a:rPr>
              <a:t>- ساده: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1-سرلوحه(آرم سازمان،نام سازمان،شماره،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تاریخ،پیوست) :                   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2-عناوین(گیرنده،فرستنده و موضوع نامه) :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3-متن نامه :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4-مشخصات امضاء کننده :</a:t>
            </a:r>
          </a:p>
          <a:p>
            <a:pPr algn="r" rtl="1" eaLnBrk="0" hangingPunct="0">
              <a:spcBef>
                <a:spcPct val="50000"/>
              </a:spcBef>
            </a:pPr>
            <a:r>
              <a:rPr lang="fa-IR" sz="2000" b="1" dirty="0">
                <a:ea typeface="Arial Unicode MS" pitchFamily="34" charset="-128"/>
                <a:cs typeface="B Traffic" pitchFamily="2" charset="-78"/>
              </a:rPr>
              <a:t>5-گیرندگان رونوشت :</a:t>
            </a:r>
            <a:endParaRPr lang="en-US" sz="2000" b="1" dirty="0"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1319212"/>
            <a:ext cx="4427538" cy="55387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fa-IR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0" y="1371601"/>
            <a:ext cx="4284663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fa-IR" dirty="0" smtClean="0">
                <a:ea typeface="Arial Unicode MS" pitchFamily="34" charset="-128"/>
                <a:cs typeface="B Yekan" pitchFamily="2" charset="-78"/>
              </a:rPr>
              <a:t>                                  سر لوحه</a:t>
            </a:r>
            <a:endParaRPr lang="en-US" dirty="0" smtClean="0">
              <a:ea typeface="Arial Unicode MS" pitchFamily="34" charset="-128"/>
              <a:cs typeface="B Yekan" pitchFamily="2" charset="-78"/>
            </a:endParaRPr>
          </a:p>
          <a:p>
            <a:pPr algn="r" rtl="0" eaLnBrk="0" hangingPunct="0">
              <a:spcBef>
                <a:spcPct val="50000"/>
              </a:spcBef>
            </a:pPr>
            <a:r>
              <a:rPr lang="fa-IR" dirty="0" smtClean="0">
                <a:ea typeface="Arial Unicode MS" pitchFamily="34" charset="-128"/>
                <a:cs typeface="B Yekan" pitchFamily="2" charset="-78"/>
              </a:rPr>
              <a:t>به:</a:t>
            </a:r>
            <a:endParaRPr lang="fa-IR" dirty="0">
              <a:ea typeface="Arial Unicode MS" pitchFamily="34" charset="-128"/>
              <a:cs typeface="B Yekan" pitchFamily="2" charset="-78"/>
            </a:endParaRPr>
          </a:p>
          <a:p>
            <a:pPr algn="r" rtl="0" eaLnBrk="0" hangingPunct="0">
              <a:spcBef>
                <a:spcPct val="50000"/>
              </a:spcBef>
            </a:pPr>
            <a:r>
              <a:rPr lang="fa-IR" dirty="0">
                <a:ea typeface="Arial Unicode MS" pitchFamily="34" charset="-128"/>
                <a:cs typeface="B Yekan" pitchFamily="2" charset="-78"/>
              </a:rPr>
              <a:t>از:</a:t>
            </a:r>
          </a:p>
          <a:p>
            <a:pPr algn="r" rtl="0" eaLnBrk="0" hangingPunct="0">
              <a:spcBef>
                <a:spcPct val="50000"/>
              </a:spcBef>
            </a:pPr>
            <a:r>
              <a:rPr lang="fa-IR" dirty="0">
                <a:ea typeface="Arial Unicode MS" pitchFamily="34" charset="-128"/>
                <a:cs typeface="B Yekan" pitchFamily="2" charset="-78"/>
              </a:rPr>
              <a:t>موضوع:</a:t>
            </a:r>
          </a:p>
          <a:p>
            <a:pPr algn="r" rtl="0" eaLnBrk="0" hangingPunct="0">
              <a:spcBef>
                <a:spcPct val="50000"/>
              </a:spcBef>
            </a:pPr>
            <a:r>
              <a:rPr lang="fa-IR" dirty="0">
                <a:ea typeface="Arial Unicode MS" pitchFamily="34" charset="-128"/>
                <a:cs typeface="B Yekan" pitchFamily="2" charset="-78"/>
              </a:rPr>
              <a:t>با سلام:</a:t>
            </a:r>
          </a:p>
          <a:p>
            <a:pPr algn="r" rtl="0" eaLnBrk="0" hangingPunct="0">
              <a:spcBef>
                <a:spcPct val="50000"/>
              </a:spcBef>
            </a:pPr>
            <a:r>
              <a:rPr lang="fa-IR" dirty="0" smtClean="0">
                <a:ea typeface="Arial Unicode MS" pitchFamily="34" charset="-128"/>
                <a:cs typeface="B Yekan" pitchFamily="2" charset="-78"/>
              </a:rPr>
              <a:t>............................................................</a:t>
            </a:r>
          </a:p>
          <a:p>
            <a:pPr algn="r" rtl="0" eaLnBrk="0" hangingPunct="0">
              <a:spcBef>
                <a:spcPct val="50000"/>
              </a:spcBef>
            </a:pPr>
            <a:r>
              <a:rPr lang="fa-IR" dirty="0" smtClean="0">
                <a:ea typeface="Arial Unicode MS" pitchFamily="34" charset="-128"/>
                <a:cs typeface="B Yekan" pitchFamily="2" charset="-78"/>
              </a:rPr>
              <a:t>...........................................................</a:t>
            </a:r>
          </a:p>
          <a:p>
            <a:pPr algn="r" rtl="0" eaLnBrk="0" hangingPunct="0">
              <a:spcBef>
                <a:spcPct val="50000"/>
              </a:spcBef>
            </a:pPr>
            <a:r>
              <a:rPr lang="fa-IR" dirty="0" smtClean="0">
                <a:ea typeface="Arial Unicode MS" pitchFamily="34" charset="-128"/>
                <a:cs typeface="B Yekan" pitchFamily="2" charset="-78"/>
              </a:rPr>
              <a:t>.............................................................</a:t>
            </a:r>
          </a:p>
          <a:p>
            <a:pPr algn="r" rtl="0" eaLnBrk="0" hangingPunct="0">
              <a:spcBef>
                <a:spcPct val="50000"/>
              </a:spcBef>
            </a:pPr>
            <a:r>
              <a:rPr lang="fa-IR" dirty="0" smtClean="0">
                <a:ea typeface="Arial Unicode MS" pitchFamily="34" charset="-128"/>
                <a:cs typeface="B Yekan" pitchFamily="2" charset="-78"/>
              </a:rPr>
              <a:t>.............................................................</a:t>
            </a:r>
            <a:endParaRPr lang="fa-IR" dirty="0">
              <a:ea typeface="Arial Unicode MS" pitchFamily="34" charset="-128"/>
              <a:cs typeface="B Yekan" pitchFamily="2" charset="-78"/>
            </a:endParaRPr>
          </a:p>
          <a:p>
            <a:pPr algn="r" rtl="0" eaLnBrk="0" hangingPunct="0">
              <a:spcBef>
                <a:spcPct val="50000"/>
              </a:spcBef>
            </a:pPr>
            <a:r>
              <a:rPr lang="fa-IR" dirty="0" smtClean="0">
                <a:ea typeface="Arial Unicode MS" pitchFamily="34" charset="-128"/>
                <a:cs typeface="B Yekan" pitchFamily="2" charset="-78"/>
              </a:rPr>
              <a:t>.................................                                                                                                  امضاء    </a:t>
            </a:r>
            <a:endParaRPr lang="fa-IR" dirty="0">
              <a:ea typeface="Arial Unicode MS" pitchFamily="34" charset="-128"/>
              <a:cs typeface="B Yekan" pitchFamily="2" charset="-78"/>
            </a:endParaRPr>
          </a:p>
          <a:p>
            <a:pPr algn="r" rtl="0" eaLnBrk="0" hangingPunct="0">
              <a:spcBef>
                <a:spcPct val="50000"/>
              </a:spcBef>
            </a:pPr>
            <a:r>
              <a:rPr lang="fa-IR" dirty="0">
                <a:ea typeface="Arial Unicode MS" pitchFamily="34" charset="-128"/>
                <a:cs typeface="B Yekan" pitchFamily="2" charset="-78"/>
              </a:rPr>
              <a:t>گیرنده</a:t>
            </a:r>
            <a:endParaRPr lang="en-US" dirty="0">
              <a:ea typeface="Arial Unicode MS" pitchFamily="34" charset="-128"/>
              <a:cs typeface="B Yekan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1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71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  <p:bldP spid="7171" grpId="0" build="p"/>
      <p:bldP spid="7172" grpId="0" animBg="1"/>
      <p:bldP spid="71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200400" y="304800"/>
            <a:ext cx="254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ar-SA" sz="32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تهيه گزارش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5705475" y="1981200"/>
            <a:ext cx="3124200" cy="5826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/>
          <a:lstStyle/>
          <a:p>
            <a:pPr algn="ctr" eaLnBrk="0" hangingPunct="0"/>
            <a:r>
              <a:rPr lang="ar-SA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ازشما خواسته مي </a:t>
            </a:r>
            <a:r>
              <a:rPr lang="ar-SA" sz="20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شود</a:t>
            </a:r>
            <a:endParaRPr lang="fa-IR" sz="2000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eaLnBrk="0" hangingPunct="0"/>
            <a:r>
              <a:rPr lang="ar-SA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گزارشي تهيه </a:t>
            </a:r>
            <a:r>
              <a:rPr lang="ar-SA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كنيد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8198" name="Rectangle 7"/>
          <p:cNvSpPr>
            <a:spLocks noChangeArrowheads="1"/>
          </p:cNvSpPr>
          <p:nvPr/>
        </p:nvSpPr>
        <p:spPr bwMode="auto">
          <a:xfrm>
            <a:off x="838200" y="1981200"/>
            <a:ext cx="3352800" cy="3413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/>
          <a:lstStyle/>
          <a:p>
            <a:pPr algn="ctr" eaLnBrk="0" hangingPunct="0"/>
            <a:r>
              <a:rPr lang="ar-SA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خودشروع به تهيه </a:t>
            </a:r>
            <a:r>
              <a:rPr lang="ar-SA" sz="20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گزارش مي نمايد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6732588" y="1458913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ar-SA" sz="2400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Homa" pitchFamily="2" charset="-78"/>
              </a:rPr>
              <a:t>الف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B Homa" pitchFamily="2" charset="-78"/>
            </a:endParaRP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4495799" y="3200399"/>
            <a:ext cx="4495801" cy="1163639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/>
          <a:lstStyle/>
          <a:p>
            <a:pPr algn="ctr" eaLnBrk="0" hangingPunct="0"/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تا</a:t>
            </a:r>
            <a:r>
              <a:rPr lang="fa-IR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حدم</a:t>
            </a:r>
            <a:r>
              <a:rPr lang="fa-IR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كن </a:t>
            </a:r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ازطريق 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پرسش</a:t>
            </a:r>
            <a:r>
              <a:rPr lang="fa-IR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مستقيم يا ساير</a:t>
            </a:r>
            <a:endParaRPr lang="fa-IR" sz="20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eaLnBrk="0" hangingPunct="0"/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امكانات </a:t>
            </a:r>
            <a:r>
              <a:rPr lang="fa-IR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اطلاعات</a:t>
            </a:r>
            <a:r>
              <a:rPr lang="fa-IR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درزمينه </a:t>
            </a:r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هدف مخاطب </a:t>
            </a:r>
            <a:endParaRPr lang="fa-IR" sz="20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eaLnBrk="0" hangingPunct="0"/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جمع آوري</a:t>
            </a:r>
            <a:r>
              <a:rPr lang="fa-IR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مي كند</a:t>
            </a:r>
            <a:endParaRPr lang="en-US" sz="20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8201" name="Rectangle 13"/>
          <p:cNvSpPr>
            <a:spLocks noChangeArrowheads="1"/>
          </p:cNvSpPr>
          <p:nvPr/>
        </p:nvSpPr>
        <p:spPr bwMode="auto">
          <a:xfrm>
            <a:off x="381000" y="3276600"/>
            <a:ext cx="4267200" cy="98266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/>
          <a:lstStyle/>
          <a:p>
            <a:pPr algn="ctr" eaLnBrk="0" hangingPunct="0"/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كار را به صورت يك سئوال 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درذهن</a:t>
            </a:r>
            <a:r>
              <a:rPr lang="fa-IR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endParaRPr lang="en-US" sz="2000" b="1" dirty="0" smtClean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eaLnBrk="0" hangingPunct="0"/>
            <a:r>
              <a:rPr lang="en-US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خواننده عبارت بندي كنيد</a:t>
            </a:r>
            <a:endParaRPr lang="en-US" sz="2000" b="1" dirty="0" smtClean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eaLnBrk="0" hangingPunct="0"/>
            <a:r>
              <a:rPr lang="en-US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مثلا در مورد كندي كار در سازمان</a:t>
            </a:r>
            <a:endParaRPr lang="en-US" sz="20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8202" name="Rectangle 15"/>
          <p:cNvSpPr>
            <a:spLocks noChangeArrowheads="1"/>
          </p:cNvSpPr>
          <p:nvPr/>
        </p:nvSpPr>
        <p:spPr bwMode="auto">
          <a:xfrm>
            <a:off x="5078413" y="5300663"/>
            <a:ext cx="3733800" cy="7080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/>
          <a:lstStyle/>
          <a:p>
            <a:pPr algn="ctr" eaLnBrk="0" hangingPunct="0"/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خواسته را به يك پرسش</a:t>
            </a:r>
            <a:endParaRPr lang="en-US" sz="20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eaLnBrk="0" hangingPunct="0"/>
            <a:r>
              <a:rPr lang="en-US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تبديل  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نماييد</a:t>
            </a:r>
            <a:endParaRPr lang="en-US" sz="20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8204" name="Rectangle 17"/>
          <p:cNvSpPr>
            <a:spLocks noChangeArrowheads="1"/>
          </p:cNvSpPr>
          <p:nvPr/>
        </p:nvSpPr>
        <p:spPr bwMode="auto">
          <a:xfrm>
            <a:off x="381000" y="5181600"/>
            <a:ext cx="4343400" cy="9334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/>
          <a:lstStyle/>
          <a:p>
            <a:pPr algn="ctr" eaLnBrk="0" hangingPunct="0"/>
            <a:r>
              <a:rPr lang="ar-SA" sz="2000" dirty="0"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علل نارسايي وكندي كاررادرسازمان</a:t>
            </a:r>
            <a:r>
              <a:rPr lang="en-US" sz="2000" dirty="0"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 </a:t>
            </a:r>
          </a:p>
          <a:p>
            <a:pPr algn="ctr" eaLnBrk="0" hangingPunct="0"/>
            <a:r>
              <a:rPr lang="ar-SA" sz="2000" dirty="0"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متبوع توضيح دهيد وراه حل هاي</a:t>
            </a:r>
            <a:r>
              <a:rPr lang="en-US" sz="2000" dirty="0"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 </a:t>
            </a:r>
          </a:p>
          <a:p>
            <a:pPr algn="ctr" eaLnBrk="0" hangingPunct="0"/>
            <a:r>
              <a:rPr lang="en-US" sz="2000" dirty="0"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 </a:t>
            </a:r>
            <a:r>
              <a:rPr lang="ar-SA" sz="2000" dirty="0"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رسيدن به هدف 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را</a:t>
            </a:r>
            <a:r>
              <a:rPr lang="fa-IR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ارائه</a:t>
            </a:r>
            <a:r>
              <a:rPr lang="ar-SA" sz="2000" dirty="0" smtClean="0"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 نماييد</a:t>
            </a:r>
            <a:endParaRPr lang="en-US" sz="2000" dirty="0"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</p:txBody>
      </p:sp>
      <p:sp>
        <p:nvSpPr>
          <p:cNvPr id="8205" name="Text Box 18"/>
          <p:cNvSpPr txBox="1">
            <a:spLocks noChangeArrowheads="1"/>
          </p:cNvSpPr>
          <p:nvPr/>
        </p:nvSpPr>
        <p:spPr bwMode="auto">
          <a:xfrm>
            <a:off x="6172200" y="4343400"/>
            <a:ext cx="2122488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ar-SA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تا</a:t>
            </a:r>
            <a:r>
              <a:rPr lang="fa-IR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قادر</a:t>
            </a:r>
            <a:r>
              <a:rPr lang="fa-IR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باشيد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8214" name="Text Box 28"/>
          <p:cNvSpPr txBox="1">
            <a:spLocks noChangeArrowheads="1"/>
          </p:cNvSpPr>
          <p:nvPr/>
        </p:nvSpPr>
        <p:spPr bwMode="auto">
          <a:xfrm>
            <a:off x="1258888" y="1484313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a-IR" sz="2400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Homa" pitchFamily="2" charset="-78"/>
              </a:rPr>
              <a:t>ب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B Homa" pitchFamily="2" charset="-78"/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1371600" y="4343400"/>
            <a:ext cx="2351088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ar-SA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تا</a:t>
            </a:r>
            <a:r>
              <a:rPr lang="fa-IR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قادر</a:t>
            </a:r>
            <a:r>
              <a:rPr lang="fa-IR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باشيد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24" name="Left-Right Arrow 23"/>
          <p:cNvSpPr/>
          <p:nvPr/>
        </p:nvSpPr>
        <p:spPr>
          <a:xfrm>
            <a:off x="2743200" y="914400"/>
            <a:ext cx="358140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2209800" y="1066800"/>
            <a:ext cx="484632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6629400" y="990600"/>
            <a:ext cx="484632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2209800" y="4800600"/>
            <a:ext cx="4846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Down Arrow 27"/>
          <p:cNvSpPr/>
          <p:nvPr/>
        </p:nvSpPr>
        <p:spPr>
          <a:xfrm>
            <a:off x="6781800" y="4876800"/>
            <a:ext cx="4846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2209800" y="251460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6858000" y="2590800"/>
            <a:ext cx="484632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8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8197" grpId="0" build="p"/>
      <p:bldP spid="8198" grpId="0" build="p"/>
      <p:bldP spid="8199" grpId="0" build="p"/>
      <p:bldP spid="8200" grpId="0" build="p"/>
      <p:bldP spid="8201" grpId="0" build="p"/>
      <p:bldP spid="8202" grpId="0" build="p"/>
      <p:bldP spid="8204" grpId="0" build="p"/>
      <p:bldP spid="8205" grpId="0" build="p"/>
      <p:bldP spid="8214" grpId="0" build="p"/>
      <p:bldP spid="23" grpId="0" build="p"/>
      <p:bldP spid="27" grpId="0" animBg="1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676401" y="2819400"/>
            <a:ext cx="662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dirty="0">
                <a:latin typeface="Times New Roman" pitchFamily="18" charset="0"/>
                <a:ea typeface="Arial Unicode MS" pitchFamily="34" charset="-128"/>
              </a:rPr>
              <a:t>  </a:t>
            </a:r>
            <a:r>
              <a:rPr lang="ar-SA" sz="2400" dirty="0">
                <a:solidFill>
                  <a:srgbClr val="000099"/>
                </a:solidFill>
                <a:latin typeface="Times New Roman" pitchFamily="18" charset="0"/>
                <a:ea typeface="Arial Unicode MS" pitchFamily="34" charset="-128"/>
              </a:rPr>
              <a:t>خوداطلاعات كافي داريد وهدف را مي </a:t>
            </a:r>
            <a:r>
              <a:rPr lang="ar-SA" sz="2400" dirty="0" smtClean="0">
                <a:solidFill>
                  <a:srgbClr val="000099"/>
                </a:solidFill>
                <a:latin typeface="Times New Roman" pitchFamily="18" charset="0"/>
                <a:ea typeface="Arial Unicode MS" pitchFamily="34" charset="-128"/>
              </a:rPr>
              <a:t>شناسيد</a:t>
            </a:r>
            <a:r>
              <a:rPr lang="fa-IR" sz="2400" dirty="0" smtClean="0">
                <a:solidFill>
                  <a:srgbClr val="000099"/>
                </a:solidFill>
                <a:latin typeface="Times New Roman" pitchFamily="18" charset="0"/>
                <a:ea typeface="Arial Unicode MS" pitchFamily="34" charset="-128"/>
              </a:rPr>
              <a:t> </a:t>
            </a:r>
            <a:endParaRPr lang="en-US" sz="2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524000" y="3505200"/>
            <a:ext cx="434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ar-SA" sz="2000" dirty="0">
                <a:latin typeface="Times New Roman" pitchFamily="18" charset="0"/>
                <a:ea typeface="Arial Unicode MS" pitchFamily="34" charset="-128"/>
              </a:rPr>
              <a:t>پرگويي خارج ازوقت وتوان مخاطب بپردازد</a:t>
            </a:r>
            <a:endParaRPr lang="en-US" sz="2000" dirty="0"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295400" y="4038600"/>
            <a:ext cx="4419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ar-SA" sz="2000" dirty="0">
                <a:latin typeface="Times New Roman" pitchFamily="18" charset="0"/>
                <a:ea typeface="Arial Unicode MS" pitchFamily="34" charset="-128"/>
                <a:cs typeface="+mj-cs"/>
              </a:rPr>
              <a:t>به دليل اختصار بيش از </a:t>
            </a:r>
            <a:r>
              <a:rPr lang="ar-SA" sz="2000" dirty="0" smtClean="0">
                <a:latin typeface="Times New Roman" pitchFamily="18" charset="0"/>
                <a:ea typeface="Arial Unicode MS" pitchFamily="34" charset="-128"/>
                <a:cs typeface="+mj-cs"/>
              </a:rPr>
              <a:t>حد</a:t>
            </a:r>
            <a:r>
              <a:rPr lang="fa-IR" sz="2000" dirty="0" smtClean="0">
                <a:latin typeface="Times New Roman" pitchFamily="18" charset="0"/>
                <a:ea typeface="Arial Unicode MS" pitchFamily="34" charset="-128"/>
                <a:cs typeface="+mj-cs"/>
              </a:rPr>
              <a:t> ،</a:t>
            </a:r>
            <a:r>
              <a:rPr lang="ar-SA" sz="2000" dirty="0" smtClean="0">
                <a:latin typeface="Times New Roman" pitchFamily="18" charset="0"/>
                <a:ea typeface="Arial Unicode MS" pitchFamily="34" charset="-128"/>
                <a:cs typeface="+mj-cs"/>
              </a:rPr>
              <a:t> ذهن</a:t>
            </a:r>
            <a:r>
              <a:rPr lang="fa-IR" sz="2000" dirty="0" smtClean="0">
                <a:latin typeface="Times New Roman" pitchFamily="18" charset="0"/>
                <a:ea typeface="Arial Unicode MS" pitchFamily="34" charset="-128"/>
                <a:cs typeface="+mj-cs"/>
              </a:rPr>
              <a:t> </a:t>
            </a:r>
            <a:r>
              <a:rPr lang="ar-SA" sz="2000" dirty="0" smtClean="0">
                <a:latin typeface="Times New Roman" pitchFamily="18" charset="0"/>
                <a:ea typeface="Arial Unicode MS" pitchFamily="34" charset="-128"/>
                <a:cs typeface="+mj-cs"/>
              </a:rPr>
              <a:t> </a:t>
            </a:r>
            <a:r>
              <a:rPr lang="ar-SA" sz="2000" dirty="0">
                <a:latin typeface="Times New Roman" pitchFamily="18" charset="0"/>
                <a:ea typeface="Arial Unicode MS" pitchFamily="34" charset="-128"/>
                <a:cs typeface="+mj-cs"/>
              </a:rPr>
              <a:t>مخاطب </a:t>
            </a:r>
            <a:r>
              <a:rPr lang="ar-SA" sz="2000" dirty="0" smtClean="0">
                <a:latin typeface="Times New Roman" pitchFamily="18" charset="0"/>
                <a:ea typeface="Arial Unicode MS" pitchFamily="34" charset="-128"/>
                <a:cs typeface="+mj-cs"/>
              </a:rPr>
              <a:t>را</a:t>
            </a:r>
            <a:r>
              <a:rPr lang="fa-IR" sz="2000" dirty="0" smtClean="0">
                <a:latin typeface="Times New Roman" pitchFamily="18" charset="0"/>
                <a:ea typeface="Arial Unicode MS" pitchFamily="34" charset="-128"/>
                <a:cs typeface="+mj-cs"/>
              </a:rPr>
              <a:t> </a:t>
            </a:r>
            <a:r>
              <a:rPr lang="ar-SA" sz="2000" dirty="0" smtClean="0">
                <a:latin typeface="Times New Roman" pitchFamily="18" charset="0"/>
                <a:ea typeface="Arial Unicode MS" pitchFamily="34" charset="-128"/>
                <a:cs typeface="+mj-cs"/>
              </a:rPr>
              <a:t>درابها</a:t>
            </a:r>
            <a:r>
              <a:rPr lang="fa-IR" sz="2000" dirty="0" smtClean="0">
                <a:latin typeface="Times New Roman" pitchFamily="18" charset="0"/>
                <a:ea typeface="Arial Unicode MS" pitchFamily="34" charset="-128"/>
                <a:cs typeface="+mj-cs"/>
              </a:rPr>
              <a:t> م قرار </a:t>
            </a:r>
            <a:r>
              <a:rPr lang="ar-SA" sz="2000" dirty="0" smtClean="0">
                <a:latin typeface="Times New Roman" pitchFamily="18" charset="0"/>
                <a:ea typeface="Arial Unicode MS" pitchFamily="34" charset="-128"/>
              </a:rPr>
              <a:t>مي </a:t>
            </a:r>
            <a:r>
              <a:rPr lang="ar-SA" sz="2000" dirty="0" smtClean="0">
                <a:latin typeface="Times New Roman" pitchFamily="18" charset="0"/>
                <a:ea typeface="Arial Unicode MS" pitchFamily="34" charset="-128"/>
              </a:rPr>
              <a:t>دهد</a:t>
            </a:r>
            <a:r>
              <a:rPr lang="fa-IR" sz="2000" dirty="0" smtClean="0">
                <a:latin typeface="Times New Roman" pitchFamily="18" charset="0"/>
                <a:ea typeface="Arial Unicode MS" pitchFamily="34" charset="-128"/>
              </a:rPr>
              <a:t> </a:t>
            </a:r>
            <a:r>
              <a:rPr lang="ar-SA" sz="2000" dirty="0" smtClean="0"/>
              <a:t>به دليل حجم اطلاعات</a:t>
            </a:r>
            <a:r>
              <a:rPr lang="fa-IR" sz="2000" dirty="0" smtClean="0"/>
              <a:t> </a:t>
            </a:r>
            <a:r>
              <a:rPr lang="ar-SA" sz="2000" dirty="0" smtClean="0"/>
              <a:t>ودرگيري ذهني طولاني</a:t>
            </a:r>
            <a:r>
              <a:rPr lang="fa-IR" sz="2000" dirty="0" smtClean="0"/>
              <a:t> </a:t>
            </a:r>
            <a:r>
              <a:rPr lang="ar-SA" sz="2000" dirty="0" smtClean="0"/>
              <a:t>مدت با مسئله ممكن است</a:t>
            </a:r>
            <a:endParaRPr lang="en-US" sz="2000" dirty="0" smtClean="0">
              <a:latin typeface="Times New Roman" pitchFamily="18" charset="0"/>
            </a:endParaRPr>
          </a:p>
          <a:p>
            <a:pPr algn="ctr" eaLnBrk="0" hangingPunct="0"/>
            <a:r>
              <a:rPr lang="fa-IR" sz="2000" dirty="0" smtClean="0">
                <a:latin typeface="Times New Roman" pitchFamily="18" charset="0"/>
                <a:ea typeface="Arial Unicode MS" pitchFamily="34" charset="-128"/>
              </a:rPr>
              <a:t> </a:t>
            </a:r>
            <a:endParaRPr lang="en-US" sz="2000" dirty="0">
              <a:latin typeface="Times New Roman" pitchFamily="18" charset="0"/>
              <a:ea typeface="Arial Unicode MS" pitchFamily="34" charset="-128"/>
              <a:cs typeface="+mj-cs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429000" y="2209800"/>
            <a:ext cx="3609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ar-SA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</a:rPr>
              <a:t>حسن گزارش از نوع  </a:t>
            </a:r>
            <a:r>
              <a:rPr lang="ar-SA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</a:rPr>
              <a:t>ب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11270" name="AutoShape 10"/>
          <p:cNvSpPr>
            <a:spLocks/>
          </p:cNvSpPr>
          <p:nvPr/>
        </p:nvSpPr>
        <p:spPr bwMode="auto">
          <a:xfrm>
            <a:off x="5867400" y="3581400"/>
            <a:ext cx="144462" cy="1295400"/>
          </a:xfrm>
          <a:prstGeom prst="rightBrace">
            <a:avLst>
              <a:gd name="adj1" fmla="val 55576"/>
              <a:gd name="adj2" fmla="val 4388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6172200" y="4038600"/>
            <a:ext cx="2350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ar-SA" dirty="0" smtClean="0">
                <a:solidFill>
                  <a:srgbClr val="C72B2B"/>
                </a:solidFill>
                <a:latin typeface="Times New Roman" pitchFamily="18" charset="0"/>
                <a:cs typeface="B Yekan" pitchFamily="2" charset="-78"/>
              </a:rPr>
              <a:t>خطا در گزارش از </a:t>
            </a:r>
            <a:r>
              <a:rPr lang="ar-SA" dirty="0" smtClean="0">
                <a:solidFill>
                  <a:srgbClr val="C72B2B"/>
                </a:solidFill>
                <a:latin typeface="Times New Roman" pitchFamily="18" charset="0"/>
                <a:cs typeface="B Yekan" pitchFamily="2" charset="-78"/>
              </a:rPr>
              <a:t>نوع</a:t>
            </a:r>
            <a:r>
              <a:rPr lang="fa-IR" dirty="0" smtClean="0">
                <a:solidFill>
                  <a:srgbClr val="C72B2B"/>
                </a:solidFill>
                <a:latin typeface="Times New Roman" pitchFamily="18" charset="0"/>
                <a:cs typeface="B Yekan" pitchFamily="2" charset="-78"/>
              </a:rPr>
              <a:t> </a:t>
            </a:r>
            <a:r>
              <a:rPr lang="fa-IR" dirty="0" smtClean="0">
                <a:solidFill>
                  <a:srgbClr val="C72B2B"/>
                </a:solidFill>
                <a:latin typeface="Times New Roman" pitchFamily="18" charset="0"/>
                <a:cs typeface="B Yekan" pitchFamily="2" charset="-78"/>
              </a:rPr>
              <a:t>ب : </a:t>
            </a:r>
            <a:endParaRPr lang="en-US" dirty="0">
              <a:solidFill>
                <a:srgbClr val="C72B2B"/>
              </a:solidFill>
              <a:latin typeface="Times New Roman" pitchFamily="18" charset="0"/>
              <a:cs typeface="B Yekan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9800" y="228600"/>
            <a:ext cx="6553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ar-SA" sz="2000" dirty="0" smtClean="0">
                <a:solidFill>
                  <a:srgbClr val="CC3300"/>
                </a:solidFill>
                <a:latin typeface="Times New Roman" pitchFamily="18" charset="0"/>
              </a:rPr>
              <a:t>حسن گزارش نوع الف :</a:t>
            </a:r>
            <a:r>
              <a:rPr lang="ar-SA" sz="2000" dirty="0" smtClean="0">
                <a:latin typeface="Times New Roman" pitchFamily="18" charset="0"/>
              </a:rPr>
              <a:t> </a:t>
            </a:r>
            <a:r>
              <a:rPr lang="ar-SA" sz="2000" dirty="0" smtClean="0">
                <a:solidFill>
                  <a:srgbClr val="000099"/>
                </a:solidFill>
                <a:latin typeface="Times New Roman" pitchFamily="18" charset="0"/>
              </a:rPr>
              <a:t>مخاطب ازقبل هدف وانتظارات رامي شناسد</a:t>
            </a:r>
            <a:r>
              <a:rPr lang="en-US" sz="2000" dirty="0" smtClean="0">
                <a:solidFill>
                  <a:srgbClr val="000099"/>
                </a:solidFill>
                <a:latin typeface="Times New Roman" pitchFamily="18" charset="0"/>
              </a:rPr>
              <a:t>     </a:t>
            </a:r>
            <a:endParaRPr lang="en-US" sz="2000" dirty="0" smtClean="0"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52600" y="914400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000" dirty="0" smtClean="0">
                <a:solidFill>
                  <a:srgbClr val="CC3300"/>
                </a:solidFill>
                <a:latin typeface="Times New Roman" pitchFamily="18" charset="0"/>
              </a:rPr>
              <a:t>خطا درگزارش نوع الف :</a:t>
            </a:r>
            <a:r>
              <a:rPr lang="ar-SA" sz="2000" dirty="0" smtClean="0">
                <a:latin typeface="Times New Roman" pitchFamily="18" charset="0"/>
              </a:rPr>
              <a:t> </a:t>
            </a:r>
            <a:r>
              <a:rPr lang="ar-SA" sz="2000" dirty="0" smtClean="0">
                <a:solidFill>
                  <a:srgbClr val="000099"/>
                </a:solidFill>
                <a:latin typeface="Times New Roman" pitchFamily="18" charset="0"/>
              </a:rPr>
              <a:t>به دليل عدم اطلاعات كافي نهايتاَ موفق به طرح يك سوال صحيح جهت رسيدن به هدف مورد انتظار نگرديد</a:t>
            </a:r>
            <a:endParaRPr lang="fa-IR" sz="2000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9" grpId="0"/>
      <p:bldP spid="13320" grpId="0"/>
      <p:bldP spid="133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228600"/>
            <a:ext cx="3276600" cy="7921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fa-IR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Homa" pitchFamily="2" charset="-78"/>
              </a:rPr>
              <a:t>ویژگیهای </a:t>
            </a:r>
            <a:r>
              <a:rPr lang="fa-IR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مخاطب</a:t>
            </a:r>
            <a:endParaRPr lang="en-US" sz="36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362200"/>
            <a:ext cx="8001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eaLnBrk="0" hangingPunct="0">
              <a:buFont typeface="Arial" pitchFamily="34" charset="0"/>
              <a:buChar char="•"/>
            </a:pPr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دانستن افكار</a:t>
            </a:r>
            <a:endParaRPr lang="fa-IR" sz="2800" b="1" dirty="0" smtClean="0">
              <a:solidFill>
                <a:srgbClr val="FF0000"/>
              </a:solidFill>
              <a:latin typeface="Times New Roman" pitchFamily="18" charset="0"/>
              <a:cs typeface="B Traffic" pitchFamily="2" charset="-78"/>
            </a:endParaRPr>
          </a:p>
          <a:p>
            <a:pPr algn="r" rtl="1" eaLnBrk="0" hangingPunct="0">
              <a:buFont typeface="Arial" pitchFamily="34" charset="0"/>
              <a:buChar char="•"/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B Traffic" pitchFamily="2" charset="-78"/>
            </a:endParaRPr>
          </a:p>
          <a:p>
            <a:pPr algn="r" rtl="1" eaLnBrk="0" hangingPunct="0">
              <a:buFontTx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  </a:t>
            </a: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تمايلات</a:t>
            </a:r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 </a:t>
            </a:r>
          </a:p>
          <a:p>
            <a:pPr algn="r" rtl="1" eaLnBrk="0" hangingPunct="0">
              <a:buFontTx/>
              <a:buChar char="•"/>
            </a:pPr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                                                           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B Traffic" pitchFamily="2" charset="-78"/>
            </a:endParaRPr>
          </a:p>
          <a:p>
            <a:pPr algn="r" rtl="1" eaLnBrk="0" hangingPunct="0">
              <a:buFontTx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</a:t>
            </a:r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خلق وخو</a:t>
            </a:r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  </a:t>
            </a:r>
          </a:p>
          <a:p>
            <a:pPr algn="r" rtl="1" eaLnBrk="0" hangingPunct="0">
              <a:buFontTx/>
              <a:buChar char="•"/>
            </a:pPr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                                                          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B Traffic" pitchFamily="2" charset="-78"/>
            </a:endParaRPr>
          </a:p>
          <a:p>
            <a:pPr algn="r" rtl="1" eaLnBrk="0" hangingPunct="0">
              <a:buFontTx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</a:t>
            </a:r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تحصيلات</a:t>
            </a:r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 </a:t>
            </a:r>
          </a:p>
          <a:p>
            <a:pPr algn="r" rtl="1" eaLnBrk="0" hangingPunct="0">
              <a:buFontTx/>
              <a:buChar char="•"/>
            </a:pPr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                                                           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B Traffic" pitchFamily="2" charset="-78"/>
            </a:endParaRPr>
          </a:p>
          <a:p>
            <a:pPr algn="r" rtl="1" eaLnBrk="0" hangingPunct="0">
              <a:buFontTx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</a:t>
            </a:r>
            <a:r>
              <a:rPr lang="fa-IR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</a:t>
            </a:r>
            <a:r>
              <a:rPr lang="ar-SA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نحوه تصميم گيري يا ارجاع گزارش به تصميم گيرنده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B Traffic" pitchFamily="2" charset="-78"/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44780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 eaLnBrk="0" hangingPunct="0"/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چه ويژگيهايي درمخاطب بايد مورد توجه قرارگيرد تا منجر به تهيه </a:t>
            </a:r>
            <a:r>
              <a:rPr lang="en-US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يك گزارش كامل </a:t>
            </a: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گردد</a:t>
            </a:r>
            <a:r>
              <a:rPr lang="en-US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?</a:t>
            </a:r>
            <a:endParaRPr lang="fa-IR" sz="2800" b="1" dirty="0" smtClean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 descr="White marble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6477000" cy="10318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ar-S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مراحل چهارگانه گزارش نويسي</a:t>
            </a:r>
            <a:endParaRPr lang="en-US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B Traffic" pitchFamily="2" charset="-78"/>
              </a:rPr>
              <a:t>آ</a:t>
            </a:r>
            <a:r>
              <a:rPr lang="en-US" b="1" dirty="0" smtClean="0">
                <a:cs typeface="B Traffic" pitchFamily="2" charset="-78"/>
              </a:rPr>
              <a:t> -</a:t>
            </a:r>
            <a:r>
              <a:rPr lang="ar-SA" b="1" dirty="0" smtClean="0">
                <a:cs typeface="B Traffic" pitchFamily="2" charset="-78"/>
              </a:rPr>
              <a:t>مرحله برنامه ريزي ، تداركات وتهيه ملزومات</a:t>
            </a:r>
            <a:endParaRPr lang="fa-IR" b="1" dirty="0" smtClean="0">
              <a:cs typeface="B Traffic" pitchFamily="2" charset="-78"/>
            </a:endParaRPr>
          </a:p>
          <a:p>
            <a:pPr>
              <a:buNone/>
            </a:pPr>
            <a:endParaRPr lang="en-US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cs typeface="B Traffic" pitchFamily="2" charset="-78"/>
              </a:rPr>
              <a:t>  </a:t>
            </a:r>
            <a:r>
              <a:rPr lang="fa-IR" b="1" dirty="0" smtClean="0">
                <a:cs typeface="B Traffic" pitchFamily="2" charset="-78"/>
              </a:rPr>
              <a:t>ب - </a:t>
            </a:r>
            <a:r>
              <a:rPr lang="ar-SA" b="1" dirty="0" smtClean="0">
                <a:cs typeface="B Traffic" pitchFamily="2" charset="-78"/>
              </a:rPr>
              <a:t>مرحله تنظيم وساماندهي گزارش </a:t>
            </a:r>
            <a:r>
              <a:rPr lang="fa-IR" b="1" dirty="0" smtClean="0">
                <a:cs typeface="B Traffic" pitchFamily="2" charset="-78"/>
              </a:rPr>
              <a:t>،وطبقه بندي اطلاعات و </a:t>
            </a:r>
            <a:r>
              <a:rPr lang="en-US" b="1" dirty="0" smtClean="0">
                <a:cs typeface="B Traffic" pitchFamily="2" charset="-78"/>
              </a:rPr>
              <a:t> “</a:t>
            </a:r>
            <a:r>
              <a:rPr lang="ar-SA" b="1" dirty="0" smtClean="0">
                <a:cs typeface="B Traffic" pitchFamily="2" charset="-78"/>
              </a:rPr>
              <a:t>طرح ربط منطقي مطالب</a:t>
            </a:r>
            <a:r>
              <a:rPr lang="en-US" b="1" dirty="0" smtClean="0">
                <a:cs typeface="B Traffic" pitchFamily="2" charset="-78"/>
              </a:rPr>
              <a:t> “ </a:t>
            </a:r>
          </a:p>
          <a:p>
            <a:pPr>
              <a:buNone/>
            </a:pPr>
            <a:endParaRPr lang="fa-IR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B Traffic" pitchFamily="2" charset="-78"/>
              </a:rPr>
              <a:t>ج - </a:t>
            </a:r>
            <a:r>
              <a:rPr lang="ar-SA" b="1" dirty="0" smtClean="0">
                <a:cs typeface="B Traffic" pitchFamily="2" charset="-78"/>
              </a:rPr>
              <a:t>مرحله نگارش</a:t>
            </a:r>
            <a:endParaRPr lang="en-US" b="1" dirty="0" smtClean="0">
              <a:cs typeface="B Traffic" pitchFamily="2" charset="-78"/>
            </a:endParaRPr>
          </a:p>
          <a:p>
            <a:pPr>
              <a:buNone/>
            </a:pPr>
            <a:endParaRPr lang="fa-IR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fa-IR" b="1" dirty="0" smtClean="0">
                <a:cs typeface="B Traffic" pitchFamily="2" charset="-78"/>
              </a:rPr>
              <a:t>د- </a:t>
            </a:r>
            <a:r>
              <a:rPr lang="ar-SA" b="1" dirty="0" smtClean="0">
                <a:cs typeface="B Traffic" pitchFamily="2" charset="-78"/>
              </a:rPr>
              <a:t>مرحله تجديد نظر واصلاح وتهيه متن نهايي</a:t>
            </a:r>
            <a:endParaRPr lang="en-US" b="1" dirty="0" smtClean="0">
              <a:cs typeface="B Traffic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152400"/>
            <a:ext cx="3124200" cy="5913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fa-IR" sz="40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تعریف گزارش</a:t>
            </a:r>
            <a:endParaRPr lang="en-US" sz="4000" b="1" i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 useBgFill="1"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64575" cy="2362201"/>
          </a:xfrm>
        </p:spPr>
        <p:txBody>
          <a:bodyPr>
            <a:noAutofit/>
          </a:bodyPr>
          <a:lstStyle/>
          <a:p>
            <a:r>
              <a:rPr lang="fa-IR" sz="2400" b="1" dirty="0" smtClean="0">
                <a:cs typeface="B Traffic" pitchFamily="2" charset="-78"/>
              </a:rPr>
              <a:t>نوشته ای است که نویسنده ی آن آگاهی های لازم از فعالیتها یا بررسیهای خود را در مورد موضوع های گوناگون به اطلاع فرد یا گروهی می رساند. </a:t>
            </a:r>
          </a:p>
          <a:p>
            <a:r>
              <a:rPr lang="fa-IR" sz="2400" b="1" dirty="0" smtClean="0">
                <a:cs typeface="B Traffic" pitchFamily="2" charset="-78"/>
              </a:rPr>
              <a:t>در سازمانها گزراش وسیله ایست برای برقراری ارتباط بین کسی که از موضوعی آگاهی دارد و شخصی که به آن آگاهی ها برای تصمیم گیری نیازمند است.</a:t>
            </a:r>
            <a:endParaRPr lang="en-US" sz="2400" b="1" dirty="0" smtClean="0">
              <a:cs typeface="B Traffic" pitchFamily="2" charset="-78"/>
            </a:endParaRPr>
          </a:p>
          <a:p>
            <a:pPr eaLnBrk="1" hangingPunct="1"/>
            <a:endParaRPr lang="en-US" sz="2400" b="1" dirty="0" smtClean="0">
              <a:cs typeface="B Traffic" pitchFamily="2" charset="-78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86423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ea typeface="Arial Unicode MS" pitchFamily="34" charset="-128"/>
                <a:cs typeface="B Traffic" pitchFamily="2" charset="-78"/>
              </a:rPr>
              <a:t>گزارش ارتباط منطقی بین قسمتهای یک سازمان است.</a:t>
            </a:r>
          </a:p>
          <a:p>
            <a:pPr algn="ctr" rtl="0" eaLnBrk="0" hangingPunct="0">
              <a:spcBef>
                <a:spcPct val="50000"/>
              </a:spcBef>
            </a:pP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ea typeface="Arial Unicode MS" pitchFamily="34" charset="-128"/>
                <a:cs typeface="B Traffic" pitchFamily="2" charset="-78"/>
              </a:rPr>
              <a:t>(سیستم اعصاب مرکزی سازمان).</a:t>
            </a:r>
            <a:endParaRPr lang="en-US" sz="2400" b="1" dirty="0">
              <a:solidFill>
                <a:schemeClr val="bg2">
                  <a:lumMod val="25000"/>
                </a:schemeClr>
              </a:solidFill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4648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fa-IR" sz="2800" b="1" dirty="0">
                <a:solidFill>
                  <a:srgbClr val="0070C0"/>
                </a:solidFill>
                <a:ea typeface="Arial Unicode MS" pitchFamily="34" charset="-128"/>
                <a:cs typeface="B Traffic" pitchFamily="2" charset="-78"/>
              </a:rPr>
              <a:t>فرآیند ارتباط در نمودار ساده ی زیر نمایش داده می شود:</a:t>
            </a:r>
            <a:endParaRPr lang="en-US" sz="2800" b="1" dirty="0">
              <a:solidFill>
                <a:srgbClr val="0070C0"/>
              </a:solidFill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143000" y="5257800"/>
            <a:ext cx="1223962" cy="649287"/>
          </a:xfrm>
          <a:prstGeom prst="rect">
            <a:avLst/>
          </a:prstGeom>
          <a:gradFill rotWithShape="1">
            <a:gsLst>
              <a:gs pos="0">
                <a:srgbClr val="FA7226"/>
              </a:gs>
              <a:gs pos="50000">
                <a:schemeClr val="bg1"/>
              </a:gs>
              <a:gs pos="100000">
                <a:srgbClr val="FA722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447800" y="541020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fa-IR" sz="2400" dirty="0">
                <a:ea typeface="Arial Unicode MS" pitchFamily="34" charset="-128"/>
                <a:cs typeface="B Traffic" pitchFamily="2" charset="-78"/>
              </a:rPr>
              <a:t>پیام</a:t>
            </a:r>
            <a:endParaRPr lang="en-US" sz="2400" dirty="0"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581400" y="5334000"/>
            <a:ext cx="1223963" cy="649287"/>
          </a:xfrm>
          <a:prstGeom prst="rect">
            <a:avLst/>
          </a:prstGeom>
          <a:gradFill rotWithShape="1">
            <a:gsLst>
              <a:gs pos="0">
                <a:srgbClr val="FA7226"/>
              </a:gs>
              <a:gs pos="50000">
                <a:schemeClr val="bg1"/>
              </a:gs>
              <a:gs pos="100000">
                <a:srgbClr val="FA722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a-IR" dirty="0">
              <a:cs typeface="B Traffic" pitchFamily="2" charset="-78"/>
            </a:endParaRP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6019800" y="5334000"/>
            <a:ext cx="1584325" cy="647700"/>
          </a:xfrm>
          <a:prstGeom prst="ellipse">
            <a:avLst/>
          </a:prstGeom>
          <a:gradFill rotWithShape="1">
            <a:gsLst>
              <a:gs pos="0">
                <a:srgbClr val="FA7226"/>
              </a:gs>
              <a:gs pos="50000">
                <a:schemeClr val="bg1"/>
              </a:gs>
              <a:gs pos="100000">
                <a:srgbClr val="FA722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172200" y="5410200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fa-IR" sz="2400" dirty="0">
                <a:ea typeface="Arial Unicode MS" pitchFamily="34" charset="-128"/>
                <a:cs typeface="B Traffic" pitchFamily="2" charset="-78"/>
              </a:rPr>
              <a:t>گیرنده</a:t>
            </a:r>
            <a:endParaRPr lang="en-US" sz="2400" dirty="0"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2590801" y="55626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fa-IR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505200" y="5334000"/>
            <a:ext cx="1296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 eaLnBrk="0" hangingPunct="0">
              <a:spcBef>
                <a:spcPct val="50000"/>
              </a:spcBef>
            </a:pPr>
            <a:r>
              <a:rPr lang="fa-IR" sz="2400" dirty="0">
                <a:ea typeface="Arial Unicode MS" pitchFamily="34" charset="-128"/>
                <a:cs typeface="B Yekan" pitchFamily="2" charset="-78"/>
              </a:rPr>
              <a:t>فرستنده</a:t>
            </a:r>
            <a:endParaRPr lang="en-US" sz="2400" dirty="0">
              <a:ea typeface="Arial Unicode MS" pitchFamily="34" charset="-128"/>
              <a:cs typeface="B Yekan" pitchFamily="2" charset="-78"/>
            </a:endParaRPr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4876801" y="55626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nimBg="1"/>
      <p:bldP spid="4100" grpId="0" build="p"/>
      <p:bldP spid="4101" grpId="0" build="p"/>
      <p:bldP spid="4102" grpId="0" animBg="1"/>
      <p:bldP spid="4103" grpId="0" build="p"/>
      <p:bldP spid="4104" grpId="0" animBg="1"/>
      <p:bldP spid="4105" grpId="0" animBg="1"/>
      <p:bldP spid="4106" grpId="0" build="p"/>
      <p:bldP spid="410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0"/>
            <a:ext cx="86868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buFontTx/>
              <a:buBlip>
                <a:blip r:embed="rId3"/>
              </a:buBlip>
            </a:pPr>
            <a:endParaRPr lang="ar-SA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نحوه تنظيم گزارش      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                        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endParaRPr lang="fa-IR" sz="2400" b="1" dirty="0" smtClean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endParaRPr lang="ar-SA" sz="2400" b="1" dirty="0" smtClean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</a:t>
            </a:r>
            <a:r>
              <a:rPr lang="ar-SA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مقدمه – متن –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پايان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                            </a:t>
            </a:r>
            <a:endParaRPr lang="fa-IR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endParaRPr lang="ar-SA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r>
              <a:rPr lang="ar-SA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قانون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طلائی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                                       </a:t>
            </a:r>
            <a:endParaRPr lang="fa-IR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endParaRPr lang="ar-SA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r>
              <a:rPr lang="ar-SA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تاثير خواننده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گزارش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                           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endParaRPr lang="fa-IR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endParaRPr lang="ar-SA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r>
              <a:rPr lang="ar-SA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اصل تاكيد در گزارش  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                       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endParaRPr lang="fa-IR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endParaRPr lang="ar-SA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r>
              <a:rPr lang="ar-SA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شرح الگوهاي ساختار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گزارش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                 </a:t>
            </a:r>
            <a:endParaRPr lang="fa-IR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endParaRPr lang="ar-SA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r>
              <a:rPr lang="ar-SA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شرح مختصر مرحله دوم گزارش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نويسي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        </a:t>
            </a:r>
            <a:endParaRPr lang="fa-IR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endParaRPr lang="ar-SA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r>
              <a:rPr lang="ar-SA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نمونه كد بندي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اطلاعات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                         </a:t>
            </a:r>
            <a:endParaRPr lang="fa-IR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endParaRPr lang="ar-SA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lvl="1" algn="r" rtl="1">
              <a:buFontTx/>
              <a:buBlip>
                <a:blip r:embed="rId3"/>
              </a:buBlip>
            </a:pPr>
            <a:r>
              <a:rPr lang="ar-SA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چند قاعده در تهيه رئوس مطالب(كد بندي) 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</a:t>
            </a:r>
            <a:endParaRPr lang="ar-SA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r" rtl="1">
              <a:buFontTx/>
              <a:buBlip>
                <a:blip r:embed="rId3"/>
              </a:buBlip>
            </a:pPr>
            <a:endParaRPr lang="en-US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 useBgFill="1">
        <p:nvSpPr>
          <p:cNvPr id="14341" name="Text Box 5"/>
          <p:cNvSpPr txBox="1">
            <a:spLocks noChangeArrowheads="1"/>
          </p:cNvSpPr>
          <p:nvPr/>
        </p:nvSpPr>
        <p:spPr bwMode="auto">
          <a:xfrm rot="19704450">
            <a:off x="1066800" y="1447800"/>
            <a:ext cx="2667000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a-IR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فهرست</a:t>
            </a:r>
            <a:endParaRPr 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3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3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3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3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990600" y="2376488"/>
            <a:ext cx="79025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>
              <a:spcBef>
                <a:spcPct val="50000"/>
              </a:spcBef>
              <a:buClr>
                <a:srgbClr val="FF0000"/>
              </a:buClr>
            </a:pP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1- </a:t>
            </a:r>
            <a:r>
              <a:rPr lang="ar-SA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موضوع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4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, مقدمه</a:t>
            </a:r>
            <a:r>
              <a:rPr lang="fa-IR" sz="24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4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, متن و </a:t>
            </a:r>
            <a:r>
              <a:rPr lang="ar-SA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پايان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</a:p>
          <a:p>
            <a:pPr marL="457200" indent="-457200" algn="r">
              <a:spcBef>
                <a:spcPct val="50000"/>
              </a:spcBef>
              <a:buClr>
                <a:srgbClr val="FF0000"/>
              </a:buClr>
            </a:pP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            </a:t>
            </a:r>
          </a:p>
          <a:p>
            <a:pPr marL="457200" indent="-457200" algn="r">
              <a:spcBef>
                <a:spcPct val="50000"/>
              </a:spcBef>
              <a:buClr>
                <a:srgbClr val="FF0000"/>
              </a:buClr>
            </a:pP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2- </a:t>
            </a:r>
            <a:r>
              <a:rPr lang="ar-SA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خواننده </a:t>
            </a:r>
            <a:r>
              <a:rPr lang="ar-SA" sz="24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ممكن است نتايج و پيشنهادات گزارشگر را بپذيرد يا  </a:t>
            </a:r>
            <a:r>
              <a:rPr lang="ar-SA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نپذيرد</a:t>
            </a:r>
            <a:endParaRPr lang="fa-IR" sz="2400" b="1" dirty="0" smtClean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marL="457200" indent="-457200" algn="r">
              <a:spcBef>
                <a:spcPct val="50000"/>
              </a:spcBef>
              <a:buClr>
                <a:srgbClr val="FF0000"/>
              </a:buClr>
            </a:pPr>
            <a:endParaRPr lang="ar-SA" sz="24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marL="1371600" lvl="2" indent="-457200" algn="r">
              <a:spcBef>
                <a:spcPct val="50000"/>
              </a:spcBef>
              <a:buClr>
                <a:srgbClr val="FF0000"/>
              </a:buClr>
            </a:pP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3- </a:t>
            </a:r>
            <a:r>
              <a:rPr lang="ar-SA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نكات </a:t>
            </a:r>
            <a:r>
              <a:rPr lang="ar-SA" sz="24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و نظريات عمده بايد مورد تاكيد قرار </a:t>
            </a:r>
            <a:r>
              <a:rPr lang="ar-SA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گيرد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</a:t>
            </a:r>
            <a:endParaRPr lang="en-US" sz="24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55650" y="1773238"/>
            <a:ext cx="7704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0" eaLnBrk="0" hangingPunct="0">
              <a:spcBef>
                <a:spcPct val="50000"/>
              </a:spcBef>
            </a:pPr>
            <a:r>
              <a:rPr lang="fa-IR" sz="2400" b="1" dirty="0">
                <a:solidFill>
                  <a:srgbClr val="FFC000"/>
                </a:solidFill>
                <a:ea typeface="Arial Unicode MS" pitchFamily="34" charset="-128"/>
                <a:cs typeface="B Traffic" pitchFamily="2" charset="-78"/>
              </a:rPr>
              <a:t>ساختار هر گزارش بر سه اصل زیر قرار دارد:</a:t>
            </a:r>
            <a:endParaRPr lang="en-US" sz="2400" b="1" dirty="0">
              <a:solidFill>
                <a:srgbClr val="FFC000"/>
              </a:solidFill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09800" y="381000"/>
            <a:ext cx="396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a-IR" sz="3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نحوه تنظیم گزارش</a:t>
            </a:r>
            <a:endParaRPr lang="en-US" sz="36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  <p:bldP spid="1536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4673600" y="1473200"/>
            <a:ext cx="3784600" cy="1498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/>
            <a:endParaRPr lang="ar-SA" sz="2000" b="1" dirty="0">
              <a:solidFill>
                <a:srgbClr val="00B0F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rtl="0"/>
            <a:endParaRPr lang="ar-SA" sz="2000" b="1" dirty="0">
              <a:solidFill>
                <a:srgbClr val="00B0F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rtl="0"/>
            <a:endParaRPr lang="ar-SA" sz="2000" b="1" dirty="0">
              <a:solidFill>
                <a:srgbClr val="00B0F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rtl="0"/>
            <a:r>
              <a:rPr lang="ar-SA" sz="2000" b="1" dirty="0">
                <a:solidFill>
                  <a:srgbClr val="00B0F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قابل فهم و با معني</a:t>
            </a:r>
          </a:p>
          <a:p>
            <a:pPr algn="ctr" rtl="0"/>
            <a:r>
              <a:rPr lang="ar-SA" sz="2000" b="1" dirty="0">
                <a:solidFill>
                  <a:srgbClr val="00B0F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ايجاد علاقه در خواننده گزارش</a:t>
            </a:r>
          </a:p>
          <a:p>
            <a:pPr algn="ctr" rtl="0"/>
            <a:r>
              <a:rPr lang="ar-SA" sz="2000" b="1" dirty="0">
                <a:solidFill>
                  <a:srgbClr val="00B0F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بيان انتظار از گزارش</a:t>
            </a:r>
          </a:p>
          <a:p>
            <a:pPr algn="ctr" rtl="0"/>
            <a:endParaRPr lang="en-US" sz="2000" b="1" dirty="0">
              <a:solidFill>
                <a:srgbClr val="00B0F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rtl="0"/>
            <a:endParaRPr lang="en-US" sz="2000" b="1" dirty="0">
              <a:solidFill>
                <a:srgbClr val="00B0F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6154738" y="1219200"/>
            <a:ext cx="900112" cy="46672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ar-SA"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مقدمه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2336800" y="3263900"/>
            <a:ext cx="3784600" cy="1219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/>
            <a:endParaRPr lang="ar-SA" sz="2000" b="1" dirty="0">
              <a:solidFill>
                <a:srgbClr val="00B0F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rtl="0"/>
            <a:r>
              <a:rPr lang="ar-SA" sz="2000" b="1" dirty="0">
                <a:solidFill>
                  <a:srgbClr val="00B0F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محل ارايه آمارها</a:t>
            </a:r>
            <a:r>
              <a:rPr lang="fa-IR" sz="2000" b="1" dirty="0">
                <a:solidFill>
                  <a:srgbClr val="00B0F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>
                <a:solidFill>
                  <a:srgbClr val="00B0F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, داده ها</a:t>
            </a:r>
          </a:p>
          <a:p>
            <a:pPr algn="ctr" rtl="0"/>
            <a:r>
              <a:rPr lang="ar-SA" sz="2000" b="1" dirty="0">
                <a:solidFill>
                  <a:srgbClr val="00B0F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تحليل و تفسير آنها</a:t>
            </a:r>
            <a:endParaRPr lang="en-US" sz="2000" b="1" dirty="0">
              <a:solidFill>
                <a:srgbClr val="00B0F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951288" y="3009900"/>
            <a:ext cx="631825" cy="46672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ar-SA"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متن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93700" y="4800600"/>
            <a:ext cx="3784600" cy="1219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/>
            <a:endParaRPr lang="ar-SA" sz="2000" b="1" dirty="0">
              <a:solidFill>
                <a:srgbClr val="00B0F0"/>
              </a:solidFill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  <a:p>
            <a:pPr algn="ctr" rtl="0"/>
            <a:r>
              <a:rPr lang="ar-SA" sz="2000" b="1" dirty="0">
                <a:solidFill>
                  <a:srgbClr val="00B0F0"/>
                </a:solidFill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نتيجه گيري و</a:t>
            </a:r>
          </a:p>
          <a:p>
            <a:pPr algn="ctr" rtl="0"/>
            <a:r>
              <a:rPr lang="ar-SA" sz="2000" b="1" dirty="0">
                <a:solidFill>
                  <a:srgbClr val="00B0F0"/>
                </a:solidFill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 ارايه پيشنهاد و راه حل</a:t>
            </a:r>
            <a:endParaRPr lang="en-US" sz="2000" b="1" dirty="0">
              <a:solidFill>
                <a:srgbClr val="00B0F0"/>
              </a:solidFill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954213" y="4597400"/>
            <a:ext cx="739775" cy="46672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ar-SA"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پايان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 rot="8686255">
            <a:off x="2605088" y="1754188"/>
            <a:ext cx="1731962" cy="558800"/>
          </a:xfrm>
          <a:prstGeom prst="curvedUpArrow">
            <a:avLst>
              <a:gd name="adj1" fmla="val 42732"/>
              <a:gd name="adj2" fmla="val 123977"/>
              <a:gd name="adj3" fmla="val 47815"/>
            </a:avLst>
          </a:prstGeom>
          <a:solidFill>
            <a:srgbClr val="FFFFCC"/>
          </a:solidFill>
          <a:ln w="9525">
            <a:solidFill>
              <a:srgbClr val="C72B2B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 rot="8686255">
            <a:off x="382588" y="3532188"/>
            <a:ext cx="1731962" cy="558800"/>
          </a:xfrm>
          <a:prstGeom prst="curvedUpArrow">
            <a:avLst>
              <a:gd name="adj1" fmla="val 42732"/>
              <a:gd name="adj2" fmla="val 123977"/>
              <a:gd name="adj3" fmla="val 47815"/>
            </a:avLst>
          </a:prstGeom>
          <a:solidFill>
            <a:srgbClr val="FFFFCC"/>
          </a:solidFill>
          <a:ln w="9525">
            <a:solidFill>
              <a:srgbClr val="C72B2B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752600" y="304800"/>
            <a:ext cx="49545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a-IR" sz="4000" dirty="0"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مقدمه ، متن ، پایان</a:t>
            </a:r>
            <a:endParaRPr lang="en-US" sz="4000" dirty="0"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3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39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39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3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nimBg="1"/>
      <p:bldP spid="16387" grpId="0" animBg="1"/>
      <p:bldP spid="16388" grpId="0" build="p" animBg="1"/>
      <p:bldP spid="16389" grpId="0" animBg="1"/>
      <p:bldP spid="16390" grpId="0" build="p" animBg="1"/>
      <p:bldP spid="16391" grpId="0" animBg="1"/>
      <p:bldP spid="16392" grpId="0" animBg="1"/>
      <p:bldP spid="1639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1825625"/>
            <a:ext cx="7543800" cy="927100"/>
          </a:xfrm>
          <a:prstGeom prst="plaque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ar-SA" sz="2400" b="1" dirty="0">
                <a:solidFill>
                  <a:srgbClr val="C72B2B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در مقدمه آنچه را كه </a:t>
            </a:r>
            <a:r>
              <a:rPr lang="ar-SA" sz="2400" b="1" dirty="0" smtClean="0">
                <a:solidFill>
                  <a:srgbClr val="C72B2B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مي</a:t>
            </a:r>
            <a:r>
              <a:rPr lang="fa-IR" sz="2400" b="1" dirty="0" smtClean="0">
                <a:solidFill>
                  <a:srgbClr val="C72B2B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400" b="1" dirty="0" smtClean="0">
                <a:solidFill>
                  <a:srgbClr val="C72B2B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خواهيد </a:t>
            </a:r>
            <a:r>
              <a:rPr lang="ar-SA" sz="2400" b="1" dirty="0">
                <a:solidFill>
                  <a:srgbClr val="C72B2B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, به طور مختصر اعلام كنيد</a:t>
            </a:r>
            <a:endParaRPr lang="en-US" sz="2400" b="1" dirty="0">
              <a:solidFill>
                <a:srgbClr val="C72B2B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1066800" y="3200400"/>
            <a:ext cx="6540500" cy="927100"/>
          </a:xfrm>
          <a:prstGeom prst="plaque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ar-SA" sz="2400" b="1" dirty="0">
                <a:solidFill>
                  <a:srgbClr val="C72B2B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در متن بگوييد</a:t>
            </a:r>
            <a:endParaRPr lang="en-US" sz="2400" b="1" dirty="0">
              <a:solidFill>
                <a:srgbClr val="C72B2B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1143000" y="4572000"/>
            <a:ext cx="6553200" cy="914400"/>
          </a:xfrm>
          <a:prstGeom prst="plaque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ar-SA" sz="2400" b="1" dirty="0">
                <a:solidFill>
                  <a:srgbClr val="C72B2B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در پايان به طور مختصر يادآوري كنيد</a:t>
            </a:r>
            <a:endParaRPr lang="en-US" sz="2400" b="1" dirty="0">
              <a:solidFill>
                <a:srgbClr val="C72B2B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 rot="20357547">
            <a:off x="1981200" y="765175"/>
            <a:ext cx="35274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a-IR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قانون طلائی</a:t>
            </a:r>
            <a:endParaRPr lang="en-US" sz="4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nimBg="1"/>
      <p:bldP spid="17411" grpId="0" build="p" animBg="1"/>
      <p:bldP spid="17412" grpId="0" build="p" animBg="1"/>
      <p:bldP spid="174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3429000"/>
            <a:ext cx="87947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buFontTx/>
              <a:buBlip>
                <a:blip r:embed="rId3"/>
              </a:buBlip>
            </a:pPr>
            <a:r>
              <a:rPr lang="ar-SA" sz="2400" b="1" dirty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400" b="1" dirty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جاي نكته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: د ر آغاز و پايان گزارش </a:t>
            </a: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است 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4191000"/>
            <a:ext cx="88201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buFontTx/>
              <a:buBlip>
                <a:blip r:embed="rId3"/>
              </a:buBlip>
            </a:pPr>
            <a:r>
              <a:rPr lang="ar-SA" sz="24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اندازه و </a:t>
            </a:r>
            <a:r>
              <a:rPr lang="ar-SA" sz="24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تناسب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: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نكات مهمتر , فضاي</a:t>
            </a: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بيشتر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" y="48006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r" rtl="1">
              <a:buFontTx/>
              <a:buBlip>
                <a:blip r:embed="rId3"/>
              </a:buBlip>
            </a:pPr>
            <a:r>
              <a:rPr lang="ar-SA" sz="24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زبان تاكيد :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جملات بايد روشن,محكم وموثر</a:t>
            </a:r>
            <a:r>
              <a:rPr lang="fa-IR" sz="28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</a:t>
            </a:r>
            <a:endParaRPr lang="ar-SA" sz="2400" b="1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7874000" y="36306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endParaRPr lang="en-US" sz="2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42875" y="5638800"/>
            <a:ext cx="9001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1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ar-SA" sz="2400" b="1" dirty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400" b="1" dirty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كاربرد </a:t>
            </a:r>
            <a:r>
              <a:rPr lang="ar-SA" sz="2400" b="1" dirty="0" smtClean="0">
                <a:solidFill>
                  <a:srgbClr val="C000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علائم </a:t>
            </a:r>
            <a:r>
              <a:rPr lang="ar-SA" sz="24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: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خط كشيدن, رنگي نشان دادن جملات و عبارات, درشت</a:t>
            </a: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تر نوشتن نكات</a:t>
            </a: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،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ايتاليك نوشتن, نمره گذاري و ....</a:t>
            </a:r>
            <a:endParaRPr lang="ar-SA" sz="2400" b="1" dirty="0" smtClean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0" y="1295400"/>
            <a:ext cx="88201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buFont typeface="Courier New" pitchFamily="49" charset="0"/>
              <a:buChar char="o"/>
            </a:pPr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8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آوردن نكات عمده در آغاز و پايان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گزارش</a:t>
            </a:r>
            <a:endParaRPr lang="fa-IR" sz="2800" b="1" dirty="0" smtClean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r" rtl="1">
              <a:buFont typeface="Courier New" pitchFamily="49" charset="0"/>
              <a:buChar char="o"/>
            </a:pP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8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و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همچنين</a:t>
            </a: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هرپاراگراف</a:t>
            </a: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توجه به اين كه نكات عمده بهتر از جزئيات به خاطر سپرده مي</a:t>
            </a: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شوند</a:t>
            </a: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.</a:t>
            </a:r>
          </a:p>
          <a:p>
            <a:pPr algn="r" rtl="1">
              <a:buFont typeface="Courier New" pitchFamily="49" charset="0"/>
              <a:buChar char="o"/>
            </a:pP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حفظ ارتباط بين نكات</a:t>
            </a:r>
            <a:r>
              <a:rPr lang="fa-IR" sz="28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                                     </a:t>
            </a:r>
            <a:endParaRPr lang="en-US" sz="28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600200" y="0"/>
            <a:ext cx="647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a-IR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ا</a:t>
            </a:r>
            <a:r>
              <a:rPr lang="ar-S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صل </a:t>
            </a:r>
            <a:r>
              <a:rPr lang="ar-S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تاكيد در </a:t>
            </a:r>
            <a:r>
              <a:rPr lang="ar-SA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گزارش</a:t>
            </a:r>
            <a:r>
              <a:rPr lang="fa-IR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 نویسی 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  <p:bldP spid="17411" grpId="0" build="p"/>
      <p:bldP spid="17412" grpId="0" build="p"/>
      <p:bldP spid="17414" grpId="0" build="p"/>
      <p:bldP spid="1741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7"/>
          <p:cNvSpPr txBox="1">
            <a:spLocks noChangeArrowheads="1"/>
          </p:cNvSpPr>
          <p:nvPr/>
        </p:nvSpPr>
        <p:spPr bwMode="auto">
          <a:xfrm>
            <a:off x="7553325" y="752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endParaRPr lang="en-US" sz="2400" b="1">
              <a:latin typeface="Times New Roman" pitchFamily="18" charset="0"/>
              <a:ea typeface="Arial Unicode MS" pitchFamily="34" charset="-128"/>
              <a:cs typeface="Zar" pitchFamily="2" charset="-78"/>
            </a:endParaRPr>
          </a:p>
        </p:txBody>
      </p:sp>
      <p:sp>
        <p:nvSpPr>
          <p:cNvPr id="23556" name="Text Box 8"/>
          <p:cNvSpPr txBox="1">
            <a:spLocks noChangeArrowheads="1"/>
          </p:cNvSpPr>
          <p:nvPr/>
        </p:nvSpPr>
        <p:spPr bwMode="auto">
          <a:xfrm>
            <a:off x="990600" y="990600"/>
            <a:ext cx="79629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ar-SA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در تهيه گزارش ربط منطقي مطالب </a:t>
            </a:r>
            <a:r>
              <a:rPr lang="ar-SA" sz="22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,</a:t>
            </a:r>
            <a:r>
              <a:rPr lang="fa-IR" sz="22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2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وجود </a:t>
            </a:r>
            <a:r>
              <a:rPr lang="ar-SA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نظم و ترتيب روشن و معقول بين كل و جزء و بين اجزا از حيث درجه اهميت </a:t>
            </a:r>
            <a:r>
              <a:rPr lang="ar-SA" sz="22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,</a:t>
            </a:r>
            <a:r>
              <a:rPr lang="fa-IR" sz="22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2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تقدم </a:t>
            </a:r>
            <a:r>
              <a:rPr lang="ar-SA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و </a:t>
            </a:r>
            <a:r>
              <a:rPr lang="ar-SA" sz="22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تاخر</a:t>
            </a:r>
            <a:r>
              <a:rPr lang="fa-IR" sz="22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2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, </a:t>
            </a:r>
            <a:r>
              <a:rPr lang="ar-SA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علت و معلول و ديگر معيارها وجودداشته باشد</a:t>
            </a:r>
            <a:endParaRPr lang="en-US" sz="22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23557" name="Text Box 9"/>
          <p:cNvSpPr txBox="1">
            <a:spLocks noChangeArrowheads="1"/>
          </p:cNvSpPr>
          <p:nvPr/>
        </p:nvSpPr>
        <p:spPr bwMode="auto">
          <a:xfrm>
            <a:off x="882650" y="3505200"/>
            <a:ext cx="826135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buFontTx/>
              <a:buBlip>
                <a:blip r:embed="rId3"/>
              </a:buBlip>
            </a:pPr>
            <a:r>
              <a:rPr lang="ar-SA" sz="24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روش </a:t>
            </a:r>
            <a:r>
              <a:rPr lang="ar-SA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ذهن انگيزي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r" rtl="1">
              <a:buFontTx/>
              <a:buBlip>
                <a:blip r:embed="rId3"/>
              </a:buBlip>
            </a:pPr>
            <a:endParaRPr lang="ar-SA" sz="1000" b="1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r" rtl="1">
              <a:buFont typeface="Courier New" pitchFamily="49" charset="0"/>
              <a:buChar char="o"/>
            </a:pPr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- </a:t>
            </a:r>
            <a:r>
              <a:rPr lang="ar-SA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تنظيم فهرست مطالب بدون در </a:t>
            </a:r>
            <a:r>
              <a:rPr lang="ar-SA" sz="22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نظرگرفتن </a:t>
            </a:r>
            <a:r>
              <a:rPr lang="ar-SA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هيچ محدوديتي </a:t>
            </a:r>
          </a:p>
          <a:p>
            <a:pPr algn="r" rtl="1"/>
            <a:endParaRPr lang="ar-SA" sz="1000" b="1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r" rtl="1">
              <a:buFont typeface="Courier New" pitchFamily="49" charset="0"/>
              <a:buChar char="o"/>
            </a:pPr>
            <a:r>
              <a:rPr lang="ar-SA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- مطالعه و بررسي مطالب و حذف موارد</a:t>
            </a:r>
            <a:r>
              <a:rPr lang="en-US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fa-IR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ن</a:t>
            </a:r>
            <a:r>
              <a:rPr lang="ar-SA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امربوط و غير ممكن</a:t>
            </a:r>
          </a:p>
          <a:p>
            <a:pPr algn="r" rtl="1"/>
            <a:endParaRPr lang="ar-SA" sz="1000" b="1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r" rtl="1">
              <a:buFont typeface="Courier New" pitchFamily="49" charset="0"/>
              <a:buChar char="o"/>
            </a:pPr>
            <a:r>
              <a:rPr lang="ar-SA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- بررسي مجدد و انتخاب از ميان  مواردمشابه و تلفيق موارد مكمل</a:t>
            </a:r>
          </a:p>
          <a:p>
            <a:pPr algn="r" rtl="1"/>
            <a:endParaRPr lang="en-US" sz="2200" b="1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25611" name="AutoShape 11"/>
          <p:cNvSpPr>
            <a:spLocks noChangeArrowheads="1"/>
          </p:cNvSpPr>
          <p:nvPr/>
        </p:nvSpPr>
        <p:spPr bwMode="auto">
          <a:xfrm>
            <a:off x="8153400" y="1981200"/>
            <a:ext cx="377825" cy="731838"/>
          </a:xfrm>
          <a:prstGeom prst="curvedLeftArrow">
            <a:avLst>
              <a:gd name="adj1" fmla="val 26639"/>
              <a:gd name="adj2" fmla="val 5327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rgbClr val="FFFF66"/>
            </a:outerShdw>
          </a:effectLst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52400" y="0"/>
            <a:ext cx="876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40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شرح مختصر مرحله دوم گزارش نويسي</a:t>
            </a:r>
            <a:endParaRPr lang="en-US" sz="400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524000" y="2819400"/>
            <a:ext cx="67167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3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شيوه هاي طرح ريزي عبارتند از</a:t>
            </a:r>
            <a:r>
              <a:rPr lang="fa-IR" sz="3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 </a:t>
            </a:r>
            <a:r>
              <a:rPr lang="ar-SA" sz="3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:</a:t>
            </a:r>
            <a:endParaRPr lang="en-US" sz="36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/>
      <p:bldP spid="23557" grpId="0" build="p"/>
      <p:bldP spid="256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524000" y="0"/>
            <a:ext cx="5089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algn="ctr">
              <a:defRPr/>
            </a:pPr>
            <a:r>
              <a:rPr lang="ar-SA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مسئله كلمات و جملات </a:t>
            </a:r>
            <a:endParaRPr lang="en-US" sz="4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52400" y="533400"/>
            <a:ext cx="91440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</a:pPr>
            <a:r>
              <a:rPr lang="en-US" sz="2400" b="1" dirty="0" smtClean="0">
                <a:cs typeface="B Traffic" pitchFamily="2" charset="-78"/>
              </a:rPr>
              <a:t> </a:t>
            </a:r>
          </a:p>
          <a:p>
            <a:pPr marL="342900" indent="-342900" algn="r" rtl="1">
              <a:spcBef>
                <a:spcPct val="20000"/>
              </a:spcBef>
            </a:pPr>
            <a:endParaRPr lang="en-US" sz="2400" b="1" dirty="0" smtClean="0">
              <a:cs typeface="B Traffic" pitchFamily="2" charset="-78"/>
            </a:endParaRPr>
          </a:p>
        </p:txBody>
      </p:sp>
      <p:sp>
        <p:nvSpPr>
          <p:cNvPr id="24580" name="AutoShape 4"/>
          <p:cNvSpPr>
            <a:spLocks/>
          </p:cNvSpPr>
          <p:nvPr/>
        </p:nvSpPr>
        <p:spPr bwMode="auto">
          <a:xfrm>
            <a:off x="7315200" y="4267200"/>
            <a:ext cx="381000" cy="1905000"/>
          </a:xfrm>
          <a:prstGeom prst="rightBrace">
            <a:avLst>
              <a:gd name="adj1" fmla="val 139227"/>
              <a:gd name="adj2" fmla="val 4732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5" name="Rectangle 4"/>
          <p:cNvSpPr/>
          <p:nvPr/>
        </p:nvSpPr>
        <p:spPr>
          <a:xfrm>
            <a:off x="990600" y="1981201"/>
            <a:ext cx="8001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</a:pPr>
            <a:endParaRPr lang="fa-IR" sz="2000" b="1" dirty="0" smtClean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2000" b="1" dirty="0" smtClean="0">
                <a:cs typeface="B Traffic" pitchFamily="2" charset="-78"/>
              </a:rPr>
              <a:t> اقسام </a:t>
            </a:r>
            <a:r>
              <a:rPr lang="ar-SA" sz="2000" b="1" dirty="0" smtClean="0">
                <a:cs typeface="B Traffic" pitchFamily="2" charset="-78"/>
              </a:rPr>
              <a:t>جمله</a:t>
            </a: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</a:pPr>
            <a:r>
              <a:rPr lang="fa-IR" sz="2000" b="1" dirty="0" smtClean="0">
                <a:cs typeface="B Traffic" pitchFamily="2" charset="-78"/>
              </a:rPr>
              <a:t> </a:t>
            </a:r>
            <a:r>
              <a:rPr lang="fa-IR" sz="2000" b="1" dirty="0" smtClean="0">
                <a:cs typeface="B Traffic" pitchFamily="2" charset="-78"/>
              </a:rPr>
              <a:t>( از لحاظ معنی ومفهوم </a:t>
            </a:r>
            <a:r>
              <a:rPr lang="ar-SA" sz="2000" b="1" dirty="0" smtClean="0">
                <a:cs typeface="B Traffic" pitchFamily="2" charset="-78"/>
              </a:rPr>
              <a:t>–</a:t>
            </a:r>
            <a:r>
              <a:rPr lang="fa-IR" sz="2000" b="1" dirty="0" smtClean="0">
                <a:cs typeface="B Traffic" pitchFamily="2" charset="-78"/>
              </a:rPr>
              <a:t> فعل </a:t>
            </a:r>
            <a:r>
              <a:rPr lang="ar-SA" sz="2000" b="1" dirty="0" smtClean="0">
                <a:cs typeface="B Traffic" pitchFamily="2" charset="-78"/>
              </a:rPr>
              <a:t>–</a:t>
            </a:r>
            <a:r>
              <a:rPr lang="fa-IR" sz="2000" b="1" dirty="0" smtClean="0">
                <a:cs typeface="B Traffic" pitchFamily="2" charset="-78"/>
              </a:rPr>
              <a:t> کمال در معنی </a:t>
            </a:r>
            <a:r>
              <a:rPr lang="ar-SA" sz="2000" b="1" dirty="0" smtClean="0">
                <a:cs typeface="B Traffic" pitchFamily="2" charset="-78"/>
              </a:rPr>
              <a:t>–</a:t>
            </a:r>
            <a:r>
              <a:rPr lang="fa-IR" sz="2000" b="1" dirty="0" smtClean="0">
                <a:cs typeface="B Traffic" pitchFamily="2" charset="-78"/>
              </a:rPr>
              <a:t> ارتباط با ديگر جملات)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en-US" sz="2000" b="1" dirty="0" smtClean="0">
                <a:solidFill>
                  <a:schemeClr val="bg1"/>
                </a:solidFill>
                <a:cs typeface="B Traffic" pitchFamily="2" charset="-78"/>
              </a:rPr>
              <a:t>                                                                                           </a:t>
            </a:r>
            <a:r>
              <a:rPr lang="ar-SA" sz="2000" b="1" dirty="0" smtClean="0">
                <a:solidFill>
                  <a:schemeClr val="bg1"/>
                </a:solidFill>
                <a:cs typeface="B Traffic" pitchFamily="2" charset="-78"/>
              </a:rPr>
              <a:t> </a:t>
            </a:r>
            <a:r>
              <a:rPr lang="fa-IR" sz="2000" b="1" dirty="0" smtClean="0">
                <a:solidFill>
                  <a:schemeClr val="bg1"/>
                </a:solidFill>
                <a:cs typeface="B Traffic" pitchFamily="2" charset="-78"/>
              </a:rPr>
              <a:t>     </a:t>
            </a:r>
            <a:endParaRPr lang="en-US" sz="20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3200400"/>
            <a:ext cx="7620000" cy="286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ar-SA" sz="2200" b="1" dirty="0" smtClean="0">
                <a:cs typeface="B Traffic" pitchFamily="2" charset="-78"/>
              </a:rPr>
              <a:t>اصول جمله</a:t>
            </a:r>
            <a:r>
              <a:rPr lang="fa-IR" sz="2200" b="1" dirty="0" smtClean="0">
                <a:cs typeface="B Traffic" pitchFamily="2" charset="-78"/>
              </a:rPr>
              <a:t> : </a:t>
            </a:r>
            <a:r>
              <a:rPr lang="ar-SA" sz="2200" b="1" dirty="0" smtClean="0">
                <a:cs typeface="B Traffic" pitchFamily="2" charset="-78"/>
              </a:rPr>
              <a:t> </a:t>
            </a:r>
            <a:endParaRPr lang="fa-IR" sz="22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endParaRPr lang="ar-SA" sz="22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</a:pPr>
            <a:r>
              <a:rPr lang="ar-SA" sz="2200" b="1" dirty="0" smtClean="0">
                <a:cs typeface="B Traffic" pitchFamily="2" charset="-78"/>
              </a:rPr>
              <a:t>           </a:t>
            </a:r>
            <a:r>
              <a:rPr lang="fa-IR" sz="2200" b="1" dirty="0" smtClean="0">
                <a:cs typeface="B Traffic" pitchFamily="2" charset="-78"/>
              </a:rPr>
              <a:t>            </a:t>
            </a:r>
            <a:r>
              <a:rPr lang="fa-IR" sz="2200" b="1" dirty="0" smtClean="0">
                <a:cs typeface="B Traffic" pitchFamily="2" charset="-78"/>
              </a:rPr>
              <a:t>      </a:t>
            </a:r>
            <a:r>
              <a:rPr lang="ar-SA" sz="2200" b="1" dirty="0" smtClean="0">
                <a:cs typeface="B Traffic" pitchFamily="2" charset="-78"/>
              </a:rPr>
              <a:t>اصل وحدت </a:t>
            </a:r>
            <a:r>
              <a:rPr lang="fa-IR" sz="2200" b="1" dirty="0" smtClean="0">
                <a:cs typeface="B Traffic" pitchFamily="2" charset="-78"/>
              </a:rPr>
              <a:t>   يک جمله دارای يک مضمون ونکته اصلی 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fa-IR" sz="2200" b="1" dirty="0" smtClean="0">
                <a:cs typeface="B Traffic" pitchFamily="2" charset="-78"/>
              </a:rPr>
              <a:t> </a:t>
            </a:r>
            <a:r>
              <a:rPr lang="ar-SA" sz="2200" b="1" dirty="0" smtClean="0">
                <a:cs typeface="B Traffic" pitchFamily="2" charset="-78"/>
              </a:rPr>
              <a:t>                  </a:t>
            </a:r>
            <a:r>
              <a:rPr lang="fa-IR" sz="2200" b="1" dirty="0" smtClean="0">
                <a:cs typeface="B Traffic" pitchFamily="2" charset="-78"/>
              </a:rPr>
              <a:t>                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fa-IR" sz="2200" b="1" dirty="0" smtClean="0">
                <a:cs typeface="B Traffic" pitchFamily="2" charset="-78"/>
              </a:rPr>
              <a:t>                     </a:t>
            </a:r>
            <a:r>
              <a:rPr lang="fa-IR" sz="2200" b="1" dirty="0" smtClean="0">
                <a:cs typeface="B Traffic" pitchFamily="2" charset="-78"/>
              </a:rPr>
              <a:t>      </a:t>
            </a:r>
            <a:r>
              <a:rPr lang="ar-SA" sz="2200" b="1" dirty="0" smtClean="0">
                <a:cs typeface="B Traffic" pitchFamily="2" charset="-78"/>
              </a:rPr>
              <a:t>اصل ربط </a:t>
            </a:r>
            <a:r>
              <a:rPr lang="fa-IR" sz="2200" b="1" dirty="0" smtClean="0">
                <a:cs typeface="B Traffic" pitchFamily="2" charset="-78"/>
              </a:rPr>
              <a:t>       اتصال وترکيب کلمات با حفظ معنی اصلی</a:t>
            </a:r>
          </a:p>
          <a:p>
            <a:pPr marL="342900" indent="-342900" algn="r" rtl="1">
              <a:spcBef>
                <a:spcPct val="20000"/>
              </a:spcBef>
            </a:pPr>
            <a:endParaRPr lang="ar-SA" sz="22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</a:pPr>
            <a:r>
              <a:rPr lang="fa-IR" sz="2200" dirty="0" smtClean="0">
                <a:cs typeface="B Traffic" pitchFamily="2" charset="-78"/>
              </a:rPr>
              <a:t> </a:t>
            </a:r>
            <a:r>
              <a:rPr lang="ar-SA" sz="2200" dirty="0" smtClean="0">
                <a:cs typeface="B Traffic" pitchFamily="2" charset="-78"/>
              </a:rPr>
              <a:t> </a:t>
            </a:r>
            <a:r>
              <a:rPr lang="fa-IR" sz="2200" dirty="0" smtClean="0">
                <a:cs typeface="B Traffic" pitchFamily="2" charset="-78"/>
              </a:rPr>
              <a:t>                </a:t>
            </a:r>
            <a:r>
              <a:rPr lang="fa-IR" sz="2200" dirty="0" smtClean="0">
                <a:cs typeface="B Traffic" pitchFamily="2" charset="-78"/>
              </a:rPr>
              <a:t>  </a:t>
            </a:r>
            <a:r>
              <a:rPr lang="ar-SA" sz="2200" dirty="0" smtClean="0">
                <a:cs typeface="B Traffic" pitchFamily="2" charset="-78"/>
              </a:rPr>
              <a:t>اصل تاكيد </a:t>
            </a:r>
            <a:r>
              <a:rPr lang="fa-IR" sz="2200" dirty="0" smtClean="0">
                <a:cs typeface="B Traffic" pitchFamily="2" charset="-78"/>
              </a:rPr>
              <a:t>  </a:t>
            </a:r>
            <a:r>
              <a:rPr lang="fa-IR" sz="2200" dirty="0" smtClean="0">
                <a:cs typeface="B Traffic" pitchFamily="2" charset="-78"/>
              </a:rPr>
              <a:t>قرار دادن مطالب وافکار مهم جمله در محل مناسب</a:t>
            </a:r>
            <a:endParaRPr lang="en-US" sz="2200" dirty="0">
              <a:cs typeface="B Traffic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685800"/>
            <a:ext cx="81534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400" b="1" dirty="0" smtClean="0">
                <a:cs typeface="B Traffic" pitchFamily="2" charset="-78"/>
              </a:rPr>
              <a:t> :</a:t>
            </a:r>
            <a:r>
              <a:rPr lang="ar-SA" sz="2400" b="1" dirty="0" smtClean="0">
                <a:cs typeface="B Traffic" pitchFamily="2" charset="-78"/>
              </a:rPr>
              <a:t>تعريف جمله </a:t>
            </a:r>
            <a:r>
              <a:rPr lang="fa-IR" sz="2400" b="1" dirty="0" smtClean="0">
                <a:cs typeface="B Traffic" pitchFamily="2" charset="-78"/>
              </a:rPr>
              <a:t>   </a:t>
            </a:r>
            <a:r>
              <a:rPr lang="en-US" sz="2400" b="1" dirty="0" smtClean="0">
                <a:cs typeface="B Traffic" pitchFamily="2" charset="-78"/>
              </a:rPr>
              <a:t>          </a:t>
            </a:r>
            <a:endParaRPr lang="ar-SA" sz="24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</a:pPr>
            <a:r>
              <a:rPr lang="fa-IR" sz="2400" b="1" dirty="0" smtClean="0">
                <a:cs typeface="B Traffic" pitchFamily="2" charset="-78"/>
              </a:rPr>
              <a:t>    </a:t>
            </a:r>
            <a:r>
              <a:rPr lang="ar-SA" sz="2400" b="1" dirty="0" smtClean="0">
                <a:cs typeface="B Traffic" pitchFamily="2" charset="-78"/>
              </a:rPr>
              <a:t>جمله مجموعه‌اي از كلمات است كه بر روي هم پيامي را مي‌رساند و با نقطه تمام مي‌شود.</a:t>
            </a:r>
            <a:endParaRPr lang="en-US" sz="2400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5" grpId="0" build="p"/>
      <p:bldP spid="6" grpId="0" build="p"/>
      <p:bldP spid="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81000" y="0"/>
            <a:ext cx="8153400" cy="76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ar-SA" sz="3600" b="1" dirty="0">
                <a:solidFill>
                  <a:srgbClr val="00B0F0"/>
                </a:solidFill>
                <a:cs typeface="B Traffic" pitchFamily="2" charset="-78"/>
              </a:rPr>
              <a:t>نكاتي كه </a:t>
            </a:r>
            <a:r>
              <a:rPr lang="ar-SA" sz="3600" b="1" dirty="0" smtClean="0">
                <a:solidFill>
                  <a:srgbClr val="00B0F0"/>
                </a:solidFill>
                <a:cs typeface="B Traffic" pitchFamily="2" charset="-78"/>
              </a:rPr>
              <a:t>بايد</a:t>
            </a:r>
            <a:r>
              <a:rPr lang="fa-IR" sz="3600" b="1" dirty="0" smtClean="0">
                <a:solidFill>
                  <a:srgbClr val="00B0F0"/>
                </a:solidFill>
                <a:cs typeface="B Traffic" pitchFamily="2" charset="-78"/>
              </a:rPr>
              <a:t>در نوشتن </a:t>
            </a:r>
            <a:r>
              <a:rPr lang="ar-SA" sz="3600" b="1" dirty="0" smtClean="0">
                <a:solidFill>
                  <a:srgbClr val="00B0F0"/>
                </a:solidFill>
                <a:cs typeface="B Traffic" pitchFamily="2" charset="-78"/>
              </a:rPr>
              <a:t> </a:t>
            </a:r>
            <a:r>
              <a:rPr lang="ar-SA" sz="3600" b="1" dirty="0">
                <a:solidFill>
                  <a:srgbClr val="00B0F0"/>
                </a:solidFill>
                <a:cs typeface="B Traffic" pitchFamily="2" charset="-78"/>
              </a:rPr>
              <a:t>رعايت شود</a:t>
            </a:r>
            <a:endParaRPr lang="en-US" sz="3600" b="1" dirty="0">
              <a:solidFill>
                <a:srgbClr val="00B0F0"/>
              </a:solidFill>
              <a:cs typeface="B Traffic" pitchFamily="2" charset="-78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fa-IR" sz="2400" b="1" dirty="0">
                <a:cs typeface="B Traffic" pitchFamily="2" charset="-78"/>
              </a:rPr>
              <a:t> - </a:t>
            </a:r>
            <a:r>
              <a:rPr lang="ar-SA" sz="2400" b="1" dirty="0">
                <a:cs typeface="B Traffic" pitchFamily="2" charset="-78"/>
              </a:rPr>
              <a:t>صريح‌</a:t>
            </a:r>
            <a:r>
              <a:rPr lang="fa-IR" sz="2400" b="1" dirty="0">
                <a:cs typeface="B Traffic" pitchFamily="2" charset="-78"/>
              </a:rPr>
              <a:t> </a:t>
            </a:r>
            <a:r>
              <a:rPr lang="ar-SA" sz="2400" b="1" dirty="0">
                <a:cs typeface="B Traffic" pitchFamily="2" charset="-78"/>
              </a:rPr>
              <a:t>نويسي </a:t>
            </a:r>
            <a:endParaRPr lang="fa-IR" sz="2400" b="1" dirty="0" smtClean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fa-IR" sz="2400" b="1" dirty="0" smtClean="0">
                <a:cs typeface="B Traffic" pitchFamily="2" charset="-78"/>
              </a:rPr>
              <a:t>- </a:t>
            </a:r>
            <a:r>
              <a:rPr lang="ar-SA" sz="2400" b="1" dirty="0">
                <a:cs typeface="B Traffic" pitchFamily="2" charset="-78"/>
              </a:rPr>
              <a:t>ساده ‌نويسي </a:t>
            </a: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fa-IR" sz="2400" b="1" dirty="0">
                <a:cs typeface="B Traffic" pitchFamily="2" charset="-78"/>
              </a:rPr>
              <a:t> - </a:t>
            </a:r>
            <a:r>
              <a:rPr lang="ar-SA" sz="2400" b="1" dirty="0">
                <a:cs typeface="B Traffic" pitchFamily="2" charset="-78"/>
              </a:rPr>
              <a:t>كوتاه</a:t>
            </a:r>
            <a:r>
              <a:rPr lang="fa-IR" sz="2400" b="1" dirty="0">
                <a:cs typeface="B Traffic" pitchFamily="2" charset="-78"/>
              </a:rPr>
              <a:t> </a:t>
            </a:r>
            <a:r>
              <a:rPr lang="ar-SA" sz="2400" b="1" dirty="0">
                <a:cs typeface="B Traffic" pitchFamily="2" charset="-78"/>
              </a:rPr>
              <a:t>‌نويسي (</a:t>
            </a:r>
            <a:r>
              <a:rPr lang="ar-SA" sz="2400" b="1" dirty="0" smtClean="0">
                <a:cs typeface="B Traffic" pitchFamily="2" charset="-78"/>
              </a:rPr>
              <a:t>ايجا</a:t>
            </a:r>
            <a:r>
              <a:rPr lang="fa-IR" sz="2400" b="1" dirty="0" smtClean="0">
                <a:cs typeface="B Traffic" pitchFamily="2" charset="-78"/>
              </a:rPr>
              <a:t>ز</a:t>
            </a:r>
            <a:r>
              <a:rPr lang="ar-SA" sz="2400" b="1" dirty="0" smtClean="0">
                <a:cs typeface="B Traffic" pitchFamily="2" charset="-78"/>
              </a:rPr>
              <a:t>) </a:t>
            </a:r>
            <a:r>
              <a:rPr lang="fa-IR" sz="2400" b="1" dirty="0">
                <a:cs typeface="B Traffic" pitchFamily="2" charset="-78"/>
              </a:rPr>
              <a:t>	</a:t>
            </a:r>
            <a:endParaRPr lang="fa-IR" sz="2400" b="1" dirty="0" smtClean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Courier New" pitchFamily="49" charset="0"/>
              <a:buChar char="o"/>
            </a:pPr>
            <a:r>
              <a:rPr lang="fa-IR" sz="2400" b="1" dirty="0" smtClean="0">
                <a:cs typeface="B Traffic" pitchFamily="2" charset="-78"/>
              </a:rPr>
              <a:t>- </a:t>
            </a:r>
            <a:r>
              <a:rPr lang="ar-SA" sz="2400" b="1" dirty="0">
                <a:cs typeface="B Traffic" pitchFamily="2" charset="-78"/>
              </a:rPr>
              <a:t>فصاحت و بلاغت </a:t>
            </a: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</a:pPr>
            <a:r>
              <a:rPr lang="fa-IR" sz="2400" b="1" dirty="0">
                <a:cs typeface="B Traffic" pitchFamily="2" charset="-78"/>
              </a:rPr>
              <a:t> </a:t>
            </a:r>
            <a:endParaRPr lang="fa-IR" sz="2400" b="1" dirty="0" smtClean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fa-IR" sz="2400" b="1" dirty="0" smtClean="0">
                <a:cs typeface="B Traffic" pitchFamily="2" charset="-78"/>
              </a:rPr>
              <a:t>- </a:t>
            </a:r>
            <a:r>
              <a:rPr lang="ar-SA" sz="2400" b="1" dirty="0">
                <a:cs typeface="B Traffic" pitchFamily="2" charset="-78"/>
              </a:rPr>
              <a:t>روش‌هاي كوتاه‌</a:t>
            </a:r>
            <a:r>
              <a:rPr lang="fa-IR" sz="2400" b="1" dirty="0">
                <a:cs typeface="B Traffic" pitchFamily="2" charset="-78"/>
              </a:rPr>
              <a:t> </a:t>
            </a:r>
            <a:r>
              <a:rPr lang="ar-SA" sz="2400" b="1" dirty="0">
                <a:cs typeface="B Traffic" pitchFamily="2" charset="-78"/>
              </a:rPr>
              <a:t>كردن جمله </a:t>
            </a:r>
            <a:endParaRPr lang="fa-IR" sz="2400" b="1" dirty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</a:pPr>
            <a:endParaRPr lang="ar-SA" sz="1400" b="1" dirty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fa-IR" sz="2400" b="1" dirty="0">
                <a:solidFill>
                  <a:srgbClr val="0070C0"/>
                </a:solidFill>
                <a:cs typeface="B Traffic" pitchFamily="2" charset="-78"/>
              </a:rPr>
              <a:t>         </a:t>
            </a:r>
            <a:r>
              <a:rPr lang="ar-SA" sz="2400" b="1" dirty="0">
                <a:solidFill>
                  <a:srgbClr val="0070C0"/>
                </a:solidFill>
                <a:cs typeface="B Traffic" pitchFamily="2" charset="-78"/>
              </a:rPr>
              <a:t> بكاربردن ويرگول، نقطه ويرگول به جاي حروف ربط</a:t>
            </a: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fa-IR" sz="2400" b="1" dirty="0">
                <a:solidFill>
                  <a:srgbClr val="0070C0"/>
                </a:solidFill>
                <a:cs typeface="B Traffic" pitchFamily="2" charset="-78"/>
              </a:rPr>
              <a:t>          </a:t>
            </a:r>
            <a:r>
              <a:rPr lang="ar-SA" sz="2400" b="1" dirty="0">
                <a:solidFill>
                  <a:srgbClr val="0070C0"/>
                </a:solidFill>
                <a:cs typeface="B Traffic" pitchFamily="2" charset="-78"/>
              </a:rPr>
              <a:t>حذف كلمات مترادف </a:t>
            </a: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fa-IR" sz="2400" b="1" dirty="0">
                <a:solidFill>
                  <a:srgbClr val="0070C0"/>
                </a:solidFill>
                <a:cs typeface="B Traffic" pitchFamily="2" charset="-78"/>
              </a:rPr>
              <a:t>          </a:t>
            </a:r>
            <a:r>
              <a:rPr lang="ar-SA" sz="2400" b="1" dirty="0">
                <a:solidFill>
                  <a:srgbClr val="0070C0"/>
                </a:solidFill>
                <a:cs typeface="B Traffic" pitchFamily="2" charset="-78"/>
              </a:rPr>
              <a:t>حذف صفات و قيود غيرلازم </a:t>
            </a:r>
            <a:endParaRPr lang="fa-IR" sz="2400" b="1" dirty="0">
              <a:solidFill>
                <a:srgbClr val="0070C0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</a:pPr>
            <a:endParaRPr lang="ar-SA" sz="2400" b="1" dirty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fa-IR" sz="2400" b="1" dirty="0" smtClean="0">
                <a:cs typeface="B Traffic" pitchFamily="2" charset="-78"/>
              </a:rPr>
              <a:t>- </a:t>
            </a:r>
            <a:r>
              <a:rPr lang="ar-SA" sz="2400" b="1" dirty="0">
                <a:cs typeface="B Traffic" pitchFamily="2" charset="-78"/>
              </a:rPr>
              <a:t>درست نويسي </a:t>
            </a:r>
            <a:endParaRPr lang="fa-IR" sz="2400" b="1" dirty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</a:pPr>
            <a:endParaRPr lang="ar-SA" sz="2400" b="1" dirty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>
                <a:solidFill>
                  <a:srgbClr val="0070C0"/>
                </a:solidFill>
                <a:cs typeface="B Traffic" pitchFamily="2" charset="-78"/>
              </a:rPr>
              <a:t>           </a:t>
            </a:r>
            <a:r>
              <a:rPr lang="ar-SA" sz="2400" b="1" dirty="0">
                <a:solidFill>
                  <a:srgbClr val="0070C0"/>
                </a:solidFill>
                <a:cs typeface="B Traffic" pitchFamily="2" charset="-78"/>
              </a:rPr>
              <a:t> رعايت دستور زبان </a:t>
            </a: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>
                <a:solidFill>
                  <a:srgbClr val="0070C0"/>
                </a:solidFill>
                <a:cs typeface="B Traffic" pitchFamily="2" charset="-78"/>
              </a:rPr>
              <a:t>            </a:t>
            </a:r>
            <a:r>
              <a:rPr lang="ar-SA" sz="2400" b="1" dirty="0">
                <a:solidFill>
                  <a:srgbClr val="0070C0"/>
                </a:solidFill>
                <a:cs typeface="B Traffic" pitchFamily="2" charset="-78"/>
              </a:rPr>
              <a:t>استفاده از علامتگذاري </a:t>
            </a: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>
                <a:solidFill>
                  <a:srgbClr val="0070C0"/>
                </a:solidFill>
                <a:cs typeface="B Traffic" pitchFamily="2" charset="-78"/>
              </a:rPr>
              <a:t>           </a:t>
            </a:r>
            <a:r>
              <a:rPr lang="ar-SA" sz="2400" b="1" dirty="0">
                <a:solidFill>
                  <a:srgbClr val="0070C0"/>
                </a:solidFill>
                <a:cs typeface="B Traffic" pitchFamily="2" charset="-78"/>
              </a:rPr>
              <a:t> رعايت شيوه املاء‌فارسي </a:t>
            </a:r>
            <a:endParaRPr lang="fa-IR" sz="2400" b="1" dirty="0">
              <a:solidFill>
                <a:srgbClr val="0070C0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>
                <a:solidFill>
                  <a:srgbClr val="0070C0"/>
                </a:solidFill>
                <a:cs typeface="B Traffic" pitchFamily="2" charset="-78"/>
              </a:rPr>
              <a:t>            </a:t>
            </a:r>
            <a:r>
              <a:rPr lang="ar-SA" sz="2400" b="1" dirty="0">
                <a:solidFill>
                  <a:srgbClr val="0070C0"/>
                </a:solidFill>
                <a:cs typeface="B Traffic" pitchFamily="2" charset="-78"/>
              </a:rPr>
              <a:t>لحن محاوره‌اي نيمه رسمي </a:t>
            </a:r>
            <a:endParaRPr lang="en-US" sz="2400" b="1" dirty="0">
              <a:solidFill>
                <a:srgbClr val="0070C0"/>
              </a:solidFill>
              <a:cs typeface="B Traffic" pitchFamily="2" charset="-78"/>
            </a:endParaRPr>
          </a:p>
        </p:txBody>
      </p:sp>
      <p:sp>
        <p:nvSpPr>
          <p:cNvPr id="25604" name="AutoShape 4"/>
          <p:cNvSpPr>
            <a:spLocks/>
          </p:cNvSpPr>
          <p:nvPr/>
        </p:nvSpPr>
        <p:spPr bwMode="auto">
          <a:xfrm>
            <a:off x="8610600" y="2971800"/>
            <a:ext cx="228600" cy="1219200"/>
          </a:xfrm>
          <a:prstGeom prst="rightBrace">
            <a:avLst>
              <a:gd name="adj1" fmla="val 37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25605" name="AutoShape 5"/>
          <p:cNvSpPr>
            <a:spLocks/>
          </p:cNvSpPr>
          <p:nvPr/>
        </p:nvSpPr>
        <p:spPr bwMode="auto">
          <a:xfrm>
            <a:off x="8382000" y="5105400"/>
            <a:ext cx="457200" cy="1524000"/>
          </a:xfrm>
          <a:prstGeom prst="rightBrace">
            <a:avLst>
              <a:gd name="adj1" fmla="val 439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6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6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56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56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560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555875" y="1"/>
            <a:ext cx="41148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838200" indent="-838200" algn="ctr">
              <a:defRPr/>
            </a:pPr>
            <a:r>
              <a:rPr lang="ar-S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مسئله پاراگراف 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143000" y="533400"/>
            <a:ext cx="8001000" cy="635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lnSpc>
                <a:spcPct val="80000"/>
              </a:lnSpc>
              <a:spcBef>
                <a:spcPct val="20000"/>
              </a:spcBef>
            </a:pPr>
            <a:r>
              <a:rPr lang="ar-SA" sz="2400" b="1" dirty="0">
                <a:cs typeface="B Traffic" pitchFamily="2" charset="-78"/>
              </a:rPr>
              <a:t>هر گزارش داراي سه جزء است </a:t>
            </a:r>
            <a:r>
              <a:rPr lang="fa-IR" sz="2400" b="1" dirty="0">
                <a:cs typeface="B Traffic" pitchFamily="2" charset="-78"/>
              </a:rPr>
              <a:t>:</a:t>
            </a: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</a:pPr>
            <a:endParaRPr lang="fa-IR" sz="1600" b="1" dirty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rgbClr val="0070C0"/>
                </a:solidFill>
                <a:cs typeface="B Traffic" pitchFamily="2" charset="-78"/>
              </a:rPr>
              <a:t>   </a:t>
            </a:r>
            <a:r>
              <a:rPr lang="ar-SA" sz="2400" b="1" dirty="0" smtClean="0">
                <a:solidFill>
                  <a:srgbClr val="0070C0"/>
                </a:solidFill>
                <a:cs typeface="B Traffic" pitchFamily="2" charset="-78"/>
              </a:rPr>
              <a:t>مقدمه </a:t>
            </a:r>
            <a:endParaRPr lang="ar-SA" sz="2400" b="1" dirty="0">
              <a:solidFill>
                <a:srgbClr val="0070C0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rgbClr val="0070C0"/>
                </a:solidFill>
                <a:cs typeface="B Traffic" pitchFamily="2" charset="-78"/>
              </a:rPr>
              <a:t>    </a:t>
            </a:r>
            <a:r>
              <a:rPr lang="ar-SA" sz="2400" b="1" dirty="0" smtClean="0">
                <a:solidFill>
                  <a:srgbClr val="0070C0"/>
                </a:solidFill>
                <a:cs typeface="B Traffic" pitchFamily="2" charset="-78"/>
              </a:rPr>
              <a:t>متن </a:t>
            </a:r>
            <a:endParaRPr lang="ar-SA" sz="2400" b="1" dirty="0">
              <a:solidFill>
                <a:srgbClr val="0070C0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rgbClr val="0070C0"/>
                </a:solidFill>
                <a:cs typeface="B Traffic" pitchFamily="2" charset="-78"/>
              </a:rPr>
              <a:t>   </a:t>
            </a:r>
            <a:r>
              <a:rPr lang="ar-SA" sz="2400" b="1" dirty="0" smtClean="0">
                <a:solidFill>
                  <a:srgbClr val="0070C0"/>
                </a:solidFill>
                <a:cs typeface="B Traffic" pitchFamily="2" charset="-78"/>
              </a:rPr>
              <a:t>نتيجه </a:t>
            </a:r>
            <a:endParaRPr lang="fa-IR" sz="2400" b="1" dirty="0">
              <a:solidFill>
                <a:srgbClr val="0070C0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fa-IR" sz="1200" b="1" dirty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cs typeface="B Traffic" pitchFamily="2" charset="-78"/>
              </a:rPr>
              <a:t>  </a:t>
            </a:r>
            <a:r>
              <a:rPr lang="ar-SA" sz="2400" b="1" dirty="0" smtClean="0">
                <a:cs typeface="B Traffic" pitchFamily="2" charset="-78"/>
              </a:rPr>
              <a:t>پاراگراف‌بندي </a:t>
            </a:r>
            <a:r>
              <a:rPr lang="ar-SA" sz="2400" b="1" dirty="0">
                <a:cs typeface="B Traffic" pitchFamily="2" charset="-78"/>
              </a:rPr>
              <a:t>در گزارش وسيله و تكنيكي است كه به خواننده </a:t>
            </a:r>
            <a:r>
              <a:rPr lang="ar-SA" sz="2400" b="1" dirty="0" smtClean="0">
                <a:cs typeface="B Traffic" pitchFamily="2" charset="-78"/>
              </a:rPr>
              <a:t>گزارش </a:t>
            </a:r>
            <a:r>
              <a:rPr lang="ar-SA" sz="2400" b="1" dirty="0">
                <a:cs typeface="B Traffic" pitchFamily="2" charset="-78"/>
              </a:rPr>
              <a:t>ياري مي‌دهد تا مقدمه، متن و نتيجه را از لحاظ ساختاري از يكديگر تميز دهد. </a:t>
            </a:r>
            <a:endParaRPr lang="fa-IR" sz="2400" b="1" dirty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fa-IR" sz="1000" b="1" dirty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solidFill>
                  <a:schemeClr val="bg1"/>
                </a:solidFill>
                <a:cs typeface="B Traffic" pitchFamily="2" charset="-78"/>
              </a:rPr>
              <a:t> </a:t>
            </a:r>
            <a:r>
              <a:rPr lang="ar-SA" sz="2400" b="1" dirty="0" smtClean="0">
                <a:solidFill>
                  <a:srgbClr val="FFC000"/>
                </a:solidFill>
                <a:cs typeface="B Traffic" pitchFamily="2" charset="-78"/>
              </a:rPr>
              <a:t>تعريف </a:t>
            </a:r>
            <a:r>
              <a:rPr lang="ar-SA" sz="2400" b="1" dirty="0">
                <a:solidFill>
                  <a:srgbClr val="FFC000"/>
                </a:solidFill>
                <a:cs typeface="B Traffic" pitchFamily="2" charset="-78"/>
              </a:rPr>
              <a:t>بند يا پاراگراف</a:t>
            </a:r>
            <a:r>
              <a:rPr lang="ar-SA" sz="2400" b="1" dirty="0">
                <a:solidFill>
                  <a:schemeClr val="bg1"/>
                </a:solidFill>
                <a:cs typeface="B Traffic" pitchFamily="2" charset="-78"/>
              </a:rPr>
              <a:t> </a:t>
            </a:r>
            <a:endParaRPr lang="fa-IR" sz="2400" b="1" dirty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ar-SA" sz="1000" b="1" dirty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fa-IR" sz="2400" b="1" dirty="0" smtClean="0">
                <a:cs typeface="B Traffic" pitchFamily="2" charset="-78"/>
              </a:rPr>
              <a:t>ب</a:t>
            </a:r>
            <a:r>
              <a:rPr lang="ar-SA" sz="2400" b="1" dirty="0" smtClean="0">
                <a:cs typeface="B Traffic" pitchFamily="2" charset="-78"/>
              </a:rPr>
              <a:t>ند </a:t>
            </a:r>
            <a:r>
              <a:rPr lang="ar-SA" sz="2400" b="1" dirty="0">
                <a:cs typeface="B Traffic" pitchFamily="2" charset="-78"/>
              </a:rPr>
              <a:t>يا پاراگراف عبارتند از جمله يا جمله‌هايي كه </a:t>
            </a:r>
            <a:r>
              <a:rPr lang="ar-SA" sz="2400" b="1" u="sng" dirty="0">
                <a:solidFill>
                  <a:srgbClr val="00B0F0"/>
                </a:solidFill>
                <a:cs typeface="B Traffic" pitchFamily="2" charset="-78"/>
              </a:rPr>
              <a:t>فكر واحدي</a:t>
            </a:r>
            <a:r>
              <a:rPr lang="ar-SA" sz="2400" b="1" dirty="0">
                <a:solidFill>
                  <a:srgbClr val="00B0F0"/>
                </a:solidFill>
                <a:cs typeface="B Traffic" pitchFamily="2" charset="-78"/>
              </a:rPr>
              <a:t> </a:t>
            </a:r>
            <a:r>
              <a:rPr lang="ar-SA" sz="2400" b="1" dirty="0">
                <a:cs typeface="B Traffic" pitchFamily="2" charset="-78"/>
              </a:rPr>
              <a:t>را بيان كند.</a:t>
            </a:r>
            <a:endParaRPr lang="fa-IR" sz="2400" b="1" dirty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ar-SA" sz="1000" b="1" dirty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cs typeface="B Traffic" pitchFamily="2" charset="-78"/>
              </a:rPr>
              <a:t>   </a:t>
            </a:r>
            <a:r>
              <a:rPr lang="ar-SA" sz="2400" b="1" dirty="0" smtClean="0">
                <a:cs typeface="B Traffic" pitchFamily="2" charset="-78"/>
              </a:rPr>
              <a:t>در </a:t>
            </a:r>
            <a:r>
              <a:rPr lang="ar-SA" sz="2400" b="1" dirty="0">
                <a:cs typeface="B Traffic" pitchFamily="2" charset="-78"/>
              </a:rPr>
              <a:t>هر بند تنها مي‌توان </a:t>
            </a:r>
            <a:r>
              <a:rPr lang="ar-SA" sz="2400" b="1" u="sng" dirty="0">
                <a:solidFill>
                  <a:srgbClr val="00B0F0"/>
                </a:solidFill>
                <a:cs typeface="B Traffic" pitchFamily="2" charset="-78"/>
              </a:rPr>
              <a:t>يك ايده</a:t>
            </a:r>
            <a:r>
              <a:rPr lang="ar-SA" sz="2400" b="1" dirty="0">
                <a:solidFill>
                  <a:srgbClr val="00B0F0"/>
                </a:solidFill>
                <a:cs typeface="B Traffic" pitchFamily="2" charset="-78"/>
              </a:rPr>
              <a:t> </a:t>
            </a:r>
            <a:r>
              <a:rPr lang="ar-SA" sz="2400" b="1" dirty="0">
                <a:cs typeface="B Traffic" pitchFamily="2" charset="-78"/>
              </a:rPr>
              <a:t>را گنجانيد. </a:t>
            </a:r>
            <a:endParaRPr lang="fa-IR" sz="2400" b="1" dirty="0"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ar-SA" sz="800" b="1" dirty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b="1" dirty="0" smtClean="0">
                <a:cs typeface="B Traffic" pitchFamily="2" charset="-78"/>
              </a:rPr>
              <a:t>   </a:t>
            </a:r>
            <a:r>
              <a:rPr lang="ar-SA" sz="2400" b="1" dirty="0" smtClean="0">
                <a:cs typeface="B Traffic" pitchFamily="2" charset="-78"/>
              </a:rPr>
              <a:t>پاراگراف </a:t>
            </a:r>
            <a:r>
              <a:rPr lang="ar-SA" sz="2400" b="1" u="sng" dirty="0">
                <a:solidFill>
                  <a:srgbClr val="00B0F0"/>
                </a:solidFill>
                <a:cs typeface="B Traffic" pitchFamily="2" charset="-78"/>
              </a:rPr>
              <a:t>پرورش منسجم</a:t>
            </a:r>
            <a:r>
              <a:rPr lang="ar-SA" sz="2400" b="1" dirty="0">
                <a:solidFill>
                  <a:srgbClr val="00B0F0"/>
                </a:solidFill>
                <a:cs typeface="B Traffic" pitchFamily="2" charset="-78"/>
              </a:rPr>
              <a:t> </a:t>
            </a:r>
            <a:r>
              <a:rPr lang="ar-SA" sz="2400" b="1" dirty="0">
                <a:cs typeface="B Traffic" pitchFamily="2" charset="-78"/>
              </a:rPr>
              <a:t>يا هماهنگ يك فكر واحد از يك نوشته </a:t>
            </a:r>
            <a:r>
              <a:rPr lang="ar-SA" sz="2400" b="1" dirty="0" smtClean="0">
                <a:cs typeface="B Traffic" pitchFamily="2" charset="-78"/>
              </a:rPr>
              <a:t>است</a:t>
            </a:r>
            <a:r>
              <a:rPr lang="fa-IR" sz="2400" b="1" dirty="0" smtClean="0">
                <a:cs typeface="B Traffic" pitchFamily="2" charset="-78"/>
              </a:rPr>
              <a:t> </a:t>
            </a:r>
            <a:r>
              <a:rPr lang="ar-SA" sz="2400" b="1" dirty="0" smtClean="0">
                <a:cs typeface="B Traffic" pitchFamily="2" charset="-78"/>
              </a:rPr>
              <a:t> </a:t>
            </a:r>
            <a:r>
              <a:rPr lang="ar-SA" sz="2400" b="1" dirty="0">
                <a:cs typeface="B Traffic" pitchFamily="2" charset="-78"/>
              </a:rPr>
              <a:t>كه با ساير بندهاي آن نوشته پيوند ناگسستني دارد </a:t>
            </a:r>
            <a:endParaRPr lang="en-US" sz="2400" b="1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6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6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6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66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57200" y="4857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ar-SA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هر پاراگراف سه وظيفه اصلي به عهده دارد</a:t>
            </a:r>
            <a:r>
              <a:rPr lang="fa-IR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 ؟</a:t>
            </a:r>
            <a:r>
              <a:rPr lang="ar-SA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 </a:t>
            </a:r>
            <a:endParaRPr lang="en-US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raffic" pitchFamily="2" charset="-78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066799" y="1295400"/>
            <a:ext cx="7847013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r" rt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a-IR" sz="2800" b="1" dirty="0">
              <a:solidFill>
                <a:srgbClr val="C00000"/>
              </a:solidFill>
              <a:cs typeface="B Traffic" pitchFamily="2" charset="-78"/>
            </a:endParaRPr>
          </a:p>
          <a:p>
            <a:pPr marL="609600" indent="-609600" algn="r" rt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rgbClr val="C00000"/>
                </a:solidFill>
                <a:cs typeface="B Traffic" pitchFamily="2" charset="-78"/>
              </a:rPr>
              <a:t>  </a:t>
            </a:r>
            <a:r>
              <a:rPr lang="ar-SA" sz="2800" b="1" dirty="0" smtClean="0">
                <a:solidFill>
                  <a:srgbClr val="C00000"/>
                </a:solidFill>
                <a:cs typeface="B Traffic" pitchFamily="2" charset="-78"/>
              </a:rPr>
              <a:t>جلب </a:t>
            </a:r>
            <a:r>
              <a:rPr lang="ar-SA" sz="2800" b="1" dirty="0">
                <a:solidFill>
                  <a:srgbClr val="C00000"/>
                </a:solidFill>
                <a:cs typeface="B Traffic" pitchFamily="2" charset="-78"/>
              </a:rPr>
              <a:t>توجه خواننده به موضوع و فكر اصلي نوشته </a:t>
            </a:r>
          </a:p>
          <a:p>
            <a:pPr marL="609600" indent="-609600" algn="r" rt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a-IR" sz="2800" b="1" dirty="0">
              <a:solidFill>
                <a:srgbClr val="C00000"/>
              </a:solidFill>
              <a:cs typeface="B Traffic" pitchFamily="2" charset="-78"/>
            </a:endParaRPr>
          </a:p>
          <a:p>
            <a:pPr marL="609600" indent="-609600" algn="r" rt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ar-SA" sz="2800" b="1" dirty="0">
                <a:solidFill>
                  <a:srgbClr val="C00000"/>
                </a:solidFill>
                <a:cs typeface="B Traffic" pitchFamily="2" charset="-78"/>
              </a:rPr>
              <a:t>پرورش فكر اصلي نوشته به كمك بندها براي جلوگيري از انحراف فكر خواننده و قطع علاقه او </a:t>
            </a:r>
            <a:endParaRPr lang="fa-IR" sz="2800" b="1" dirty="0" smtClean="0">
              <a:solidFill>
                <a:srgbClr val="C00000"/>
              </a:solidFill>
              <a:cs typeface="B Traffic" pitchFamily="2" charset="-78"/>
            </a:endParaRPr>
          </a:p>
          <a:p>
            <a:pPr marL="609600" indent="-609600" algn="r" rt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a-IR" sz="2800" b="1" dirty="0" smtClean="0">
              <a:solidFill>
                <a:srgbClr val="C00000"/>
              </a:solidFill>
              <a:cs typeface="B Traffic" pitchFamily="2" charset="-78"/>
            </a:endParaRPr>
          </a:p>
          <a:p>
            <a:pPr marL="609600" indent="-609600" algn="r" rt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 b="1" dirty="0" smtClean="0">
                <a:solidFill>
                  <a:srgbClr val="C00000"/>
                </a:solidFill>
                <a:cs typeface="B Traffic" pitchFamily="2" charset="-78"/>
              </a:rPr>
              <a:t> </a:t>
            </a:r>
            <a:r>
              <a:rPr lang="ar-SA" sz="2800" b="1" dirty="0" smtClean="0">
                <a:solidFill>
                  <a:srgbClr val="C00000"/>
                </a:solidFill>
                <a:cs typeface="B Traffic" pitchFamily="2" charset="-78"/>
              </a:rPr>
              <a:t>نتيجه </a:t>
            </a:r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ـ  </a:t>
            </a:r>
            <a:r>
              <a:rPr lang="ar-SA" sz="2800" b="1" dirty="0">
                <a:solidFill>
                  <a:srgbClr val="C00000"/>
                </a:solidFill>
                <a:cs typeface="B Traffic" pitchFamily="2" charset="-78"/>
              </a:rPr>
              <a:t>تقسيم بندي مطالب گزارش از اهميت ويژه اي برخوردار است و فشار رواني را برخواننده تعديل مي‌كند. </a:t>
            </a:r>
            <a:endParaRPr lang="en-US" sz="2800" b="1" dirty="0">
              <a:solidFill>
                <a:srgbClr val="C00000"/>
              </a:solidFill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76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0" y="381000"/>
            <a:ext cx="320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ar-SA" sz="36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درزبان </a:t>
            </a:r>
            <a:r>
              <a:rPr lang="ar-SA" sz="3600" b="1" dirty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انگليسي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</a:endParaRPr>
          </a:p>
        </p:txBody>
      </p:sp>
      <p:sp>
        <p:nvSpPr>
          <p:cNvPr id="4099" name="Rectangle 5" descr="Blue tissue paper"/>
          <p:cNvSpPr>
            <a:spLocks noChangeArrowheads="1"/>
          </p:cNvSpPr>
          <p:nvPr/>
        </p:nvSpPr>
        <p:spPr bwMode="auto">
          <a:xfrm>
            <a:off x="1143000" y="1676400"/>
            <a:ext cx="8001000" cy="1524000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	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به معني گزارش دادن واز ريشه </a:t>
            </a:r>
            <a:r>
              <a:rPr lang="fa-IR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لاتين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TO REPORTER </a:t>
            </a:r>
            <a:endParaRPr lang="en-US" altLang="en-US" sz="2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eaLnBrk="0" hangingPunct="0"/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		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fa-IR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به معني </a:t>
            </a:r>
            <a:r>
              <a:rPr lang="fa-IR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باز پس آوردن 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REPORTER</a:t>
            </a:r>
            <a:r>
              <a:rPr lang="fa-IR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708400" y="3573463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ar-SA" sz="28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تعريف گزارش نويسي</a:t>
            </a:r>
            <a:r>
              <a:rPr lang="en-US" sz="28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: </a:t>
            </a:r>
            <a:endParaRPr lang="en-US" sz="2800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219200" y="4495800"/>
            <a:ext cx="7620000" cy="138499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ar-SA" sz="2800" dirty="0" smtClean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فني </a:t>
            </a:r>
            <a:r>
              <a:rPr lang="ar-SA" sz="2800" dirty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است كه بوسيله آن تحرير مختصر </a:t>
            </a:r>
            <a:r>
              <a:rPr lang="ar-SA" sz="2800" dirty="0" smtClean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وروشن </a:t>
            </a:r>
            <a:r>
              <a:rPr lang="ar-SA" sz="2800" dirty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اخبار ، اطلاعات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 ، </a:t>
            </a:r>
            <a:r>
              <a:rPr lang="ar-SA" sz="2800" dirty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علل مسائل </a:t>
            </a:r>
            <a:r>
              <a:rPr lang="ar-SA" sz="2800" dirty="0" smtClean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،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  </a:t>
            </a:r>
            <a:r>
              <a:rPr lang="ar-SA" sz="2800" dirty="0" smtClean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تجزيه </a:t>
            </a:r>
            <a:r>
              <a:rPr lang="ar-SA" sz="2800" dirty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وتحليل منطقي ومتوالي آنها براي رسيدن به راه </a:t>
            </a:r>
            <a:r>
              <a:rPr lang="ar-SA" sz="2800" dirty="0" smtClean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حل</a:t>
            </a:r>
            <a:r>
              <a:rPr lang="fa-IR" sz="2800" dirty="0" smtClean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 </a:t>
            </a:r>
            <a:r>
              <a:rPr lang="ar-SA" sz="2800" dirty="0" smtClean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صحيح را ممكن</a:t>
            </a:r>
            <a:r>
              <a:rPr lang="fa-IR" sz="2800" dirty="0" smtClean="0">
                <a:solidFill>
                  <a:schemeClr val="bg2">
                    <a:lumMod val="25000"/>
                  </a:schemeClr>
                </a:solidFill>
                <a:cs typeface="B Traffic" pitchFamily="2" charset="-78"/>
              </a:rPr>
              <a:t> می سازد</a:t>
            </a:r>
            <a:endParaRPr lang="en-US" sz="2800" dirty="0">
              <a:solidFill>
                <a:schemeClr val="bg2">
                  <a:lumMod val="25000"/>
                </a:schemeClr>
              </a:solidFill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4099" grpId="0" build="p" animBg="1"/>
      <p:bldP spid="5126" grpId="0" build="p"/>
      <p:bldP spid="5129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600200" y="304800"/>
            <a:ext cx="6248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r>
              <a:rPr lang="ar-SA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B Traffic" pitchFamily="2" charset="-78"/>
              </a:rPr>
              <a:t>ضعف نكات  يك  گزارش 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90600" y="1066801"/>
            <a:ext cx="8153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l" rtl="1">
              <a:spcBef>
                <a:spcPct val="50000"/>
              </a:spcBef>
              <a:buFontTx/>
              <a:buAutoNum type="arabicParenR"/>
            </a:pPr>
            <a:r>
              <a:rPr lang="ar-SA" sz="2800" b="1" dirty="0" smtClean="0">
                <a:ea typeface="Arial Unicode MS" pitchFamily="34" charset="-128"/>
                <a:cs typeface="B Traffic" pitchFamily="2" charset="-78"/>
              </a:rPr>
              <a:t>ضعف </a:t>
            </a:r>
            <a:r>
              <a:rPr lang="ar-SA" sz="2800" b="1" dirty="0">
                <a:ea typeface="Arial Unicode MS" pitchFamily="34" charset="-128"/>
                <a:cs typeface="B Traffic" pitchFamily="2" charset="-78"/>
              </a:rPr>
              <a:t>انشاء و جمله بندي و سبك كه موجب </a:t>
            </a:r>
            <a:r>
              <a:rPr lang="ar-SA" sz="2800" b="1" dirty="0" smtClean="0">
                <a:ea typeface="Arial Unicode MS" pitchFamily="34" charset="-128"/>
                <a:cs typeface="B Traffic" pitchFamily="2" charset="-78"/>
              </a:rPr>
              <a:t>نارسايي </a:t>
            </a:r>
            <a:r>
              <a:rPr lang="ar-SA" sz="2800" b="1" dirty="0" smtClean="0">
                <a:ea typeface="Arial Unicode MS" pitchFamily="34" charset="-128"/>
                <a:cs typeface="B Traffic" pitchFamily="2" charset="-78"/>
              </a:rPr>
              <a:t>گزارش </a:t>
            </a:r>
            <a:r>
              <a:rPr lang="ar-SA" sz="2800" b="1" dirty="0">
                <a:ea typeface="Arial Unicode MS" pitchFamily="34" charset="-128"/>
                <a:cs typeface="B Traffic" pitchFamily="2" charset="-78"/>
              </a:rPr>
              <a:t>مي </a:t>
            </a:r>
            <a:r>
              <a:rPr lang="ar-SA" sz="2800" b="1" dirty="0" smtClean="0">
                <a:ea typeface="Arial Unicode MS" pitchFamily="34" charset="-128"/>
                <a:cs typeface="B Traffic" pitchFamily="2" charset="-78"/>
              </a:rPr>
              <a:t>شود</a:t>
            </a:r>
            <a:r>
              <a:rPr lang="fa-IR" sz="2800" b="1" dirty="0" smtClean="0">
                <a:ea typeface="Arial Unicode MS" pitchFamily="34" charset="-128"/>
                <a:cs typeface="B Traffic" pitchFamily="2" charset="-78"/>
              </a:rPr>
              <a:t>.</a:t>
            </a:r>
            <a:r>
              <a:rPr lang="en-US" sz="2800" b="1" dirty="0" smtClean="0">
                <a:ea typeface="Arial Unicode MS" pitchFamily="34" charset="-128"/>
                <a:cs typeface="B Traffic" pitchFamily="2" charset="-78"/>
              </a:rPr>
              <a:t>                                                </a:t>
            </a:r>
            <a:r>
              <a:rPr lang="fa-IR" sz="2800" b="1" dirty="0" smtClean="0">
                <a:ea typeface="Arial Unicode MS" pitchFamily="34" charset="-128"/>
                <a:cs typeface="B Traffic" pitchFamily="2" charset="-78"/>
              </a:rPr>
              <a:t>        </a:t>
            </a:r>
            <a:r>
              <a:rPr lang="ar-SA" sz="2800" b="1" dirty="0" smtClean="0">
                <a:ea typeface="Arial Unicode MS" pitchFamily="34" charset="-128"/>
                <a:cs typeface="B Traffic" pitchFamily="2" charset="-78"/>
              </a:rPr>
              <a:t> </a:t>
            </a:r>
            <a:endParaRPr lang="en-US" sz="2800" b="1" dirty="0"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066801" y="20574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 rtl="1">
              <a:spcBef>
                <a:spcPct val="50000"/>
              </a:spcBef>
              <a:buFontTx/>
              <a:buAutoNum type="arabicParenR" startAt="2"/>
            </a:pPr>
            <a:r>
              <a:rPr lang="ar-SA" sz="2400" b="1" dirty="0" smtClean="0">
                <a:ea typeface="Arial Unicode MS" pitchFamily="34" charset="-128"/>
                <a:cs typeface="B Traffic" pitchFamily="2" charset="-78"/>
              </a:rPr>
              <a:t>تركيب </a:t>
            </a:r>
            <a:r>
              <a:rPr lang="ar-SA" sz="2400" b="1" dirty="0">
                <a:ea typeface="Arial Unicode MS" pitchFamily="34" charset="-128"/>
                <a:cs typeface="B Traffic" pitchFamily="2" charset="-78"/>
              </a:rPr>
              <a:t>غلط از نظر فصل بندي و پاراگراف </a:t>
            </a:r>
            <a:r>
              <a:rPr lang="ar-SA" sz="2400" b="1" dirty="0" smtClean="0">
                <a:ea typeface="Arial Unicode MS" pitchFamily="34" charset="-128"/>
                <a:cs typeface="B Traffic" pitchFamily="2" charset="-78"/>
              </a:rPr>
              <a:t>بندي</a:t>
            </a:r>
            <a:r>
              <a:rPr lang="fa-IR" sz="2400" b="1" dirty="0" smtClean="0"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400" b="1" dirty="0" smtClean="0">
                <a:ea typeface="Arial Unicode MS" pitchFamily="34" charset="-128"/>
                <a:cs typeface="B Traffic" pitchFamily="2" charset="-78"/>
              </a:rPr>
              <a:t>موضوعات </a:t>
            </a:r>
            <a:r>
              <a:rPr lang="ar-SA" sz="2400" b="1" dirty="0">
                <a:ea typeface="Arial Unicode MS" pitchFamily="34" charset="-128"/>
                <a:cs typeface="B Traffic" pitchFamily="2" charset="-78"/>
              </a:rPr>
              <a:t>كه گزارش را مغشوش و گمراه كننده مي سازد </a:t>
            </a:r>
            <a:endParaRPr lang="en-US" sz="2400" b="1" dirty="0"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241425" y="3048000"/>
            <a:ext cx="79025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 rtl="1">
              <a:spcBef>
                <a:spcPct val="50000"/>
              </a:spcBef>
              <a:buFontTx/>
              <a:buAutoNum type="arabicParenR" startAt="3"/>
            </a:pPr>
            <a:r>
              <a:rPr lang="ar-SA" sz="2400" b="1" dirty="0"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800" b="1" dirty="0">
                <a:ea typeface="Arial Unicode MS" pitchFamily="34" charset="-128"/>
                <a:cs typeface="B Traffic" pitchFamily="2" charset="-78"/>
              </a:rPr>
              <a:t>روش تحقيق نادرست و غير اصولي كه نتيجه اش </a:t>
            </a:r>
            <a:r>
              <a:rPr lang="ar-SA" sz="2800" b="1" dirty="0" smtClean="0">
                <a:ea typeface="Arial Unicode MS" pitchFamily="34" charset="-128"/>
                <a:cs typeface="B Traffic" pitchFamily="2" charset="-78"/>
              </a:rPr>
              <a:t>ارائه </a:t>
            </a:r>
            <a:r>
              <a:rPr lang="ar-SA" sz="2800" b="1" dirty="0">
                <a:ea typeface="Arial Unicode MS" pitchFamily="34" charset="-128"/>
                <a:cs typeface="B Traffic" pitchFamily="2" charset="-78"/>
              </a:rPr>
              <a:t>گزارش اشتباه آميز يا مشكوك و غير كافي </a:t>
            </a:r>
            <a:r>
              <a:rPr lang="ar-SA" sz="2800" b="1" dirty="0" smtClean="0">
                <a:ea typeface="Arial Unicode MS" pitchFamily="34" charset="-128"/>
                <a:cs typeface="B Traffic" pitchFamily="2" charset="-78"/>
              </a:rPr>
              <a:t>است</a:t>
            </a:r>
            <a:r>
              <a:rPr lang="en-US" sz="2800" b="1" dirty="0" smtClean="0">
                <a:ea typeface="Arial Unicode MS" pitchFamily="34" charset="-128"/>
                <a:cs typeface="B Traffic" pitchFamily="2" charset="-78"/>
              </a:rPr>
              <a:t>        </a:t>
            </a:r>
            <a:endParaRPr lang="en-US" sz="2800" b="1" dirty="0"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990600" y="4419600"/>
            <a:ext cx="8153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r" rtl="1">
              <a:spcBef>
                <a:spcPct val="50000"/>
              </a:spcBef>
              <a:buFontTx/>
              <a:buAutoNum type="arabicParenR" startAt="4"/>
            </a:pPr>
            <a:r>
              <a:rPr lang="en-US" sz="2800" b="1" dirty="0" smtClean="0"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800" b="1" dirty="0" smtClean="0"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800" b="1" dirty="0">
                <a:ea typeface="Arial Unicode MS" pitchFamily="34" charset="-128"/>
                <a:cs typeface="B Traffic" pitchFamily="2" charset="-78"/>
              </a:rPr>
              <a:t>عدم دقت در ارائه مطالب كه به گزارش خلل وارد </a:t>
            </a:r>
            <a:endParaRPr lang="en-US" sz="2800" b="1" dirty="0" smtClean="0">
              <a:ea typeface="Arial Unicode MS" pitchFamily="34" charset="-128"/>
              <a:cs typeface="B Traffic" pitchFamily="2" charset="-78"/>
            </a:endParaRPr>
          </a:p>
          <a:p>
            <a:pPr marL="457200" indent="-457200" algn="r" rtl="1">
              <a:spcBef>
                <a:spcPct val="50000"/>
              </a:spcBef>
            </a:pPr>
            <a:r>
              <a:rPr lang="en-US" sz="2800" b="1" dirty="0" smtClean="0">
                <a:ea typeface="Arial Unicode MS" pitchFamily="34" charset="-128"/>
                <a:cs typeface="B Traffic" pitchFamily="2" charset="-78"/>
              </a:rPr>
              <a:t>     </a:t>
            </a:r>
            <a:r>
              <a:rPr lang="ar-SA" sz="2800" b="1" dirty="0" smtClean="0">
                <a:ea typeface="Arial Unicode MS" pitchFamily="34" charset="-128"/>
                <a:cs typeface="B Traffic" pitchFamily="2" charset="-78"/>
              </a:rPr>
              <a:t>مي </a:t>
            </a:r>
            <a:r>
              <a:rPr lang="ar-SA" sz="2800" b="1" dirty="0">
                <a:ea typeface="Arial Unicode MS" pitchFamily="34" charset="-128"/>
                <a:cs typeface="B Traffic" pitchFamily="2" charset="-78"/>
              </a:rPr>
              <a:t>سازد و اي بسا كه حقيقتى را وارونه جلوه دهد و سر نوشت فرد يا افرادي را دگرگون سازد</a:t>
            </a:r>
            <a:endParaRPr lang="en-US" sz="2800" b="1" dirty="0">
              <a:ea typeface="Arial Unicode MS" pitchFamily="34" charset="-128"/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3" grpId="0" build="p"/>
      <p:bldP spid="30724" grpId="0" build="p"/>
      <p:bldP spid="30725" grpId="0" build="p"/>
      <p:bldP spid="3072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a-IR" sz="4400">
                <a:solidFill>
                  <a:schemeClr val="tx2"/>
                </a:solidFill>
              </a:rPr>
              <a:t> </a:t>
            </a:r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62000" y="228600"/>
            <a:ext cx="77724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a-IR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استفاده از عناوین در گزارش ها :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914401"/>
            <a:ext cx="7696200" cy="50906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002060"/>
                </a:solidFill>
                <a:cs typeface="B Traffic" pitchFamily="2" charset="-78"/>
                <a:hlinkClick r:id="rId3" action="ppaction://hlinksldjump"/>
              </a:rPr>
              <a:t>ترجیح داشتن ساده نویسی بر پیچیده نویسی</a:t>
            </a:r>
            <a:endParaRPr lang="fa-IR" sz="2800" b="1" dirty="0" smtClean="0">
              <a:solidFill>
                <a:srgbClr val="002060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endParaRPr lang="fa-IR" sz="2800" b="1" dirty="0" smtClean="0">
              <a:solidFill>
                <a:srgbClr val="002060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002060"/>
                </a:solidFill>
                <a:cs typeface="B Traffic" pitchFamily="2" charset="-78"/>
                <a:hlinkClick r:id="rId4" action="ppaction://hlinksldjump"/>
              </a:rPr>
              <a:t>پرهیز از به کاربردن لغات و ترکیبات دور از ذهن و نامأنوس</a:t>
            </a:r>
            <a:endParaRPr lang="fa-IR" sz="2800" b="1" dirty="0" smtClean="0">
              <a:solidFill>
                <a:srgbClr val="002060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endParaRPr lang="fa-IR" sz="2800" b="1" dirty="0" smtClean="0">
              <a:solidFill>
                <a:srgbClr val="002060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002060"/>
                </a:solidFill>
                <a:cs typeface="B Traffic" pitchFamily="2" charset="-78"/>
                <a:hlinkClick r:id="rId4" action="ppaction://hlinksldjump"/>
              </a:rPr>
              <a:t>بعضی از لغات نامأنوس و معادل شناخته شده آنها</a:t>
            </a:r>
            <a:endParaRPr lang="fa-IR" sz="2800" b="1" dirty="0" smtClean="0">
              <a:solidFill>
                <a:srgbClr val="002060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endParaRPr lang="fa-IR" sz="2800" b="1" dirty="0" smtClean="0">
              <a:solidFill>
                <a:srgbClr val="002060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002060"/>
                </a:solidFill>
                <a:cs typeface="B Traffic" pitchFamily="2" charset="-78"/>
                <a:hlinkClick r:id="rId5" action="ppaction://hlinksldjump"/>
              </a:rPr>
              <a:t>  </a:t>
            </a:r>
            <a:r>
              <a:rPr lang="fa-IR" sz="2800" b="1" dirty="0" smtClean="0">
                <a:solidFill>
                  <a:srgbClr val="002060"/>
                </a:solidFill>
                <a:cs typeface="B Traffic" pitchFamily="2" charset="-78"/>
                <a:hlinkClick r:id="rId5" action="ppaction://hlinksldjump"/>
              </a:rPr>
              <a:t>آوردن حقایق بی آنکه مبالغه شود</a:t>
            </a:r>
            <a:endParaRPr lang="fa-IR" sz="2800" b="1" dirty="0" smtClean="0">
              <a:solidFill>
                <a:srgbClr val="002060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endParaRPr lang="fa-IR" sz="2800" b="1" dirty="0" smtClean="0">
              <a:solidFill>
                <a:srgbClr val="002060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002060"/>
                </a:solidFill>
                <a:cs typeface="B Traffic" pitchFamily="2" charset="-78"/>
                <a:hlinkClick r:id="rId6" action="ppaction://hlinksldjump"/>
              </a:rPr>
              <a:t>نوشتن به صورت صحبت نیمه رسمی</a:t>
            </a:r>
            <a:endParaRPr lang="fa-IR" sz="2800" b="1" dirty="0">
              <a:solidFill>
                <a:srgbClr val="002060"/>
              </a:solidFill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/>
      <p:bldP spid="6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76225" y="476250"/>
            <a:ext cx="8580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a-I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پرهیز از </a:t>
            </a:r>
            <a:r>
              <a:rPr lang="fa-IR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به کاربردن لغات وترکیبات </a:t>
            </a:r>
            <a:r>
              <a:rPr lang="fa-I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دور از </a:t>
            </a:r>
            <a:r>
              <a:rPr lang="fa-IR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ذهن و نامأنوس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1540791"/>
            <a:ext cx="8001000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70C0"/>
                </a:solidFill>
                <a:cs typeface="B Traffic" pitchFamily="2" charset="-78"/>
              </a:rPr>
              <a:t>اگر خواننده، معنای واژه هایی را که بکار رفته، نفهمد، مقصود شما را نیز درک نخواهد کرد. مانند : 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a-IR" sz="2400" b="1" dirty="0" smtClean="0">
                <a:solidFill>
                  <a:srgbClr val="0070C0"/>
                </a:solidFill>
                <a:cs typeface="B Traffic" pitchFamily="2" charset="-78"/>
              </a:rPr>
              <a:t>بند ماقبل آخر مندرج در ظهر ورقه</a:t>
            </a:r>
            <a:r>
              <a:rPr lang="en-US" sz="2400" b="1" dirty="0" smtClean="0">
                <a:solidFill>
                  <a:srgbClr val="0070C0"/>
                </a:solidFill>
                <a:cs typeface="B Traffic" pitchFamily="2" charset="-78"/>
              </a:rPr>
              <a:t>  </a:t>
            </a:r>
            <a:r>
              <a:rPr lang="fa-IR" sz="2400" b="1" dirty="0" smtClean="0">
                <a:solidFill>
                  <a:srgbClr val="0070C0"/>
                </a:solidFill>
                <a:cs typeface="B Traffic" pitchFamily="2" charset="-78"/>
              </a:rPr>
              <a:t>،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a-IR" sz="2400" b="1" dirty="0" smtClean="0">
                <a:solidFill>
                  <a:srgbClr val="0070C0"/>
                </a:solidFill>
                <a:cs typeface="B Traffic" pitchFamily="2" charset="-78"/>
              </a:rPr>
              <a:t>یک بند مانده به آخر،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a-IR" sz="2400" b="1" dirty="0" smtClean="0">
                <a:solidFill>
                  <a:srgbClr val="0070C0"/>
                </a:solidFill>
                <a:cs typeface="B Traffic" pitchFamily="2" charset="-78"/>
              </a:rPr>
              <a:t> پشت صفحه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  <a:cs typeface="B Traffic" pitchFamily="2" charset="-78"/>
              </a:rPr>
              <a:t> </a:t>
            </a:r>
            <a:r>
              <a:rPr lang="fa-IR" sz="2400" b="1" dirty="0" smtClean="0">
                <a:solidFill>
                  <a:srgbClr val="0070C0"/>
                </a:solidFill>
                <a:cs typeface="B Traffic" pitchFamily="2" charset="-78"/>
              </a:rPr>
              <a:t>استفاده از واژه‌های تخصصی و اصطلاحات در محافل مربوط</a:t>
            </a:r>
            <a:endParaRPr lang="en-US" sz="24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sz="24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70C0"/>
                </a:solidFill>
                <a:cs typeface="B Traffic" pitchFamily="2" charset="-78"/>
              </a:rPr>
              <a:t>آوردن معنی واژه‌های تخصصی در پرانتز یا پاورقی برای</a:t>
            </a:r>
            <a:r>
              <a:rPr lang="en-US" sz="2400" b="1" dirty="0" smtClean="0">
                <a:solidFill>
                  <a:srgbClr val="0070C0"/>
                </a:solidFill>
                <a:cs typeface="B Traffic" pitchFamily="2" charset="-78"/>
              </a:rPr>
              <a:t> </a:t>
            </a:r>
            <a:r>
              <a:rPr lang="fa-IR" sz="2400" b="1" dirty="0" smtClean="0">
                <a:solidFill>
                  <a:srgbClr val="0070C0"/>
                </a:solidFill>
                <a:cs typeface="B Traffic" pitchFamily="2" charset="-78"/>
              </a:rPr>
              <a:t>عموم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fa-IR" sz="24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0070C0"/>
                </a:solidFill>
                <a:cs typeface="B Traffic" pitchFamily="2" charset="-78"/>
              </a:rPr>
              <a:t>بکارگیری معادل مأنوس و آشنای لغات برای خوانندگان و شنوندگان در نوشته و محاوره</a:t>
            </a:r>
            <a:endParaRPr lang="fa-IR" sz="2400" b="1" dirty="0">
              <a:solidFill>
                <a:srgbClr val="0070C0"/>
              </a:solidFill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Group 2"/>
          <p:cNvGraphicFramePr>
            <a:graphicFrameLocks noGrp="1"/>
          </p:cNvGraphicFramePr>
          <p:nvPr/>
        </p:nvGraphicFramePr>
        <p:xfrm>
          <a:off x="1066800" y="1066800"/>
          <a:ext cx="7239000" cy="5326064"/>
        </p:xfrm>
        <a:graphic>
          <a:graphicData uri="http://schemas.openxmlformats.org/drawingml/2006/table">
            <a:tbl>
              <a:tblPr/>
              <a:tblGrid>
                <a:gridCol w="3492945"/>
                <a:gridCol w="3746055"/>
              </a:tblGrid>
              <a:tr h="754556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آشنا</a:t>
                      </a:r>
                      <a:endParaRPr kumimoji="0" lang="en-US" sz="2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B Traff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874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ناآشنا</a:t>
                      </a:r>
                      <a:endParaRPr kumimoji="0" lang="en-US" sz="2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B Traffic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8747"/>
                    </a:solidFill>
                  </a:tcPr>
                </a:tc>
              </a:tr>
              <a:tr h="457150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پیوستن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تا آنجا که می توان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۵</a:t>
                      </a: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 تا </a:t>
                      </a: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١٠</a:t>
                      </a:r>
                      <a:endParaRPr kumimoji="0" lang="fa-IR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B Traffic" pitchFamily="2" charset="-78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از این رو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جریان کار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پی در پی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دست کم، اقلاً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جز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B Traffic" pitchFamily="2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الحاق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حتی الامکان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۵</a:t>
                      </a: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 الی</a:t>
                      </a:r>
                      <a:r>
                        <a:rPr kumimoji="0" lang="ar-S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١٠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لذا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شرح ماجرا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متوالی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لااقل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B Traffic" pitchFamily="2" charset="-78"/>
                        </a:rPr>
                        <a:t>سوای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B Traffic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28600" y="1"/>
            <a:ext cx="876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a-I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B Traffic" pitchFamily="2" charset="-78"/>
              </a:rPr>
              <a:t>بعضی از لغات نامأنوس و معادل شناخته شده آنها</a:t>
            </a:r>
            <a:endParaRPr lang="en-US" sz="3200" b="1" dirty="0"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622300" y="558800"/>
            <a:ext cx="77724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a-IR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آوردن حقایق بی آنکه مبالغه شود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2025539"/>
            <a:ext cx="7848600" cy="336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800" b="1" dirty="0" smtClean="0">
                <a:cs typeface="B Traffic" pitchFamily="2" charset="-78"/>
              </a:rPr>
              <a:t> </a:t>
            </a:r>
            <a:r>
              <a:rPr lang="fa-IR" sz="2800" b="1" dirty="0" smtClean="0">
                <a:cs typeface="B Traffic" pitchFamily="2" charset="-78"/>
              </a:rPr>
              <a:t>منظور از تنظیم هر نوع گزارش، رساندن پیام و بیان کردن حقایق و واقعیات است.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en-US" sz="2800" b="1" dirty="0" smtClean="0">
                <a:cs typeface="B Traffic" pitchFamily="2" charset="-78"/>
              </a:rPr>
              <a:t> </a:t>
            </a:r>
            <a:r>
              <a:rPr lang="fa-IR" sz="2800" b="1" dirty="0" smtClean="0">
                <a:cs typeface="B Traffic" pitchFamily="2" charset="-78"/>
              </a:rPr>
              <a:t>رعایت </a:t>
            </a:r>
            <a:r>
              <a:rPr lang="fa-IR" sz="2800" b="1" dirty="0" smtClean="0">
                <a:cs typeface="B Traffic" pitchFamily="2" charset="-78"/>
              </a:rPr>
              <a:t>منطق و پرهیز از دروغ و مبالغه برای ایجاد و حفظ حس اعتماد در خواننده</a:t>
            </a: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endParaRPr lang="fa-IR" sz="2800" b="1" dirty="0" smtClean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800" b="1" dirty="0" smtClean="0">
                <a:cs typeface="B Traffic" pitchFamily="2" charset="-78"/>
              </a:rPr>
              <a:t>گزارشی </a:t>
            </a:r>
            <a:r>
              <a:rPr lang="fa-IR" sz="2800" b="1" dirty="0" smtClean="0">
                <a:cs typeface="B Traffic" pitchFamily="2" charset="-78"/>
              </a:rPr>
              <a:t>که از آغاز تا پایان به روشنی و سادگی تنظیم شده باشد، عملاً بهترین تأثیر را در خواننده می گذارد.</a:t>
            </a:r>
            <a:endParaRPr lang="en-US" sz="2800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838200" y="0"/>
            <a:ext cx="77724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a-IR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نوشتن به صورت صحبت نیمه رسمی</a:t>
            </a:r>
            <a:endParaRPr lang="en-US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990600"/>
            <a:ext cx="80772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Tx/>
              <a:buChar char="•"/>
            </a:pPr>
            <a:r>
              <a:rPr lang="fa-IR" sz="2000" b="1" dirty="0" smtClean="0">
                <a:cs typeface="B Traffic" pitchFamily="2" charset="-78"/>
              </a:rPr>
              <a:t>در نگارش باید کوشید همانگونه که در یک جلسه نیمه رسمی سخن</a:t>
            </a:r>
            <a:r>
              <a:rPr lang="en-US" sz="2000" b="1" dirty="0" smtClean="0">
                <a:cs typeface="B Traffic" pitchFamily="2" charset="-78"/>
              </a:rPr>
              <a:t> </a:t>
            </a:r>
            <a:r>
              <a:rPr lang="fa-IR" sz="2000" b="1" dirty="0" smtClean="0">
                <a:cs typeface="B Traffic" pitchFamily="2" charset="-78"/>
              </a:rPr>
              <a:t>می‌گوییم، بنویسیم . </a:t>
            </a: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r>
              <a:rPr lang="fa-IR" sz="2000" b="1" dirty="0" smtClean="0">
                <a:cs typeface="B Traffic" pitchFamily="2" charset="-78"/>
              </a:rPr>
              <a:t>افکار خود را با دقت و صراحت و در نهایت روشنی و کوتاهی بنگاریم.</a:t>
            </a: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endParaRPr lang="en-US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r>
              <a:rPr lang="fa-IR" sz="2000" b="1" dirty="0" smtClean="0">
                <a:cs typeface="B Traffic" pitchFamily="2" charset="-78"/>
              </a:rPr>
              <a:t>هر چه زبان ادبیات ملتی پربارتر و قدیمتر باشد، فرق میان زبان گفتار و نوشتارآن زبان بیشتر است، از جمله زبان فارسی .                                                       </a:t>
            </a: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r>
              <a:rPr lang="fa-IR" sz="2000" b="1" dirty="0" smtClean="0">
                <a:cs typeface="B Traffic" pitchFamily="2" charset="-78"/>
              </a:rPr>
              <a:t>هدف از تکیه بر زبان گفتاری نیمه رسمی ، رعایت سادگی زبان گفتاری در زبان</a:t>
            </a:r>
            <a:r>
              <a:rPr lang="en-US" sz="2000" b="1" dirty="0" smtClean="0">
                <a:cs typeface="B Traffic" pitchFamily="2" charset="-78"/>
              </a:rPr>
              <a:t>  </a:t>
            </a:r>
            <a:r>
              <a:rPr lang="fa-IR" sz="2000" b="1" dirty="0" smtClean="0">
                <a:cs typeface="B Traffic" pitchFamily="2" charset="-78"/>
              </a:rPr>
              <a:t>نوشتاری است </a:t>
            </a:r>
            <a:r>
              <a:rPr lang="fa-IR" sz="2000" b="1" dirty="0" smtClean="0">
                <a:cs typeface="B Traffic" pitchFamily="2" charset="-78"/>
              </a:rPr>
              <a:t> </a:t>
            </a:r>
            <a:r>
              <a:rPr lang="fa-IR" sz="2000" b="1" dirty="0" smtClean="0">
                <a:cs typeface="B Traffic" pitchFamily="2" charset="-78"/>
              </a:rPr>
              <a:t>.</a:t>
            </a:r>
          </a:p>
          <a:p>
            <a:pPr marL="342900" indent="-342900" algn="r" rtl="1">
              <a:spcBef>
                <a:spcPct val="20000"/>
              </a:spcBef>
              <a:buFontTx/>
              <a:buChar char="•"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×"/>
            </a:pPr>
            <a:r>
              <a:rPr lang="fa-IR" sz="2000" b="1" dirty="0" smtClean="0">
                <a:cs typeface="B Traffic" pitchFamily="2" charset="-78"/>
              </a:rPr>
              <a:t>این اداره اهتمام خواهد نمود </a:t>
            </a:r>
            <a:r>
              <a:rPr lang="en-US" sz="2000" b="1" dirty="0" smtClean="0">
                <a:cs typeface="B Traffic" pitchFamily="2" charset="-78"/>
              </a:rPr>
              <a:t>.</a:t>
            </a:r>
            <a:r>
              <a:rPr lang="fa-IR" sz="2000" b="1" dirty="0" smtClean="0">
                <a:cs typeface="B Traffic" pitchFamily="2" charset="-78"/>
              </a:rPr>
              <a:t>     &gt; 	این اداره خواهد کوشید.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×"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×"/>
            </a:pPr>
            <a:r>
              <a:rPr lang="fa-IR" sz="2000" b="1" dirty="0" smtClean="0">
                <a:cs typeface="B Traffic" pitchFamily="2" charset="-78"/>
              </a:rPr>
              <a:t>بدین وسیله چک ارسالی را با نهایت امتنان اشعار می دارد.                            </a:t>
            </a:r>
          </a:p>
          <a:p>
            <a:pPr marL="2057400" lvl="4" indent="-228600" algn="r" rtl="1">
              <a:spcBef>
                <a:spcPct val="20000"/>
              </a:spcBef>
              <a:buFont typeface="Wingdings" pitchFamily="2" charset="2"/>
              <a:buNone/>
            </a:pPr>
            <a:r>
              <a:rPr lang="fa-IR" sz="2000" b="1" dirty="0" smtClean="0">
                <a:cs typeface="B Traffic" pitchFamily="2" charset="-78"/>
              </a:rPr>
              <a:t>			                </a:t>
            </a:r>
            <a:r>
              <a:rPr lang="fa-IR" sz="2000" b="1" dirty="0" smtClean="0">
                <a:cs typeface="B Traffic" pitchFamily="2" charset="-78"/>
              </a:rPr>
              <a:t>&gt;   </a:t>
            </a:r>
            <a:r>
              <a:rPr lang="fa-IR" sz="2000" b="1" dirty="0" smtClean="0">
                <a:cs typeface="B Traffic" pitchFamily="2" charset="-78"/>
              </a:rPr>
              <a:t>چک شما رسید. متشکرم   .</a:t>
            </a:r>
            <a:endParaRPr lang="en-US" sz="2000" b="1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143000" y="381000"/>
            <a:ext cx="7056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rtl="0" eaLnBrk="0" hangingPunct="0">
              <a:spcBef>
                <a:spcPct val="50000"/>
              </a:spcBef>
              <a:defRPr/>
            </a:pPr>
            <a:r>
              <a:rPr lang="fa-IR" sz="28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B Traffic" pitchFamily="2" charset="-78"/>
              </a:rPr>
              <a:t>نشانه گذاری و اهمیت آن در نگارش</a:t>
            </a:r>
            <a:endParaRPr lang="en-US" sz="2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7315200" y="838200"/>
            <a:ext cx="136842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fa-IR" sz="2400" b="1" dirty="0">
                <a:solidFill>
                  <a:srgbClr val="C00000"/>
                </a:solidFill>
                <a:cs typeface="B Traffic" pitchFamily="2" charset="-78"/>
              </a:rPr>
              <a:t>مقدمه</a:t>
            </a:r>
            <a:r>
              <a:rPr lang="fa-IR" sz="2400" dirty="0">
                <a:solidFill>
                  <a:srgbClr val="C00000"/>
                </a:solidFill>
                <a:cs typeface="B Yekan" pitchFamily="2" charset="-78"/>
              </a:rPr>
              <a:t> :</a:t>
            </a:r>
            <a:endParaRPr lang="en-US" sz="2400" dirty="0">
              <a:solidFill>
                <a:srgbClr val="C00000"/>
              </a:solidFill>
              <a:cs typeface="B Yeka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447800"/>
            <a:ext cx="8001000" cy="533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همگ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دان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م که ما به وس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له زبان و نوشتن ، هدفها و </a:t>
            </a:r>
            <a:r>
              <a:rPr lang="fa-IR" sz="2400" b="1" dirty="0" smtClean="0">
                <a:cs typeface="B Traffic" pitchFamily="2" charset="-78"/>
              </a:rPr>
              <a:t>مفهوم ها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ذهن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خود را به د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گران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فهمان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م </a:t>
            </a:r>
            <a:r>
              <a:rPr lang="fa-IR" sz="2400" b="1" dirty="0" smtClean="0">
                <a:cs typeface="B Traffic" pitchFamily="2" charset="-78"/>
              </a:rPr>
              <a:t>.</a:t>
            </a:r>
          </a:p>
          <a:p>
            <a:pPr marL="342900" indent="-342900" algn="r" rtl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 </a:t>
            </a:r>
            <a:endParaRPr lang="fa-IR" sz="24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ول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الفاظ و کلمات ، چه در تلفظ و چه در نگارش ، برا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ب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ان بعض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از حالات درون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و مفاه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م ذهن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، ناتوان و نارسا هستند .</a:t>
            </a:r>
          </a:p>
          <a:p>
            <a:pPr marL="342900" indent="-342900" algn="r" rtl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ü"/>
            </a:pPr>
            <a:endParaRPr lang="fa-IR" sz="24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حال برا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جبران 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ن نارسا</a:t>
            </a:r>
            <a:r>
              <a:rPr lang="ar-SA" sz="2400" b="1" dirty="0" smtClean="0">
                <a:cs typeface="B Traffic" pitchFamily="2" charset="-78"/>
              </a:rPr>
              <a:t>يي</a:t>
            </a:r>
            <a:r>
              <a:rPr lang="fa-IR" sz="2400" b="1" dirty="0" smtClean="0">
                <a:cs typeface="B Traffic" pitchFamily="2" charset="-78"/>
              </a:rPr>
              <a:t> و ناتوان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، در مرحله تلفظ از کشش آهنگ ، لحن گفتار ، طن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ن صدا و اشارات اعضاء صورت خود و در مرحله نگارش از نشانه ها و اشارات قرارداد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ب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ن الملل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استفاده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کن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م .</a:t>
            </a:r>
          </a:p>
          <a:p>
            <a:pPr marL="342900" indent="-342900" algn="r" rtl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ü"/>
            </a:pPr>
            <a:endParaRPr lang="fa-IR" sz="24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که در ادامه به توض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ح بعض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از نشانه ها که کاربرد ب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شتر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</a:t>
            </a:r>
            <a:r>
              <a:rPr lang="fa-IR" sz="2400" b="1" dirty="0" smtClean="0">
                <a:cs typeface="B Traffic" pitchFamily="2" charset="-78"/>
              </a:rPr>
              <a:t>دارند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پرداز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م </a:t>
            </a:r>
            <a:endParaRPr lang="en-US" sz="2400" b="1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  <p:bldP spid="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43200" y="152400"/>
            <a:ext cx="44053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a-IR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B Traffic" pitchFamily="2" charset="-78"/>
              </a:rPr>
              <a:t>نشانه گذاری در نگارش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1295400"/>
            <a:ext cx="8153400" cy="504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Ø"/>
            </a:pPr>
            <a:r>
              <a:rPr lang="fa-IR" sz="2400" b="1" dirty="0" smtClean="0">
                <a:cs typeface="B Traffic" pitchFamily="2" charset="-78"/>
              </a:rPr>
              <a:t>نقطه (.) 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en-US" sz="2400" b="1" dirty="0" smtClean="0">
                <a:solidFill>
                  <a:srgbClr val="C00000"/>
                </a:solidFill>
                <a:cs typeface="B Traffic" pitchFamily="2" charset="-78"/>
              </a:rPr>
              <a:t>      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نشانه پا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ان 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ک جمله است . همچن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ن بعد از حروف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که نشانه اختصار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نامها است 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ن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ز بکار م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رود ، مثل آ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.ب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.ام.</a:t>
            </a:r>
          </a:p>
          <a:p>
            <a:pPr marL="342900" indent="-342900" algn="r" rtl="1">
              <a:spcBef>
                <a:spcPct val="20000"/>
              </a:spcBef>
            </a:pPr>
            <a:endParaRPr lang="fa-IR" sz="2400" b="1" dirty="0" smtClean="0">
              <a:solidFill>
                <a:srgbClr val="FFFF00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Ø"/>
            </a:pPr>
            <a:r>
              <a:rPr lang="fa-IR" sz="2400" b="1" dirty="0" smtClean="0">
                <a:cs typeface="B Traffic" pitchFamily="2" charset="-78"/>
              </a:rPr>
              <a:t>و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رگول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نشانه فاصله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سرکج (،)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هنگام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که معن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مطالب ، مکث و درنگ کوتاه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را اقتضا کند استفاده م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شود </a:t>
            </a:r>
          </a:p>
          <a:p>
            <a:pPr marL="342900" indent="-342900" algn="r" rtl="1">
              <a:spcBef>
                <a:spcPct val="20000"/>
              </a:spcBef>
            </a:pPr>
            <a:endParaRPr lang="fa-IR" sz="2400" b="1" dirty="0" smtClean="0">
              <a:solidFill>
                <a:srgbClr val="FFFF00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Ø"/>
            </a:pPr>
            <a:r>
              <a:rPr lang="fa-IR" sz="2400" b="1" dirty="0" smtClean="0">
                <a:cs typeface="B Traffic" pitchFamily="2" charset="-78"/>
              </a:rPr>
              <a:t>نقطه با و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رگول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سرکج با نقطه (؛)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ا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ن علامت نشانه درنگ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بلندتر از و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رگول و کوتاه تر از نقطه است و معمولاً در موقع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که جملـه تمـام شده ول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مطلب ادامه دارد استفاده م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شود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29821" y="228600"/>
            <a:ext cx="44053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a-IR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B Traffic" pitchFamily="2" charset="-78"/>
              </a:rPr>
              <a:t>نشانه گذاری در نگارش</a:t>
            </a:r>
            <a:endParaRPr lang="en-US" sz="36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1610041"/>
            <a:ext cx="8153400" cy="4376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Ø"/>
            </a:pP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دونقطه ب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ان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(:)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fa-IR" sz="2400" b="1" dirty="0" smtClean="0">
                <a:cs typeface="B Traffic" pitchFamily="2" charset="-78"/>
              </a:rPr>
              <a:t>         نشانه شرح است و هنگام توض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ح ب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شتر مطالب بکار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رود و نشانه مکث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بلندتر از نقطه است .</a:t>
            </a:r>
          </a:p>
          <a:p>
            <a:pPr marL="342900" indent="-342900" algn="r" rtl="1">
              <a:spcBef>
                <a:spcPct val="20000"/>
              </a:spcBef>
            </a:pPr>
            <a:endParaRPr lang="fa-IR" sz="2400" b="1" dirty="0" smtClean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Ø"/>
            </a:pP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سه نقطه 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ا نشانه تعل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ق (...)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        </a:t>
            </a:r>
            <a:r>
              <a:rPr lang="fa-IR" sz="2400" b="1" dirty="0" smtClean="0">
                <a:cs typeface="B Traffic" pitchFamily="2" charset="-78"/>
              </a:rPr>
              <a:t>به هنگام حذف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ک کلمه استفاده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شود .</a:t>
            </a:r>
          </a:p>
          <a:p>
            <a:pPr marL="342900" indent="-342900" algn="r" rtl="1">
              <a:spcBef>
                <a:spcPct val="20000"/>
              </a:spcBef>
            </a:pPr>
            <a:endParaRPr lang="fa-IR" sz="2400" b="1" dirty="0" smtClean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Ø"/>
            </a:pP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چند نقطه (........)</a:t>
            </a:r>
          </a:p>
          <a:p>
            <a:pPr marL="342900" indent="-342900" algn="r" rtl="1">
              <a:spcBef>
                <a:spcPct val="20000"/>
              </a:spcBef>
            </a:pPr>
            <a:endParaRPr lang="fa-IR" sz="2400" b="1" dirty="0" smtClean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</a:pPr>
            <a:r>
              <a:rPr lang="fa-IR" sz="2400" b="1" dirty="0" smtClean="0">
                <a:cs typeface="B Traffic" pitchFamily="2" charset="-78"/>
              </a:rPr>
              <a:t>نشانه حذف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ک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چند جمله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باشد .</a:t>
            </a:r>
            <a:endParaRPr lang="fa-IR" sz="2400" b="1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90064" y="152400"/>
            <a:ext cx="39324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a-IR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B Traffic" pitchFamily="2" charset="-78"/>
              </a:rPr>
              <a:t>نشانه گذاری در نگارش</a:t>
            </a:r>
            <a:endParaRPr lang="en-US" sz="32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249942"/>
            <a:ext cx="8153400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ت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ره بلند (ــ)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         </a:t>
            </a:r>
            <a:r>
              <a:rPr lang="fa-IR" sz="2400" b="1" dirty="0" smtClean="0">
                <a:cs typeface="B Traffic" pitchFamily="2" charset="-78"/>
              </a:rPr>
              <a:t>نشانه تفک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ک است برا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قطع مطلب و ق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د جمله معترضه .</a:t>
            </a:r>
          </a:p>
          <a:p>
            <a:pPr marL="342900" indent="-342900" algn="r" rtl="1">
              <a:spcBef>
                <a:spcPct val="20000"/>
              </a:spcBef>
            </a:pPr>
            <a:endParaRPr lang="fa-IR" sz="2400" b="1" dirty="0" smtClean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خط کش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ده (ــــــــــــ)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fa-IR" sz="2400" b="1" dirty="0" smtClean="0">
                <a:cs typeface="B Traffic" pitchFamily="2" charset="-78"/>
              </a:rPr>
              <a:t>برا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برجسته نمودن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مشخص کردن قسمت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از نوشته ، اعم از دست نوشته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ماش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بکار برده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شود و برا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اهم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ت بخش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دن به آن مقدار از نوشته استفاده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گردد .</a:t>
            </a:r>
          </a:p>
          <a:p>
            <a:pPr marL="342900" indent="-342900" algn="r" rtl="1">
              <a:spcBef>
                <a:spcPct val="20000"/>
              </a:spcBef>
            </a:pPr>
            <a:endParaRPr lang="fa-IR" sz="2400" b="1" dirty="0" smtClean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دوکمان 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ا گر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زنما ( )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fa-IR" sz="2400" b="1" dirty="0" smtClean="0">
                <a:cs typeface="B Traffic" pitchFamily="2" charset="-78"/>
              </a:rPr>
              <a:t>برا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توض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ح اضاف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ذکر جمله 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که از بحث خارج است ون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ز برا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جدا کردن بعض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از کلمات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جملات بکار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رود </a:t>
            </a:r>
            <a:endParaRPr lang="en-US" sz="2400" b="1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838200" y="533400"/>
            <a:ext cx="7848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      </a:t>
            </a: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تعريف لغوي گزارش</a:t>
            </a:r>
            <a:r>
              <a:rPr lang="en-US" sz="32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      </a:t>
            </a:r>
          </a:p>
        </p:txBody>
      </p:sp>
      <p:sp>
        <p:nvSpPr>
          <p:cNvPr id="5123" name="Rectangle 4" descr="Newsprint"/>
          <p:cNvSpPr>
            <a:spLocks noChangeArrowheads="1"/>
          </p:cNvSpPr>
          <p:nvPr/>
        </p:nvSpPr>
        <p:spPr bwMode="auto">
          <a:xfrm>
            <a:off x="304800" y="1371600"/>
            <a:ext cx="8496300" cy="66357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en-US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    </a:t>
            </a:r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بجاي آوردن ، انجام دادن ، </a:t>
            </a:r>
            <a:r>
              <a:rPr lang="ar-SA" sz="22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اظهار</a:t>
            </a:r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نظر كردن</a:t>
            </a:r>
            <a:r>
              <a:rPr lang="en-US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0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درميان نهادن ، شرح وتفسير كردن</a:t>
            </a:r>
            <a:endParaRPr lang="en-US" sz="20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286000" y="2362200"/>
            <a:ext cx="4876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fa-I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Homa" pitchFamily="2" charset="-78"/>
              </a:rPr>
              <a:t> </a:t>
            </a:r>
            <a:r>
              <a:rPr lang="ar-S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Homa" pitchFamily="2" charset="-78"/>
              </a:rPr>
              <a:t>معني </a:t>
            </a:r>
            <a:r>
              <a:rPr lang="ar-S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اصطلاحي</a:t>
            </a:r>
            <a:r>
              <a:rPr lang="en-US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Homa" pitchFamily="2" charset="-78"/>
              </a:rPr>
              <a:t> 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B Homa" pitchFamily="2" charset="-78"/>
            </a:endParaRPr>
          </a:p>
        </p:txBody>
      </p:sp>
      <p:sp>
        <p:nvSpPr>
          <p:cNvPr id="5125" name="Rectangle 7" descr="Newsprint"/>
          <p:cNvSpPr>
            <a:spLocks noChangeArrowheads="1"/>
          </p:cNvSpPr>
          <p:nvPr/>
        </p:nvSpPr>
        <p:spPr bwMode="auto">
          <a:xfrm>
            <a:off x="228600" y="3048000"/>
            <a:ext cx="8382000" cy="6270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ar-SA" sz="24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شرح ، تفسير ، بيان ، تحليل مطالب ونيز علل مسائل خاص</a:t>
            </a:r>
            <a:r>
              <a:rPr lang="en-US" sz="24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900113" y="38608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ar-S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Homa" pitchFamily="2" charset="-78"/>
              </a:rPr>
              <a:t>فايده </a:t>
            </a:r>
            <a:r>
              <a:rPr lang="ar-S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Homa" pitchFamily="2" charset="-78"/>
              </a:rPr>
              <a:t>و</a:t>
            </a:r>
            <a:r>
              <a:rPr lang="fa-I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Homa" pitchFamily="2" charset="-78"/>
              </a:rPr>
              <a:t> </a:t>
            </a:r>
            <a:r>
              <a:rPr lang="ar-S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Homa" pitchFamily="2" charset="-78"/>
              </a:rPr>
              <a:t>هدف </a:t>
            </a:r>
            <a:r>
              <a:rPr lang="ar-S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گزارش</a:t>
            </a:r>
            <a:r>
              <a:rPr lang="ar-S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Homa" pitchFamily="2" charset="-78"/>
              </a:rPr>
              <a:t> نويسي</a:t>
            </a:r>
            <a:endParaRPr lang="en-US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B Homa" pitchFamily="2" charset="-78"/>
            </a:endParaRPr>
          </a:p>
        </p:txBody>
      </p:sp>
      <p:sp>
        <p:nvSpPr>
          <p:cNvPr id="5128" name="Rectangle 11" descr="Stationery"/>
          <p:cNvSpPr>
            <a:spLocks noChangeArrowheads="1"/>
          </p:cNvSpPr>
          <p:nvPr/>
        </p:nvSpPr>
        <p:spPr bwMode="auto">
          <a:xfrm>
            <a:off x="533400" y="4419600"/>
            <a:ext cx="8305800" cy="504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ar-SA" sz="24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رساندن پيام به خواننده با سرعت ، صحت و روشني</a:t>
            </a:r>
            <a:endParaRPr lang="en-US" sz="24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5131" name="Rectangle 14" descr="Stationery"/>
          <p:cNvSpPr>
            <a:spLocks noChangeArrowheads="1"/>
          </p:cNvSpPr>
          <p:nvPr/>
        </p:nvSpPr>
        <p:spPr bwMode="auto">
          <a:xfrm>
            <a:off x="323850" y="5638800"/>
            <a:ext cx="8569325" cy="8778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0" hangingPunct="0"/>
            <a:r>
              <a:rPr lang="ar-SA" sz="2400" b="1" dirty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درتهيه گزارش مخاطب اصلي وتصميم گيرنده </a:t>
            </a:r>
            <a:r>
              <a:rPr lang="ar-SA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نهايي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ar-SA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بايد شناسايي شود</a:t>
            </a:r>
            <a:endParaRPr lang="en-US" sz="24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203575" y="5070475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ar-S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مخاطب كيست</a:t>
            </a:r>
            <a:endParaRPr lang="en-US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1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1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5123" grpId="0" build="p" animBg="1"/>
      <p:bldP spid="6149" grpId="0" build="p"/>
      <p:bldP spid="5125" grpId="0" build="p" animBg="1"/>
      <p:bldP spid="6154" grpId="0" build="p"/>
      <p:bldP spid="5128" grpId="0" build="p" animBg="1"/>
      <p:bldP spid="5131" grpId="0" build="p" animBg="1"/>
      <p:bldP spid="615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7183" y="228600"/>
            <a:ext cx="48734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a-IR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B Traffic" pitchFamily="2" charset="-78"/>
              </a:rPr>
              <a:t>نشانه گذاری در نگارش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693140"/>
            <a:ext cx="8001000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قلاب ، دونبش ، افزوده نما [ ]</a:t>
            </a:r>
          </a:p>
          <a:p>
            <a:pPr marL="342900" indent="-342900" algn="r">
              <a:spcBef>
                <a:spcPct val="20000"/>
              </a:spcBef>
            </a:pPr>
            <a:endParaRPr lang="fa-IR" sz="2400" b="1" dirty="0" smtClean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     </a:t>
            </a:r>
            <a:r>
              <a:rPr lang="fa-IR" sz="2400" b="1" dirty="0" smtClean="0">
                <a:cs typeface="B Traffic" pitchFamily="2" charset="-78"/>
              </a:rPr>
              <a:t>گاه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 در نوشته ها جملات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وجود دارد که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ک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دو واژه کم داشته و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از قلم افتاده است ، برا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رفع 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ن نقص واژه مورد نظر را افزوده و با نوشتن در داخل قلاب مشخص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کن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م .</a:t>
            </a:r>
          </a:p>
          <a:p>
            <a:pPr marL="342900" indent="-342900" algn="r">
              <a:spcBef>
                <a:spcPct val="20000"/>
              </a:spcBef>
            </a:pPr>
            <a:endParaRPr lang="fa-IR" sz="2400" b="1" dirty="0" smtClean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گ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ومه </a:t>
            </a:r>
            <a:r>
              <a:rPr lang="ar-SA" sz="2400" b="1" dirty="0" smtClean="0">
                <a:solidFill>
                  <a:srgbClr val="C00000"/>
                </a:solidFill>
                <a:cs typeface="B Traffic" pitchFamily="2" charset="-78"/>
              </a:rPr>
              <a:t>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ا نشانه نقل قول « »</a:t>
            </a:r>
          </a:p>
          <a:p>
            <a:pPr marL="342900" indent="-342900" algn="r">
              <a:spcBef>
                <a:spcPct val="20000"/>
              </a:spcBef>
            </a:pPr>
            <a:endParaRPr lang="fa-IR" sz="2400" b="1" dirty="0" smtClean="0">
              <a:solidFill>
                <a:schemeClr val="bg1"/>
              </a:solidFill>
              <a:cs typeface="B Traffic" pitchFamily="2" charset="-78"/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 </a:t>
            </a:r>
            <a:r>
              <a:rPr lang="fa-IR" sz="2400" b="1" dirty="0" smtClean="0">
                <a:cs typeface="B Traffic" pitchFamily="2" charset="-78"/>
              </a:rPr>
              <a:t>درآغاز و پا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ان سخن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که مستق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ماً از شخص 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ا منبع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نقل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شود قرار   م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 گ</a:t>
            </a:r>
            <a:r>
              <a:rPr lang="ar-SA" sz="2400" b="1" dirty="0" smtClean="0">
                <a:cs typeface="B Traffic" pitchFamily="2" charset="-78"/>
              </a:rPr>
              <a:t>ي</a:t>
            </a:r>
            <a:r>
              <a:rPr lang="fa-IR" sz="2400" b="1" dirty="0" smtClean="0">
                <a:cs typeface="B Traffic" pitchFamily="2" charset="-78"/>
              </a:rPr>
              <a:t>رد .</a:t>
            </a:r>
            <a:endParaRPr lang="en-US" sz="2400" b="1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48183" y="152400"/>
            <a:ext cx="48734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fa-IR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B Traffic" pitchFamily="2" charset="-78"/>
              </a:rPr>
              <a:t>نشانه گذاری در نگارش</a:t>
            </a:r>
            <a:endParaRPr lang="en-US" sz="40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717489"/>
            <a:ext cx="80772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>
              <a:spcBef>
                <a:spcPct val="20000"/>
              </a:spcBef>
            </a:pPr>
            <a:r>
              <a:rPr lang="fa-IR" sz="2000" b="1" dirty="0" smtClean="0">
                <a:solidFill>
                  <a:srgbClr val="FFFF00"/>
                </a:solidFill>
                <a:cs typeface="B Traffic" pitchFamily="2" charset="-78"/>
              </a:rPr>
              <a:t> </a:t>
            </a:r>
            <a:r>
              <a:rPr lang="ar-SA" sz="2000" b="1" dirty="0" smtClean="0">
                <a:cs typeface="B Traffic" pitchFamily="2" charset="-78"/>
              </a:rPr>
              <a:t>ي</a:t>
            </a:r>
            <a:r>
              <a:rPr lang="fa-IR" sz="2000" b="1" dirty="0" smtClean="0">
                <a:cs typeface="B Traffic" pitchFamily="2" charset="-78"/>
              </a:rPr>
              <a:t>ک ستاره (*)</a:t>
            </a:r>
          </a:p>
          <a:p>
            <a:pPr marL="342900" indent="-342900" algn="r">
              <a:spcBef>
                <a:spcPct val="20000"/>
              </a:spcBef>
            </a:pP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برا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جلب توجه مطالعه کننده به ذ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ل صفحه است ، 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ا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ن نشانه وقت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بکار 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برده  م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شود 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که 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مطلب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از روال نوشته خارج است و از طرف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نو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سنده موضوع  مورد نظر را نم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تواند رها کند . در ا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نگونه موارد با درج 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ک ستاره  در کنار جمله 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ا کلمه توجه خواننده را به   حاش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ه ذ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ل صفحه جلب م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کند و   بعد از علامت ستاره توض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ح لازم را ارائه م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دهد</a:t>
            </a:r>
            <a:r>
              <a:rPr lang="en-US" sz="2000" b="1" dirty="0" smtClean="0">
                <a:solidFill>
                  <a:srgbClr val="0070C0"/>
                </a:solidFill>
                <a:cs typeface="B Traffic" pitchFamily="2" charset="-78"/>
              </a:rPr>
              <a:t> 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4572000"/>
            <a:ext cx="78486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>
              <a:spcBef>
                <a:spcPct val="20000"/>
              </a:spcBef>
            </a:pPr>
            <a:r>
              <a:rPr lang="fa-IR" sz="2000" b="1" dirty="0" smtClean="0">
                <a:cs typeface="B Traffic" pitchFamily="2" charset="-78"/>
              </a:rPr>
              <a:t>سه ستاره (***)</a:t>
            </a:r>
          </a:p>
          <a:p>
            <a:pPr marL="342900" indent="-342900" algn="r">
              <a:spcBef>
                <a:spcPct val="20000"/>
              </a:spcBef>
            </a:pP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به 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منظور نشان دادن تغ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ر روال نوشته استفاده م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گردد . </a:t>
            </a:r>
          </a:p>
          <a:p>
            <a:pPr marL="342900" indent="-342900" algn="r">
              <a:spcBef>
                <a:spcPct val="20000"/>
              </a:spcBef>
            </a:pP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عن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جمله را پا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ان داده و با سه سطر فاصله ، نوشته بعد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آغاز م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شود و علامت سـه ستاره در وسط فاصله ا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جاد شده قرار م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گ</a:t>
            </a:r>
            <a:r>
              <a:rPr lang="ar-SA" sz="2000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رد .</a:t>
            </a:r>
            <a:endParaRPr lang="fa-IR" sz="2000" b="1" dirty="0">
              <a:solidFill>
                <a:srgbClr val="0070C0"/>
              </a:solidFill>
              <a:cs typeface="B Traffic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7800" y="3200400"/>
            <a:ext cx="7696200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>
              <a:spcBef>
                <a:spcPct val="20000"/>
              </a:spcBef>
            </a:pPr>
            <a:r>
              <a:rPr lang="fa-IR" b="1" dirty="0" smtClean="0">
                <a:cs typeface="B Traffic" pitchFamily="2" charset="-78"/>
              </a:rPr>
              <a:t>دو ستاره (**)</a:t>
            </a:r>
          </a:p>
          <a:p>
            <a:pPr marL="342900" indent="-342900" algn="r">
              <a:spcBef>
                <a:spcPct val="20000"/>
              </a:spcBef>
            </a:pP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         برا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 اجتناب از تکرار مطلب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 که قبلاً در نوشته درج گرد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ده استفاده م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 شود . بد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ن ترت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ب که با ق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د ا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ن نشانه ، به خواننده توجه م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 دهد که مطلب مورد نظر قبلاً در صفحات پ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ش</a:t>
            </a:r>
            <a:r>
              <a:rPr lang="ar-SA" b="1" dirty="0" smtClean="0">
                <a:solidFill>
                  <a:srgbClr val="0070C0"/>
                </a:solidFill>
                <a:cs typeface="B Traffic" pitchFamily="2" charset="-78"/>
              </a:rPr>
              <a:t>ي</a:t>
            </a:r>
            <a:r>
              <a:rPr lang="fa-IR" b="1" dirty="0" smtClean="0">
                <a:solidFill>
                  <a:srgbClr val="0070C0"/>
                </a:solidFill>
                <a:cs typeface="B Traffic" pitchFamily="2" charset="-78"/>
              </a:rPr>
              <a:t>ن درج شده که به آن مراجعه کند 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98050" y="533400"/>
            <a:ext cx="13756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مقدمه</a:t>
            </a:r>
            <a:r>
              <a:rPr lang="fa-I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 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9800" y="1371600"/>
            <a:ext cx="236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a-I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اقسام گزارش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3600" y="2057400"/>
            <a:ext cx="4572000" cy="8402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fa-IR" sz="2400" dirty="0" smtClean="0">
                <a:solidFill>
                  <a:srgbClr val="0070C0"/>
                </a:solidFill>
                <a:cs typeface="B Traffic" pitchFamily="2" charset="-78"/>
              </a:rPr>
              <a:t>1- گزارش کتبی    </a:t>
            </a:r>
          </a:p>
          <a:p>
            <a:pPr marL="342900" indent="-342900" algn="r" rtl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§"/>
            </a:pPr>
            <a:r>
              <a:rPr lang="fa-IR" sz="2400" dirty="0" smtClean="0">
                <a:solidFill>
                  <a:srgbClr val="0070C0"/>
                </a:solidFill>
                <a:cs typeface="B Traffic" pitchFamily="2" charset="-78"/>
              </a:rPr>
              <a:t>2- گزارش شفاهی                                            </a:t>
            </a:r>
            <a:endParaRPr lang="en-US" sz="2400" dirty="0">
              <a:solidFill>
                <a:srgbClr val="0070C0"/>
              </a:solidFill>
              <a:cs typeface="B Traffic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4200" y="3505200"/>
            <a:ext cx="5638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a-IR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مزایا و مشکلات  اقسام گزارش        </a:t>
            </a:r>
            <a:endParaRPr lang="en-US" sz="28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71600" y="41910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Clr>
                <a:schemeClr val="tx2"/>
              </a:buClr>
              <a:buSzPct val="75000"/>
            </a:pPr>
            <a:r>
              <a:rPr lang="fa-IR" sz="2400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 1- مزایا و مشکلات گزارش کتبی</a:t>
            </a:r>
          </a:p>
          <a:p>
            <a:pPr marL="342900" indent="-342900">
              <a:buClr>
                <a:schemeClr val="tx2"/>
              </a:buClr>
              <a:buSzPct val="75000"/>
            </a:pPr>
            <a:r>
              <a:rPr lang="fa-IR" sz="2400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 2- مزایا و مشکلات گزارش شفاهی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0" grpId="0" build="p"/>
      <p:bldP spid="11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381000"/>
            <a:ext cx="6172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3200" b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  <a:p>
            <a:pPr algn="ctr">
              <a:defRPr/>
            </a:pPr>
            <a:r>
              <a:rPr lang="fa-IR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معیارهای انتخاب روش مناسب</a:t>
            </a:r>
            <a:endParaRPr lang="en-US" sz="3200" b="1" dirty="0">
              <a:cs typeface="B Traffic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413338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r" rtl="1">
              <a:spcBef>
                <a:spcPct val="50000"/>
              </a:spcBef>
              <a:buFontTx/>
              <a:buAutoNum type="arabicPeriod"/>
            </a:pP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خواست گزارش خواه.</a:t>
            </a:r>
          </a:p>
          <a:p>
            <a:pPr marL="457200" indent="-457200" algn="r" rtl="1">
              <a:spcBef>
                <a:spcPct val="50000"/>
              </a:spcBef>
              <a:buFontTx/>
              <a:buAutoNum type="arabicPeriod"/>
            </a:pP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هزینه .</a:t>
            </a:r>
          </a:p>
          <a:p>
            <a:pPr marL="457200" indent="-457200" algn="r" rtl="1">
              <a:spcBef>
                <a:spcPct val="50000"/>
              </a:spcBef>
              <a:buFontTx/>
              <a:buAutoNum type="arabicPeriod"/>
            </a:pP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 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زمان .</a:t>
            </a:r>
          </a:p>
          <a:p>
            <a:pPr marL="457200" indent="-457200" algn="r" rtl="1">
              <a:spcBef>
                <a:spcPct val="50000"/>
              </a:spcBef>
              <a:buFontTx/>
              <a:buAutoNum type="arabicPeriod"/>
            </a:pP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امکانات .</a:t>
            </a:r>
          </a:p>
          <a:p>
            <a:pPr marL="457200" indent="-457200" algn="r" rtl="1">
              <a:spcBef>
                <a:spcPct val="50000"/>
              </a:spcBef>
              <a:buFontTx/>
              <a:buAutoNum type="arabicPeriod"/>
            </a:pPr>
            <a:r>
              <a:rPr lang="en-US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ثبت و بایگانی .</a:t>
            </a:r>
            <a:endParaRPr lang="fa-IR" sz="2400" b="1" dirty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09600" y="1"/>
            <a:ext cx="633888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fa-IR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مزایای گزارش کتبی</a:t>
            </a:r>
            <a:r>
              <a:rPr lang="fa-IR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                           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81200" y="914400"/>
            <a:ext cx="70104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000" b="1" dirty="0" smtClean="0">
                <a:cs typeface="B Traffic" pitchFamily="2" charset="-78"/>
              </a:rPr>
              <a:t>امکان استفاده از زمان به اندازه کافی .                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000" b="1" dirty="0" smtClean="0">
                <a:cs typeface="B Traffic" pitchFamily="2" charset="-78"/>
              </a:rPr>
              <a:t>امکان استفاده عمومی از گزارش ها بوسیله تکثیر .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000" b="1" dirty="0" smtClean="0">
                <a:cs typeface="B Traffic" pitchFamily="2" charset="-78"/>
              </a:rPr>
              <a:t>امکان ضبط و بایگانی .                                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000" b="1" dirty="0" smtClean="0">
                <a:cs typeface="B Traffic" pitchFamily="2" charset="-78"/>
              </a:rPr>
              <a:t>مستند ساختن گزارش با اسناد، مدارک ،تصاویر.....                                   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000" b="1" dirty="0" smtClean="0">
                <a:cs typeface="B Traffic" pitchFamily="2" charset="-78"/>
              </a:rPr>
              <a:t>گویا سازی گزارش با استفاده از حروف نازک ، خطوط رنگی.....                                     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000" b="1" dirty="0" smtClean="0">
                <a:cs typeface="B Traffic" pitchFamily="2" charset="-78"/>
              </a:rPr>
              <a:t>امکان فصل بندی و طبقه بندی گزارش .             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000" b="1" dirty="0" smtClean="0">
                <a:cs typeface="B Traffic" pitchFamily="2" charset="-78"/>
              </a:rPr>
              <a:t>فراهم آمدن اعتماد و اطمینان بیشتر .                         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None/>
            </a:pPr>
            <a:endParaRPr lang="fa-IR" sz="20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000" b="1" dirty="0" smtClean="0">
                <a:cs typeface="B Traffic" pitchFamily="2" charset="-78"/>
              </a:rPr>
              <a:t>استفاده از گزارش برای تبلیغ در موارد لازم .               </a:t>
            </a:r>
            <a:endParaRPr lang="en-US" sz="2000" b="1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build="p" autoUpdateAnimBg="0" advAuto="0"/>
      <p:bldP spid="4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1180" y="76200"/>
            <a:ext cx="67714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36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مشکلات گزارش های کتبی</a:t>
            </a:r>
            <a:r>
              <a:rPr lang="fa-I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                   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1499241"/>
            <a:ext cx="8153400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نیاز به صرف وقت زیاد.</a:t>
            </a:r>
          </a:p>
          <a:p>
            <a:pPr marL="342900" indent="-342900" algn="r" rtl="1">
              <a:spcBef>
                <a:spcPct val="20000"/>
              </a:spcBef>
            </a:pPr>
            <a:r>
              <a:rPr lang="fa-IR" sz="2400" b="1" dirty="0" smtClean="0">
                <a:cs typeface="B Traffic" pitchFamily="2" charset="-78"/>
              </a:rPr>
              <a:t>                                        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صرف هزینه زیاد.                                       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None/>
            </a:pPr>
            <a:endParaRPr lang="fa-IR" sz="24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سختی بکارگیری تمام اصول گزارش نویسی و مبادله اطلاعات.                                                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None/>
            </a:pPr>
            <a:endParaRPr lang="fa-IR" sz="24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عدم استقبال عمومی افراد از تهیه گزارش کتبی.                                          </a:t>
            </a: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None/>
            </a:pPr>
            <a:endParaRPr lang="fa-IR" sz="2400" b="1" dirty="0" smtClean="0">
              <a:cs typeface="B Traffic" pitchFamily="2" charset="-78"/>
            </a:endParaRPr>
          </a:p>
          <a:p>
            <a:pPr marL="342900" indent="-342900" algn="r" rtl="1">
              <a:spcBef>
                <a:spcPct val="20000"/>
              </a:spcBef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عدم امکان دریافت فوری نتایج گزارش  در بیشتر موارد. </a:t>
            </a:r>
            <a:endParaRPr lang="en-US" sz="2400" b="1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0" y="0"/>
            <a:ext cx="755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spcBef>
                <a:spcPct val="50000"/>
              </a:spcBef>
            </a:pPr>
            <a:r>
              <a:rPr lang="en-US" sz="1000" b="1" dirty="0">
                <a:ea typeface="Arial Unicode MS" pitchFamily="34" charset="-128"/>
                <a:cs typeface="Arial Unicode MS" pitchFamily="34" charset="-128"/>
              </a:rPr>
              <a:t>Slid 188</a:t>
            </a:r>
          </a:p>
        </p:txBody>
      </p:sp>
      <p:sp>
        <p:nvSpPr>
          <p:cNvPr id="5" name="Rectangle 4"/>
          <p:cNvSpPr/>
          <p:nvPr/>
        </p:nvSpPr>
        <p:spPr>
          <a:xfrm>
            <a:off x="1592242" y="152400"/>
            <a:ext cx="65966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مزایای گزارش شفاهی                         </a:t>
            </a:r>
            <a:endParaRPr lang="en-US" sz="36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Traffic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838200"/>
            <a:ext cx="8686800" cy="485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متناسب ساختن مطلب بر حسب شرایط.   </a:t>
            </a: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fa-IR" sz="1000" b="1" dirty="0" smtClean="0">
              <a:cs typeface="B Traffic" pitchFamily="2" charset="-78"/>
            </a:endParaRP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طرح فوری گزارش و صرفه جویی در وقت .                                               </a:t>
            </a: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fa-IR" sz="1000" b="1" dirty="0" smtClean="0">
              <a:cs typeface="B Traffic" pitchFamily="2" charset="-78"/>
            </a:endParaRP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استفاده از نظرات شنوندگان برای حل مشکلات.               </a:t>
            </a: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fa-IR" sz="1000" b="1" dirty="0" smtClean="0">
              <a:cs typeface="B Traffic" pitchFamily="2" charset="-78"/>
            </a:endParaRP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بکارگیری وسایل سمعی  و بصری .                                  </a:t>
            </a: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fa-IR" sz="1000" b="1" dirty="0" smtClean="0">
              <a:cs typeface="B Traffic" pitchFamily="2" charset="-78"/>
            </a:endParaRP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بدست آوردن فوری نتایج گزارش در بیشتر موارد.                                 </a:t>
            </a: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fa-IR" sz="1000" b="1" dirty="0" smtClean="0">
              <a:cs typeface="B Traffic" pitchFamily="2" charset="-78"/>
            </a:endParaRP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مقرون به صرفه بودن.                                               </a:t>
            </a: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fa-IR" sz="1000" b="1" dirty="0" smtClean="0">
              <a:cs typeface="B Traffic" pitchFamily="2" charset="-78"/>
            </a:endParaRP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تاثیر نحوه بیان و ارائه گزارش .                                   </a:t>
            </a: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</a:pPr>
            <a:endParaRPr lang="fa-IR" sz="1000" b="1" dirty="0" smtClean="0">
              <a:cs typeface="B Traffic" pitchFamily="2" charset="-78"/>
            </a:endParaRPr>
          </a:p>
          <a:p>
            <a:pPr marL="742950" lvl="1" indent="-285750" algn="r" rtl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امکان حذف و تکمیل گزارش بر حسب ضرورت.                </a:t>
            </a:r>
            <a:endParaRPr lang="en-US" sz="2400" b="1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0" y="0"/>
            <a:ext cx="53703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4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Traffic" pitchFamily="2" charset="-78"/>
              </a:rPr>
              <a:t>مشکلات گزارش های شفاهی </a:t>
            </a:r>
            <a:endParaRPr lang="en-US" sz="4000" dirty="0">
              <a:cs typeface="B Traffic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685800"/>
            <a:ext cx="8001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fa-IR" sz="2000" b="1" dirty="0" smtClean="0">
                <a:cs typeface="B Traffic" pitchFamily="2" charset="-78"/>
              </a:rPr>
              <a:t>نامناسب بودن محل ارائه گزارش .     </a:t>
            </a:r>
          </a:p>
          <a:p>
            <a:pPr algn="r" rtl="1"/>
            <a:r>
              <a:rPr lang="fa-IR" sz="2000" b="1" dirty="0" smtClean="0">
                <a:cs typeface="B Traffic" pitchFamily="2" charset="-78"/>
              </a:rPr>
              <a:t>                             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b="1" dirty="0" smtClean="0">
                <a:cs typeface="B Traffic" pitchFamily="2" charset="-78"/>
              </a:rPr>
              <a:t>نبودن وسایل مورد نیاز .                      </a:t>
            </a:r>
          </a:p>
          <a:p>
            <a:pPr algn="r" rtl="1"/>
            <a:r>
              <a:rPr lang="fa-IR" sz="2000" b="1" dirty="0" smtClean="0">
                <a:cs typeface="B Traffic" pitchFamily="2" charset="-78"/>
              </a:rPr>
              <a:t>                        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b="1" dirty="0" smtClean="0">
                <a:cs typeface="B Traffic" pitchFamily="2" charset="-78"/>
              </a:rPr>
              <a:t>نبودن فرصت کافی برای دعوت افراد ذیربط .         </a:t>
            </a:r>
          </a:p>
          <a:p>
            <a:pPr algn="r" rtl="1"/>
            <a:r>
              <a:rPr lang="fa-IR" sz="2000" b="1" dirty="0" smtClean="0">
                <a:cs typeface="B Traffic" pitchFamily="2" charset="-78"/>
              </a:rPr>
              <a:t>              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b="1" dirty="0" smtClean="0">
                <a:cs typeface="B Traffic" pitchFamily="2" charset="-78"/>
              </a:rPr>
              <a:t>استنباط های گوناگون افراد از مطالب طرح شده .   </a:t>
            </a:r>
          </a:p>
          <a:p>
            <a:pPr algn="r" rtl="1"/>
            <a:r>
              <a:rPr lang="fa-IR" sz="2000" b="1" dirty="0" smtClean="0">
                <a:cs typeface="B Traffic" pitchFamily="2" charset="-78"/>
              </a:rPr>
              <a:t>                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b="1" dirty="0" smtClean="0">
                <a:cs typeface="B Traffic" pitchFamily="2" charset="-78"/>
              </a:rPr>
              <a:t>فراهم نبودن امکانات ثبت در پاره ای از موارد.  </a:t>
            </a:r>
          </a:p>
          <a:p>
            <a:pPr algn="r" rtl="1"/>
            <a:r>
              <a:rPr lang="fa-IR" sz="2000" b="1" dirty="0" smtClean="0">
                <a:cs typeface="B Traffic" pitchFamily="2" charset="-78"/>
              </a:rPr>
              <a:t>                                             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b="1" dirty="0" smtClean="0">
                <a:cs typeface="B Traffic" pitchFamily="2" charset="-78"/>
              </a:rPr>
              <a:t>محدودیت زمان برای ارائه مطالب.     </a:t>
            </a:r>
          </a:p>
          <a:p>
            <a:pPr algn="r" rtl="1"/>
            <a:r>
              <a:rPr lang="fa-IR" sz="2000" b="1" dirty="0" smtClean="0">
                <a:cs typeface="B Traffic" pitchFamily="2" charset="-78"/>
              </a:rPr>
              <a:t>                                                      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b="1" dirty="0" smtClean="0">
                <a:cs typeface="B Traffic" pitchFamily="2" charset="-78"/>
              </a:rPr>
              <a:t>محدودیت امکانات انتشار برای عموم . </a:t>
            </a:r>
          </a:p>
          <a:p>
            <a:pPr algn="r" rtl="1"/>
            <a:r>
              <a:rPr lang="fa-IR" sz="2000" b="1" dirty="0" smtClean="0">
                <a:cs typeface="B Traffic" pitchFamily="2" charset="-78"/>
              </a:rPr>
              <a:t>                               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b="1" dirty="0" smtClean="0">
                <a:cs typeface="B Traffic" pitchFamily="2" charset="-78"/>
              </a:rPr>
              <a:t>ضعف بیان  و عدم احاطه گزارشگر بر موضوع</a:t>
            </a:r>
          </a:p>
          <a:p>
            <a:pPr algn="r" rtl="1"/>
            <a:r>
              <a:rPr lang="fa-IR" sz="2000" b="1" dirty="0" smtClean="0">
                <a:cs typeface="B Traffic" pitchFamily="2" charset="-78"/>
              </a:rPr>
              <a:t>                                                  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b="1" dirty="0" smtClean="0">
                <a:cs typeface="B Traffic" pitchFamily="2" charset="-78"/>
              </a:rPr>
              <a:t>عدم امکان تطبیق مطالب طرح شده با منابع و استانداردها.</a:t>
            </a:r>
          </a:p>
          <a:p>
            <a:pPr algn="r" rtl="1"/>
            <a:r>
              <a:rPr lang="fa-IR" sz="2000" b="1" dirty="0" smtClean="0">
                <a:cs typeface="B Traffic" pitchFamily="2" charset="-78"/>
              </a:rPr>
              <a:t>                              </a:t>
            </a:r>
          </a:p>
          <a:p>
            <a:pPr algn="r" rtl="1">
              <a:buFont typeface="Wingdings" pitchFamily="2" charset="2"/>
              <a:buChar char="Ø"/>
            </a:pPr>
            <a:r>
              <a:rPr lang="fa-IR" sz="2000" b="1" dirty="0" smtClean="0">
                <a:cs typeface="B Traffic" pitchFamily="2" charset="-78"/>
              </a:rPr>
              <a:t>قابل استناد نبودن  (مگر اینکه ضبط شود)  .</a:t>
            </a:r>
            <a:endParaRPr lang="en-US" sz="2000" b="1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90600" y="609601"/>
            <a:ext cx="8153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2800" b="1" dirty="0" smtClean="0">
                <a:cs typeface="B Traffic" pitchFamily="2" charset="-78"/>
              </a:rPr>
              <a:t> آ – </a:t>
            </a:r>
            <a:r>
              <a:rPr lang="fa-IR" sz="2800" b="1" dirty="0" smtClean="0">
                <a:solidFill>
                  <a:srgbClr val="0070C0"/>
                </a:solidFill>
                <a:cs typeface="B Traffic" pitchFamily="2" charset="-78"/>
              </a:rPr>
              <a:t>اگر فرد باشد </a:t>
            </a:r>
            <a:r>
              <a:rPr lang="fa-IR" sz="2800" b="1" dirty="0" smtClean="0">
                <a:cs typeface="B Traffic" pitchFamily="2" charset="-78"/>
              </a:rPr>
              <a:t>: برحسب وظيفه اقدام به تهيه گزارش مي شود . و از  لحاظ كمي وكيفي برمبناي انتظارات سرپرست خواهد بود .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b="1" dirty="0" smtClean="0">
                <a:cs typeface="B Traffic" pitchFamily="2" charset="-78"/>
              </a:rPr>
              <a:t>  </a:t>
            </a:r>
            <a:r>
              <a:rPr lang="fa-IR" sz="2800" b="1" dirty="0" smtClean="0">
                <a:solidFill>
                  <a:srgbClr val="0070C0"/>
                </a:solidFill>
                <a:cs typeface="B Traffic" pitchFamily="2" charset="-78"/>
              </a:rPr>
              <a:t>ب- اگر مديريت سازمان باشد </a:t>
            </a:r>
            <a:r>
              <a:rPr lang="fa-IR" sz="2800" b="1" dirty="0" smtClean="0">
                <a:cs typeface="B Traffic" pitchFamily="2" charset="-78"/>
              </a:rPr>
              <a:t>: گزارش هاي سازمان بصورت ادواري از  طرف افراد مسئول يا واحدهادرطول هفته، ماه و سال تنظيم وارسال ميگردد 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b="1" dirty="0" smtClean="0">
                <a:cs typeface="B Traffic" pitchFamily="2" charset="-78"/>
              </a:rPr>
              <a:t>  </a:t>
            </a:r>
            <a:r>
              <a:rPr lang="fa-IR" sz="2800" b="1" dirty="0" smtClean="0">
                <a:solidFill>
                  <a:srgbClr val="0070C0"/>
                </a:solidFill>
                <a:cs typeface="B Traffic" pitchFamily="2" charset="-78"/>
              </a:rPr>
              <a:t>پ- در صورتي كه خارج از سازمان باشد </a:t>
            </a:r>
            <a:r>
              <a:rPr lang="fa-IR" sz="2800" b="1" dirty="0" smtClean="0">
                <a:cs typeface="B Traffic" pitchFamily="2" charset="-78"/>
              </a:rPr>
              <a:t>:</a:t>
            </a:r>
          </a:p>
          <a:p>
            <a:pPr algn="r" rtl="1"/>
            <a:r>
              <a:rPr lang="fa-IR" sz="2800" b="1" dirty="0" smtClean="0">
                <a:cs typeface="B Traffic" pitchFamily="2" charset="-78"/>
              </a:rPr>
              <a:t>  1- طرحها و برنامه ها بصورت گزارش جهت ارائه فعاليتها و يا اظهار نظر به  سازمان ذيربط ارسال شود .</a:t>
            </a:r>
          </a:p>
          <a:p>
            <a:pPr algn="r" rtl="1"/>
            <a:r>
              <a:rPr lang="fa-IR" sz="2800" b="1" dirty="0" smtClean="0">
                <a:cs typeface="B Traffic" pitchFamily="2" charset="-78"/>
              </a:rPr>
              <a:t>  2- سازمانهاي مسئول ، فعاليت و پيشرفت كار و نتيجه عملكرد سازمان  وابسته خود را با سياست ها و خط مشي ها هماهنگ سازند .   </a:t>
            </a:r>
            <a:endParaRPr lang="fa-IR" sz="2800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743200" y="0"/>
            <a:ext cx="4724400" cy="609600"/>
          </a:xfrm>
        </p:spPr>
        <p:txBody>
          <a:bodyPr>
            <a:normAutofit fontScale="90000"/>
          </a:bodyPr>
          <a:lstStyle/>
          <a:p>
            <a:r>
              <a:rPr lang="fa-IR" sz="4400" dirty="0" smtClean="0">
                <a:solidFill>
                  <a:srgbClr val="0070C0"/>
                </a:solidFill>
                <a:cs typeface="B Traffic" pitchFamily="2" charset="-78"/>
              </a:rPr>
              <a:t>دريافت كنندگان گزارش</a:t>
            </a:r>
            <a:endParaRPr lang="fa-I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8" descr="Bouquet"/>
          <p:cNvSpPr>
            <a:spLocks noChangeArrowheads="1"/>
          </p:cNvSpPr>
          <p:nvPr/>
        </p:nvSpPr>
        <p:spPr bwMode="auto">
          <a:xfrm>
            <a:off x="990600" y="2286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800" dirty="0"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</p:txBody>
      </p:sp>
      <p:sp>
        <p:nvSpPr>
          <p:cNvPr id="6148" name="Rectangle 9" descr="Bouquet"/>
          <p:cNvSpPr>
            <a:spLocks noChangeArrowheads="1"/>
          </p:cNvSpPr>
          <p:nvPr/>
        </p:nvSpPr>
        <p:spPr bwMode="auto">
          <a:xfrm>
            <a:off x="990600" y="7620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800" dirty="0"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</p:txBody>
      </p:sp>
      <p:sp>
        <p:nvSpPr>
          <p:cNvPr id="6150" name="Rectangle 11" descr="Bouquet"/>
          <p:cNvSpPr>
            <a:spLocks noChangeArrowheads="1"/>
          </p:cNvSpPr>
          <p:nvPr/>
        </p:nvSpPr>
        <p:spPr bwMode="auto">
          <a:xfrm>
            <a:off x="6477000" y="3810000"/>
            <a:ext cx="2057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800" dirty="0"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</p:txBody>
      </p:sp>
      <p:sp>
        <p:nvSpPr>
          <p:cNvPr id="6151" name="Rectangle 12" descr="Bouquet"/>
          <p:cNvSpPr>
            <a:spLocks noChangeArrowheads="1"/>
          </p:cNvSpPr>
          <p:nvPr/>
        </p:nvSpPr>
        <p:spPr bwMode="auto">
          <a:xfrm>
            <a:off x="0" y="2286000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 dirty="0">
              <a:latin typeface="Times New Roman" pitchFamily="18" charset="0"/>
              <a:ea typeface="Arial Unicode MS" pitchFamily="34" charset="-128"/>
              <a:cs typeface="B Yekan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0"/>
            <a:ext cx="883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fa-IR" sz="5400" b="1" dirty="0" smtClean="0"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اصول گزارش </a:t>
            </a:r>
            <a:r>
              <a:rPr lang="fa-IR" sz="5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نويسي</a:t>
            </a:r>
            <a:r>
              <a:rPr lang="fa-IR" sz="5400" b="1" dirty="0" smtClean="0">
                <a:latin typeface="Times New Roman" pitchFamily="18" charset="0"/>
                <a:ea typeface="Arial Unicode MS" pitchFamily="34" charset="-128"/>
                <a:cs typeface="B Yekan" pitchFamily="2" charset="-78"/>
              </a:rPr>
              <a:t> :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24000" y="3352801"/>
            <a:ext cx="7239000" cy="1323439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 eaLnBrk="0" hangingPunct="0"/>
            <a:endParaRPr lang="fa-IR" sz="4000" b="1" dirty="0" smtClean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  <a:p>
            <a:pPr algn="ctr" eaLnBrk="0" hangingPunct="0"/>
            <a:r>
              <a:rPr lang="fa-IR" sz="4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2- نويسي سا لم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76400" y="2133600"/>
            <a:ext cx="7238999" cy="707886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 eaLnBrk="0" hangingPunct="0"/>
            <a:r>
              <a:rPr lang="fa-IR" sz="4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1- </a:t>
            </a:r>
            <a:r>
              <a:rPr lang="ar-SA" sz="40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ساده نويسي</a:t>
            </a:r>
            <a:endParaRPr lang="fa-IR" sz="4000" b="1" dirty="0" smtClean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14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1219200"/>
            <a:ext cx="807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r" rtl="1" eaLnBrk="0" hangingPunct="0">
              <a:buAutoNum type="arabic1Minus"/>
            </a:pP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گزارش ساده اطلاعاتي 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: جنبه اطلاعاتي دارد، بصورت يك نامه انشايي تهيه مي گردد،ابتدا موضوع مورد بحث بصورت مسئله بيان مي شود. آنگاه حقايق پيرامون آن توجيه گردد و سرانجام اگر پيشنهادي مورد نظر است ذكر شود .</a:t>
            </a:r>
          </a:p>
          <a:p>
            <a:pPr marL="514350" indent="-514350" algn="r" rtl="1" eaLnBrk="0" hangingPunct="0">
              <a:buAutoNum type="arabic1Minus"/>
            </a:pP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گزارش نيمه مبسوط  </a:t>
            </a:r>
            <a:r>
              <a:rPr lang="fa-IR" sz="2400" b="1" dirty="0" smtClean="0">
                <a:solidFill>
                  <a:srgbClr val="FFFF0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: 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مجموعه  اطلاعات ذهني فرد جوابگو نيست و لازم است از منابع ديگر اطلاعاتي بدست آورد تا به موضوع گزارش اهميت داده شود و حقايق پيرامون آنرا عنوان كرده و نتيجه حاصل را كه با موضوع و هدف ارتباط دارد جمع بندي و در نهايت پيشنهاد لازم مطرح گردد . </a:t>
            </a:r>
          </a:p>
          <a:p>
            <a:pPr marL="514350" indent="-514350" algn="r" rtl="1" eaLnBrk="0" hangingPunct="0">
              <a:buAutoNum type="arabic1Minus"/>
            </a:pP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 </a:t>
            </a:r>
            <a:r>
              <a:rPr lang="fa-IR" sz="2400" b="1" dirty="0" smtClean="0">
                <a:solidFill>
                  <a:srgbClr val="0070C0"/>
                </a:solidFill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گزارش تحليلي </a:t>
            </a:r>
            <a:r>
              <a:rPr lang="fa-IR" sz="2400" b="1" dirty="0" smtClean="0">
                <a:latin typeface="Times New Roman" pitchFamily="18" charset="0"/>
                <a:ea typeface="Arial Unicode MS" pitchFamily="34" charset="-128"/>
                <a:cs typeface="B Traffic" pitchFamily="2" charset="-78"/>
              </a:rPr>
              <a:t>: گزارشگر بايد تجربه و اطلاعات قبلي را همراه تحقيق از منابع مختلف تلفيق نمايد به ترتيبي كه اطلاعات بدست آمده بايد با يك ديد تحليلي بررسي گردد . </a:t>
            </a:r>
            <a:endParaRPr lang="en-US" sz="2400" b="1" dirty="0" smtClean="0">
              <a:latin typeface="Times New Roman" pitchFamily="18" charset="0"/>
              <a:ea typeface="Arial Unicode MS" pitchFamily="34" charset="-128"/>
              <a:cs typeface="B Traffic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9800" y="381000"/>
            <a:ext cx="66431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600" b="1" dirty="0" smtClean="0">
                <a:solidFill>
                  <a:srgbClr val="0070C0"/>
                </a:solidFill>
                <a:ea typeface="Arial Unicode MS" pitchFamily="34" charset="-128"/>
                <a:cs typeface="B Traffic" pitchFamily="2" charset="-78"/>
              </a:rPr>
              <a:t>انواع گزارش از لحاظ نوع عبارتند از : </a:t>
            </a:r>
            <a:endParaRPr lang="fa-IR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fa-IR" sz="32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 algn="r" rtl="1"/>
            <a:r>
              <a:rPr lang="fa-IR" sz="3200" b="1" dirty="0" smtClean="0">
                <a:solidFill>
                  <a:srgbClr val="0070C0"/>
                </a:solidFill>
                <a:cs typeface="B Traffic" pitchFamily="2" charset="-78"/>
              </a:rPr>
              <a:t>آ –</a:t>
            </a:r>
            <a:r>
              <a:rPr lang="fa-I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گزارش دستوري </a:t>
            </a:r>
            <a:r>
              <a:rPr lang="fa-IR" sz="3200" b="1" dirty="0" smtClean="0">
                <a:solidFill>
                  <a:srgbClr val="0070C0"/>
                </a:solidFill>
                <a:cs typeface="B Traffic" pitchFamily="2" charset="-78"/>
              </a:rPr>
              <a:t>: رئيس يا مقام مسئول بر اساس نيازي كه دارد ، كارشناس يا كارمند را مكلف مي سازد گزارش را پيرامون مسئله تهيه كند.</a:t>
            </a:r>
          </a:p>
          <a:p>
            <a:pPr algn="r" rtl="1"/>
            <a:endParaRPr lang="fa-IR" sz="32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 algn="r" rtl="1"/>
            <a:endParaRPr lang="fa-IR" sz="32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 algn="r" rtl="1"/>
            <a:r>
              <a:rPr lang="fa-I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ب-گزارش</a:t>
            </a:r>
            <a:r>
              <a:rPr lang="fa-IR" sz="3200" b="1" dirty="0" smtClean="0">
                <a:solidFill>
                  <a:srgbClr val="0070C0"/>
                </a:solidFill>
                <a:cs typeface="B Traffic" pitchFamily="2" charset="-78"/>
              </a:rPr>
              <a:t> وظيفه اي : كارشناس يا كارمند بر اساس وظايف محوله و عرف اداري ، به تهيه گزارش هاي روزانه ، هفتگي  ، ماهانه يا سالانه در مورد مسائل جاري سازمان اقدام كند </a:t>
            </a:r>
            <a:endParaRPr lang="fa-IR" sz="3200" b="1" dirty="0">
              <a:solidFill>
                <a:srgbClr val="0070C0"/>
              </a:solidFill>
              <a:cs typeface="B Traffic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00" y="381000"/>
            <a:ext cx="69813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solidFill>
                  <a:srgbClr val="C00000"/>
                </a:solidFill>
                <a:cs typeface="B Traffic" pitchFamily="2" charset="-78"/>
              </a:rPr>
              <a:t>موضوع گزارش بايد به چه نحو تعيين گردد </a:t>
            </a:r>
            <a:endParaRPr lang="fa-IR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1219200"/>
            <a:ext cx="7772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 آ- گزارش فرمي :</a:t>
            </a:r>
          </a:p>
          <a:p>
            <a:pPr algn="r" rtl="1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 </a:t>
            </a:r>
            <a:r>
              <a:rPr lang="fa-IR" sz="2800" b="1" dirty="0" smtClean="0">
                <a:cs typeface="B Traffic" pitchFamily="2" charset="-78"/>
              </a:rPr>
              <a:t>فرم وسيله نوشتاري از پيش تهيه شده اي است كه قسمتهايي از آن بايد در  حين انجام فعاليت تكميل گردد. مانند:  فرم گزارش پيشرفت كار ، گزارش   موجودي انبار</a:t>
            </a:r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  </a:t>
            </a:r>
          </a:p>
          <a:p>
            <a:pPr algn="r" rtl="1"/>
            <a:r>
              <a:rPr lang="fa-IR" sz="2800" b="1" dirty="0" smtClean="0">
                <a:solidFill>
                  <a:srgbClr val="FFFF00"/>
                </a:solidFill>
                <a:cs typeface="B Traffic" pitchFamily="2" charset="-78"/>
              </a:rPr>
              <a:t>  </a:t>
            </a:r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ب- گزارش تشريحي يا توضيحي : </a:t>
            </a:r>
          </a:p>
          <a:p>
            <a:pPr algn="r" rtl="1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  </a:t>
            </a:r>
            <a:r>
              <a:rPr lang="fa-IR" sz="2800" b="1" dirty="0" smtClean="0">
                <a:cs typeface="B Traffic" pitchFamily="2" charset="-78"/>
              </a:rPr>
              <a:t>بيانگر مطالعات و تحقيقات و اعلام نتايجي است  كه نياز به تشريح و ارائه توضيحات كامل دارد  </a:t>
            </a:r>
          </a:p>
          <a:p>
            <a:pPr algn="r" rtl="1"/>
            <a:r>
              <a:rPr lang="fa-IR" sz="2800" b="1" dirty="0" smtClean="0">
                <a:solidFill>
                  <a:srgbClr val="FFFF00"/>
                </a:solidFill>
                <a:cs typeface="B Traffic" pitchFamily="2" charset="-78"/>
              </a:rPr>
              <a:t>   </a:t>
            </a:r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ج- گزارش آماري : </a:t>
            </a:r>
          </a:p>
          <a:p>
            <a:pPr algn="r" rtl="1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 </a:t>
            </a:r>
            <a:r>
              <a:rPr lang="fa-IR" sz="2800" b="1" dirty="0" smtClean="0">
                <a:cs typeface="B Traffic" pitchFamily="2" charset="-78"/>
              </a:rPr>
              <a:t>دراين فرم اطلاعات بصورت ارقام واعداد ونمودارهاي مختلف ارائه ميگردد </a:t>
            </a:r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.  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514600" y="304800"/>
            <a:ext cx="4419600" cy="786384"/>
          </a:xfrm>
        </p:spPr>
        <p:txBody>
          <a:bodyPr/>
          <a:lstStyle/>
          <a:p>
            <a:r>
              <a:rPr lang="fa-IR" sz="4400" dirty="0" smtClean="0">
                <a:solidFill>
                  <a:srgbClr val="00B0F0"/>
                </a:solidFill>
                <a:cs typeface="B Traffic" pitchFamily="2" charset="-78"/>
              </a:rPr>
              <a:t>نحوه تدوين گزارش</a:t>
            </a:r>
            <a:endParaRPr lang="fa-IR" dirty="0"/>
          </a:p>
        </p:txBody>
      </p:sp>
    </p:spTree>
  </p:cSld>
  <p:clrMapOvr>
    <a:masterClrMapping/>
  </p:clrMapOvr>
  <p:transition>
    <p:random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4">
      <a:majorFont>
        <a:latin typeface="Gill Sans MT"/>
        <a:ea typeface=""/>
        <a:cs typeface="B Traffic"/>
      </a:majorFont>
      <a:minorFont>
        <a:latin typeface="Gill Sans MT"/>
        <a:ea typeface=""/>
        <a:cs typeface="B Traffic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2719</TotalTime>
  <Words>3488</Words>
  <Application>Microsoft Office PowerPoint</Application>
  <PresentationFormat>On-screen Show (4:3)</PresentationFormat>
  <Paragraphs>485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Solstice</vt:lpstr>
      <vt:lpstr>Slide 1</vt:lpstr>
      <vt:lpstr>تعریف گزارش</vt:lpstr>
      <vt:lpstr>Slide 3</vt:lpstr>
      <vt:lpstr>Slide 4</vt:lpstr>
      <vt:lpstr>دريافت كنندگان گزارش</vt:lpstr>
      <vt:lpstr>Slide 6</vt:lpstr>
      <vt:lpstr>Slide 7</vt:lpstr>
      <vt:lpstr>Slide 8</vt:lpstr>
      <vt:lpstr>نحوه تدوين گزارش</vt:lpstr>
      <vt:lpstr>اصول صدور دستور و دستورالعمل نويسي</vt:lpstr>
      <vt:lpstr>Slide 11</vt:lpstr>
      <vt:lpstr>مراحل تنظيم دستورالعمل</vt:lpstr>
      <vt:lpstr>نكات مهم در تنظيم دستورالعمل</vt:lpstr>
      <vt:lpstr>نكات مهم در تنظيم دستورالعمل</vt:lpstr>
      <vt:lpstr>Slide 15</vt:lpstr>
      <vt:lpstr>Slide 16</vt:lpstr>
      <vt:lpstr>Slide 17</vt:lpstr>
      <vt:lpstr>ویژگیهای مخاطب</vt:lpstr>
      <vt:lpstr>مراحل چهارگانه گزارش نويسي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computer</cp:lastModifiedBy>
  <cp:revision>609</cp:revision>
  <dcterms:created xsi:type="dcterms:W3CDTF">2006-08-16T00:00:00Z</dcterms:created>
  <dcterms:modified xsi:type="dcterms:W3CDTF">2011-09-22T14:12:54Z</dcterms:modified>
</cp:coreProperties>
</file>