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notesMasterIdLst>
    <p:notesMasterId r:id="rId42"/>
  </p:notesMasterIdLst>
  <p:sldIdLst>
    <p:sldId id="452" r:id="rId2"/>
    <p:sldId id="534" r:id="rId3"/>
    <p:sldId id="535" r:id="rId4"/>
    <p:sldId id="536" r:id="rId5"/>
    <p:sldId id="537" r:id="rId6"/>
    <p:sldId id="538" r:id="rId7"/>
    <p:sldId id="539" r:id="rId8"/>
    <p:sldId id="540" r:id="rId9"/>
    <p:sldId id="543" r:id="rId10"/>
    <p:sldId id="560" r:id="rId11"/>
    <p:sldId id="559" r:id="rId12"/>
    <p:sldId id="545" r:id="rId13"/>
    <p:sldId id="546" r:id="rId14"/>
    <p:sldId id="547" r:id="rId15"/>
    <p:sldId id="548" r:id="rId16"/>
    <p:sldId id="557" r:id="rId17"/>
    <p:sldId id="541" r:id="rId18"/>
    <p:sldId id="549" r:id="rId19"/>
    <p:sldId id="550" r:id="rId20"/>
    <p:sldId id="551" r:id="rId21"/>
    <p:sldId id="553" r:id="rId22"/>
    <p:sldId id="554" r:id="rId23"/>
    <p:sldId id="561" r:id="rId24"/>
    <p:sldId id="552" r:id="rId25"/>
    <p:sldId id="555" r:id="rId26"/>
    <p:sldId id="565" r:id="rId27"/>
    <p:sldId id="570" r:id="rId28"/>
    <p:sldId id="572" r:id="rId29"/>
    <p:sldId id="573" r:id="rId30"/>
    <p:sldId id="574" r:id="rId31"/>
    <p:sldId id="566" r:id="rId32"/>
    <p:sldId id="571" r:id="rId33"/>
    <p:sldId id="556" r:id="rId34"/>
    <p:sldId id="567" r:id="rId35"/>
    <p:sldId id="562" r:id="rId36"/>
    <p:sldId id="563" r:id="rId37"/>
    <p:sldId id="564" r:id="rId38"/>
    <p:sldId id="568" r:id="rId39"/>
    <p:sldId id="569" r:id="rId40"/>
    <p:sldId id="542"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934" autoAdjust="0"/>
    <p:restoredTop sz="94660"/>
  </p:normalViewPr>
  <p:slideViewPr>
    <p:cSldViewPr>
      <p:cViewPr varScale="1">
        <p:scale>
          <a:sx n="63" d="100"/>
          <a:sy n="63" d="100"/>
        </p:scale>
        <p:origin x="-71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1E5230-3BD5-46D3-8F81-DBB7146F8356}"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n-US"/>
        </a:p>
      </dgm:t>
    </dgm:pt>
    <dgm:pt modelId="{FB492A2F-92E3-427F-91A5-477AE624E60A}">
      <dgm:prSet phldrT="[Text]" custT="1"/>
      <dgm:spPr/>
      <dgm:t>
        <a:bodyPr/>
        <a:lstStyle/>
        <a:p>
          <a:r>
            <a:rPr lang="fa-IR" sz="1800" dirty="0" smtClean="0"/>
            <a:t>مرخصی</a:t>
          </a:r>
          <a:endParaRPr lang="en-US" sz="1800" dirty="0"/>
        </a:p>
      </dgm:t>
    </dgm:pt>
    <dgm:pt modelId="{C6D00D4E-6FDC-4C90-B1CE-2B130C3BD9EA}" type="parTrans" cxnId="{F8E98DE0-8142-4894-837C-8C2383B8D18E}">
      <dgm:prSet/>
      <dgm:spPr/>
      <dgm:t>
        <a:bodyPr/>
        <a:lstStyle/>
        <a:p>
          <a:endParaRPr lang="en-US"/>
        </a:p>
      </dgm:t>
    </dgm:pt>
    <dgm:pt modelId="{CE48B057-66E2-4262-9439-7EE67E406DCE}" type="sibTrans" cxnId="{F8E98DE0-8142-4894-837C-8C2383B8D18E}">
      <dgm:prSet/>
      <dgm:spPr/>
      <dgm:t>
        <a:bodyPr/>
        <a:lstStyle/>
        <a:p>
          <a:endParaRPr lang="en-US"/>
        </a:p>
      </dgm:t>
    </dgm:pt>
    <dgm:pt modelId="{C027A88B-9079-426B-B71A-4CDD5B6A92B8}">
      <dgm:prSet phldrT="[Text]" custT="1"/>
      <dgm:spPr/>
      <dgm:t>
        <a:bodyPr/>
        <a:lstStyle/>
        <a:p>
          <a:r>
            <a:rPr lang="fa-IR" sz="1800" dirty="0" smtClean="0"/>
            <a:t>با حقوق</a:t>
          </a:r>
          <a:endParaRPr lang="en-US" sz="1800" dirty="0"/>
        </a:p>
      </dgm:t>
    </dgm:pt>
    <dgm:pt modelId="{A2AA284D-AA73-4D41-BD9D-33E34B617F6A}" type="parTrans" cxnId="{B76ACC26-1A16-4040-96D9-EA0C5EFDE3A6}">
      <dgm:prSet/>
      <dgm:spPr/>
      <dgm:t>
        <a:bodyPr/>
        <a:lstStyle/>
        <a:p>
          <a:endParaRPr lang="en-US"/>
        </a:p>
      </dgm:t>
    </dgm:pt>
    <dgm:pt modelId="{1CC11ECA-22DB-4C49-92FD-841AA73BA3B5}" type="sibTrans" cxnId="{B76ACC26-1A16-4040-96D9-EA0C5EFDE3A6}">
      <dgm:prSet/>
      <dgm:spPr/>
      <dgm:t>
        <a:bodyPr/>
        <a:lstStyle/>
        <a:p>
          <a:endParaRPr lang="en-US"/>
        </a:p>
      </dgm:t>
    </dgm:pt>
    <dgm:pt modelId="{983F7DBD-4FD2-470E-82C9-D73AEB6BDE19}">
      <dgm:prSet phldrT="[Text]"/>
      <dgm:spPr/>
      <dgm:t>
        <a:bodyPr/>
        <a:lstStyle/>
        <a:p>
          <a:r>
            <a:rPr lang="fa-IR" dirty="0" smtClean="0"/>
            <a:t>اضطراری</a:t>
          </a:r>
          <a:endParaRPr lang="en-US" dirty="0"/>
        </a:p>
      </dgm:t>
    </dgm:pt>
    <dgm:pt modelId="{C2365929-1269-4E43-BABB-9A610C7ABE53}" type="parTrans" cxnId="{36BF5C8E-A460-4E4F-BD1C-B15F7D0A2AD5}">
      <dgm:prSet/>
      <dgm:spPr/>
      <dgm:t>
        <a:bodyPr/>
        <a:lstStyle/>
        <a:p>
          <a:endParaRPr lang="en-US"/>
        </a:p>
      </dgm:t>
    </dgm:pt>
    <dgm:pt modelId="{08BE1E38-AD53-4A80-80F5-2011DE834962}" type="sibTrans" cxnId="{36BF5C8E-A460-4E4F-BD1C-B15F7D0A2AD5}">
      <dgm:prSet/>
      <dgm:spPr/>
      <dgm:t>
        <a:bodyPr/>
        <a:lstStyle/>
        <a:p>
          <a:endParaRPr lang="en-US"/>
        </a:p>
      </dgm:t>
    </dgm:pt>
    <dgm:pt modelId="{755156E0-7DD8-4805-A58A-B639C5FB20C3}">
      <dgm:prSet phldrT="[Text]"/>
      <dgm:spPr/>
      <dgm:t>
        <a:bodyPr/>
        <a:lstStyle/>
        <a:p>
          <a:r>
            <a:rPr lang="fa-IR" dirty="0" smtClean="0"/>
            <a:t>استحقاقی</a:t>
          </a:r>
          <a:endParaRPr lang="en-US" dirty="0"/>
        </a:p>
      </dgm:t>
    </dgm:pt>
    <dgm:pt modelId="{87869A5C-EBCA-494B-BDAE-CC93D52B23D9}" type="parTrans" cxnId="{6BD1B8DC-F399-4A65-A260-0FB60C36F12E}">
      <dgm:prSet/>
      <dgm:spPr/>
      <dgm:t>
        <a:bodyPr/>
        <a:lstStyle/>
        <a:p>
          <a:endParaRPr lang="en-US"/>
        </a:p>
      </dgm:t>
    </dgm:pt>
    <dgm:pt modelId="{CE460EFB-F850-4141-81C2-DA054EB4D960}" type="sibTrans" cxnId="{6BD1B8DC-F399-4A65-A260-0FB60C36F12E}">
      <dgm:prSet/>
      <dgm:spPr/>
      <dgm:t>
        <a:bodyPr/>
        <a:lstStyle/>
        <a:p>
          <a:endParaRPr lang="en-US"/>
        </a:p>
      </dgm:t>
    </dgm:pt>
    <dgm:pt modelId="{CE3180F6-A1BA-4C84-B4B4-9A6CBF3FE4B8}">
      <dgm:prSet phldrT="[Text]" custT="1"/>
      <dgm:spPr/>
      <dgm:t>
        <a:bodyPr/>
        <a:lstStyle/>
        <a:p>
          <a:r>
            <a:rPr lang="fa-IR" sz="1800" dirty="0" smtClean="0"/>
            <a:t>بی حقوق</a:t>
          </a:r>
          <a:endParaRPr lang="en-US" sz="1800" dirty="0"/>
        </a:p>
      </dgm:t>
    </dgm:pt>
    <dgm:pt modelId="{F1677D90-EF0C-47B0-B288-149C82E9639A}" type="parTrans" cxnId="{1393455C-9C15-4ACC-B0AF-D90B5DE07B89}">
      <dgm:prSet/>
      <dgm:spPr/>
      <dgm:t>
        <a:bodyPr/>
        <a:lstStyle/>
        <a:p>
          <a:endParaRPr lang="en-US"/>
        </a:p>
      </dgm:t>
    </dgm:pt>
    <dgm:pt modelId="{0EE4ED6B-633E-4759-8C7B-4D07604FE4B3}" type="sibTrans" cxnId="{1393455C-9C15-4ACC-B0AF-D90B5DE07B89}">
      <dgm:prSet/>
      <dgm:spPr/>
      <dgm:t>
        <a:bodyPr/>
        <a:lstStyle/>
        <a:p>
          <a:endParaRPr lang="en-US"/>
        </a:p>
      </dgm:t>
    </dgm:pt>
    <dgm:pt modelId="{9AD76FC3-1430-4267-80C1-A463ED73C53D}">
      <dgm:prSet phldrT="[Text]"/>
      <dgm:spPr/>
      <dgm:t>
        <a:bodyPr/>
        <a:lstStyle/>
        <a:p>
          <a:r>
            <a:rPr lang="fa-IR" dirty="0" smtClean="0"/>
            <a:t>حج عمره</a:t>
          </a:r>
          <a:endParaRPr lang="en-US" dirty="0"/>
        </a:p>
      </dgm:t>
    </dgm:pt>
    <dgm:pt modelId="{000F81B2-2C8D-44BB-AC3B-1F8A59ACE59A}" type="parTrans" cxnId="{D6FA45F7-F1F1-4B3E-A89F-C6FEAC8855FF}">
      <dgm:prSet/>
      <dgm:spPr/>
      <dgm:t>
        <a:bodyPr/>
        <a:lstStyle/>
        <a:p>
          <a:endParaRPr lang="en-US"/>
        </a:p>
      </dgm:t>
    </dgm:pt>
    <dgm:pt modelId="{AF9252E2-B445-4FF3-B308-8DF4FB3B59DF}" type="sibTrans" cxnId="{D6FA45F7-F1F1-4B3E-A89F-C6FEAC8855FF}">
      <dgm:prSet/>
      <dgm:spPr/>
      <dgm:t>
        <a:bodyPr/>
        <a:lstStyle/>
        <a:p>
          <a:endParaRPr lang="en-US"/>
        </a:p>
      </dgm:t>
    </dgm:pt>
    <dgm:pt modelId="{A2FD48DE-BFBD-4454-8D07-7AF8F68E50A2}">
      <dgm:prSet phldrT="[Text]"/>
      <dgm:spPr/>
      <dgm:t>
        <a:bodyPr/>
        <a:lstStyle/>
        <a:p>
          <a:r>
            <a:rPr lang="fa-IR" dirty="0" smtClean="0"/>
            <a:t>  </a:t>
          </a:r>
        </a:p>
        <a:p>
          <a:endParaRPr lang="en-US" dirty="0"/>
        </a:p>
      </dgm:t>
    </dgm:pt>
    <dgm:pt modelId="{AF60E29A-AC0C-471A-A798-AA97F430A48C}" type="parTrans" cxnId="{4B3F23CD-970C-4D5C-A33B-C07869A9B9A2}">
      <dgm:prSet/>
      <dgm:spPr/>
      <dgm:t>
        <a:bodyPr/>
        <a:lstStyle/>
        <a:p>
          <a:endParaRPr lang="en-US"/>
        </a:p>
      </dgm:t>
    </dgm:pt>
    <dgm:pt modelId="{DFBEEDC9-33E9-4F9E-B99D-C3436DE2FE80}" type="sibTrans" cxnId="{4B3F23CD-970C-4D5C-A33B-C07869A9B9A2}">
      <dgm:prSet/>
      <dgm:spPr/>
      <dgm:t>
        <a:bodyPr/>
        <a:lstStyle/>
        <a:p>
          <a:endParaRPr lang="en-US"/>
        </a:p>
      </dgm:t>
    </dgm:pt>
    <dgm:pt modelId="{AA0C8649-E927-4DC7-BFF7-8CF4747F0C3A}">
      <dgm:prSet phldrT="[Text]"/>
      <dgm:spPr/>
      <dgm:t>
        <a:bodyPr/>
        <a:lstStyle/>
        <a:p>
          <a:r>
            <a:rPr lang="fa-IR" dirty="0" smtClean="0"/>
            <a:t>  </a:t>
          </a:r>
        </a:p>
        <a:p>
          <a:endParaRPr lang="en-US" dirty="0"/>
        </a:p>
      </dgm:t>
    </dgm:pt>
    <dgm:pt modelId="{193AC1C8-A141-488D-96BD-3C19CC4F24BE}" type="parTrans" cxnId="{0EDC1534-6E75-4BB4-9987-EEEF8F4533F7}">
      <dgm:prSet/>
      <dgm:spPr/>
      <dgm:t>
        <a:bodyPr/>
        <a:lstStyle/>
        <a:p>
          <a:endParaRPr lang="en-US"/>
        </a:p>
      </dgm:t>
    </dgm:pt>
    <dgm:pt modelId="{57294B46-E114-4EBB-B1BB-F5FBD651A37A}" type="sibTrans" cxnId="{0EDC1534-6E75-4BB4-9987-EEEF8F4533F7}">
      <dgm:prSet/>
      <dgm:spPr/>
      <dgm:t>
        <a:bodyPr/>
        <a:lstStyle/>
        <a:p>
          <a:endParaRPr lang="en-US"/>
        </a:p>
      </dgm:t>
    </dgm:pt>
    <dgm:pt modelId="{8A0C2C75-56F0-4941-B353-F95A61DE320A}">
      <dgm:prSet phldrT="[Text]" custT="1"/>
      <dgm:spPr>
        <a:solidFill>
          <a:schemeClr val="tx2">
            <a:lumMod val="75000"/>
          </a:schemeClr>
        </a:solidFill>
      </dgm:spPr>
      <dgm:t>
        <a:bodyPr/>
        <a:lstStyle/>
        <a:p>
          <a:endParaRPr lang="en-US" sz="2400" dirty="0">
            <a:solidFill>
              <a:schemeClr val="tx1"/>
            </a:solidFill>
          </a:endParaRPr>
        </a:p>
      </dgm:t>
    </dgm:pt>
    <dgm:pt modelId="{F2C526D3-43BF-4D3A-88E2-69E1DC5485EF}" type="parTrans" cxnId="{45982EE0-B64B-4FF3-B7F1-5A12E688E6FD}">
      <dgm:prSet/>
      <dgm:spPr/>
      <dgm:t>
        <a:bodyPr/>
        <a:lstStyle/>
        <a:p>
          <a:endParaRPr lang="en-US"/>
        </a:p>
      </dgm:t>
    </dgm:pt>
    <dgm:pt modelId="{71D0130E-E49D-4403-A2F6-DB7BA00C1986}" type="sibTrans" cxnId="{45982EE0-B64B-4FF3-B7F1-5A12E688E6FD}">
      <dgm:prSet/>
      <dgm:spPr/>
      <dgm:t>
        <a:bodyPr/>
        <a:lstStyle/>
        <a:p>
          <a:endParaRPr lang="en-US"/>
        </a:p>
      </dgm:t>
    </dgm:pt>
    <dgm:pt modelId="{5548ADC9-EE8A-4FCD-936B-96C4ECE4704F}">
      <dgm:prSet/>
      <dgm:spPr/>
      <dgm:t>
        <a:bodyPr/>
        <a:lstStyle/>
        <a:p>
          <a:r>
            <a:rPr lang="fa-IR" dirty="0" smtClean="0"/>
            <a:t>استعلاجی</a:t>
          </a:r>
          <a:endParaRPr lang="en-US" dirty="0"/>
        </a:p>
      </dgm:t>
    </dgm:pt>
    <dgm:pt modelId="{6880FE34-9192-481C-AD1C-553F962F748A}" type="parTrans" cxnId="{26645A33-05EA-4070-84B7-FF04060327DE}">
      <dgm:prSet/>
      <dgm:spPr/>
      <dgm:t>
        <a:bodyPr/>
        <a:lstStyle/>
        <a:p>
          <a:endParaRPr lang="en-US"/>
        </a:p>
      </dgm:t>
    </dgm:pt>
    <dgm:pt modelId="{5DF910FE-4B1B-4DBC-8DEE-56C2AFF0C52E}" type="sibTrans" cxnId="{26645A33-05EA-4070-84B7-FF04060327DE}">
      <dgm:prSet/>
      <dgm:spPr/>
      <dgm:t>
        <a:bodyPr/>
        <a:lstStyle/>
        <a:p>
          <a:endParaRPr lang="en-US"/>
        </a:p>
      </dgm:t>
    </dgm:pt>
    <dgm:pt modelId="{358DD077-A7D1-41D4-AC6F-05FFDE25BB52}" type="pres">
      <dgm:prSet presAssocID="{CE1E5230-3BD5-46D3-8F81-DBB7146F8356}" presName="mainComposite" presStyleCnt="0">
        <dgm:presLayoutVars>
          <dgm:chPref val="1"/>
          <dgm:dir/>
          <dgm:animOne val="branch"/>
          <dgm:animLvl val="lvl"/>
          <dgm:resizeHandles val="exact"/>
        </dgm:presLayoutVars>
      </dgm:prSet>
      <dgm:spPr/>
      <dgm:t>
        <a:bodyPr/>
        <a:lstStyle/>
        <a:p>
          <a:endParaRPr lang="en-US"/>
        </a:p>
      </dgm:t>
    </dgm:pt>
    <dgm:pt modelId="{8344CC16-324B-443C-A6F2-A2E377501546}" type="pres">
      <dgm:prSet presAssocID="{CE1E5230-3BD5-46D3-8F81-DBB7146F8356}" presName="hierFlow" presStyleCnt="0"/>
      <dgm:spPr/>
    </dgm:pt>
    <dgm:pt modelId="{4C011E4B-438E-4902-9777-0E9F7604E000}" type="pres">
      <dgm:prSet presAssocID="{CE1E5230-3BD5-46D3-8F81-DBB7146F8356}" presName="firstBuf" presStyleCnt="0"/>
      <dgm:spPr/>
    </dgm:pt>
    <dgm:pt modelId="{ECBDC1E7-4214-4ED5-8A91-237A668EB20D}" type="pres">
      <dgm:prSet presAssocID="{CE1E5230-3BD5-46D3-8F81-DBB7146F8356}" presName="hierChild1" presStyleCnt="0">
        <dgm:presLayoutVars>
          <dgm:chPref val="1"/>
          <dgm:animOne val="branch"/>
          <dgm:animLvl val="lvl"/>
        </dgm:presLayoutVars>
      </dgm:prSet>
      <dgm:spPr/>
    </dgm:pt>
    <dgm:pt modelId="{A477DD64-B39C-42EB-811C-B8B25FB12409}" type="pres">
      <dgm:prSet presAssocID="{FB492A2F-92E3-427F-91A5-477AE624E60A}" presName="Name14" presStyleCnt="0"/>
      <dgm:spPr/>
    </dgm:pt>
    <dgm:pt modelId="{F52458CF-B3AA-477D-9004-446476547AD1}" type="pres">
      <dgm:prSet presAssocID="{FB492A2F-92E3-427F-91A5-477AE624E60A}" presName="level1Shape" presStyleLbl="node0" presStyleIdx="0" presStyleCnt="1" custLinFactX="-20302" custLinFactNeighborX="-100000" custLinFactNeighborY="-1142">
        <dgm:presLayoutVars>
          <dgm:chPref val="3"/>
        </dgm:presLayoutVars>
      </dgm:prSet>
      <dgm:spPr/>
      <dgm:t>
        <a:bodyPr/>
        <a:lstStyle/>
        <a:p>
          <a:endParaRPr lang="en-US"/>
        </a:p>
      </dgm:t>
    </dgm:pt>
    <dgm:pt modelId="{BC59F0C5-F152-46CF-9769-BED8F8906550}" type="pres">
      <dgm:prSet presAssocID="{FB492A2F-92E3-427F-91A5-477AE624E60A}" presName="hierChild2" presStyleCnt="0"/>
      <dgm:spPr/>
    </dgm:pt>
    <dgm:pt modelId="{640669A6-1D62-49F6-B624-347C06A0795A}" type="pres">
      <dgm:prSet presAssocID="{A2AA284D-AA73-4D41-BD9D-33E34B617F6A}" presName="Name19" presStyleLbl="parChTrans1D2" presStyleIdx="0" presStyleCnt="2"/>
      <dgm:spPr/>
      <dgm:t>
        <a:bodyPr/>
        <a:lstStyle/>
        <a:p>
          <a:endParaRPr lang="en-US"/>
        </a:p>
      </dgm:t>
    </dgm:pt>
    <dgm:pt modelId="{439A603E-39C5-4244-A8FA-090FF5219B22}" type="pres">
      <dgm:prSet presAssocID="{C027A88B-9079-426B-B71A-4CDD5B6A92B8}" presName="Name21" presStyleCnt="0"/>
      <dgm:spPr/>
    </dgm:pt>
    <dgm:pt modelId="{903E9F28-EDAF-4E81-9FB2-9946DD1527C3}" type="pres">
      <dgm:prSet presAssocID="{C027A88B-9079-426B-B71A-4CDD5B6A92B8}" presName="level2Shape" presStyleLbl="node2" presStyleIdx="0" presStyleCnt="2" custLinFactX="-46691" custLinFactNeighborX="-100000" custLinFactNeighborY="2215"/>
      <dgm:spPr/>
      <dgm:t>
        <a:bodyPr/>
        <a:lstStyle/>
        <a:p>
          <a:endParaRPr lang="en-US"/>
        </a:p>
      </dgm:t>
    </dgm:pt>
    <dgm:pt modelId="{AD11674A-606C-44F0-AEBD-73B5DE38575C}" type="pres">
      <dgm:prSet presAssocID="{C027A88B-9079-426B-B71A-4CDD5B6A92B8}" presName="hierChild3" presStyleCnt="0"/>
      <dgm:spPr/>
    </dgm:pt>
    <dgm:pt modelId="{62A1AF9D-D784-49E8-ACC9-F7E20C291057}" type="pres">
      <dgm:prSet presAssocID="{C2365929-1269-4E43-BABB-9A610C7ABE53}" presName="Name19" presStyleLbl="parChTrans1D3" presStyleIdx="0" presStyleCnt="4"/>
      <dgm:spPr/>
      <dgm:t>
        <a:bodyPr/>
        <a:lstStyle/>
        <a:p>
          <a:endParaRPr lang="en-US"/>
        </a:p>
      </dgm:t>
    </dgm:pt>
    <dgm:pt modelId="{B72CDB6C-F7FC-4A62-8F30-1923DAD239D8}" type="pres">
      <dgm:prSet presAssocID="{983F7DBD-4FD2-470E-82C9-D73AEB6BDE19}" presName="Name21" presStyleCnt="0"/>
      <dgm:spPr/>
    </dgm:pt>
    <dgm:pt modelId="{9B33580A-9CC9-4A37-8949-E113DB103462}" type="pres">
      <dgm:prSet presAssocID="{983F7DBD-4FD2-470E-82C9-D73AEB6BDE19}" presName="level2Shape" presStyleLbl="node3" presStyleIdx="0" presStyleCnt="4" custLinFactX="-73080" custLinFactNeighborX="-100000" custLinFactNeighborY="5571"/>
      <dgm:spPr/>
      <dgm:t>
        <a:bodyPr/>
        <a:lstStyle/>
        <a:p>
          <a:endParaRPr lang="en-US"/>
        </a:p>
      </dgm:t>
    </dgm:pt>
    <dgm:pt modelId="{5920822E-C532-485B-81B4-120D568650C2}" type="pres">
      <dgm:prSet presAssocID="{983F7DBD-4FD2-470E-82C9-D73AEB6BDE19}" presName="hierChild3" presStyleCnt="0"/>
      <dgm:spPr/>
    </dgm:pt>
    <dgm:pt modelId="{4EAE5CD9-720D-435C-9420-4EA961D2A1A8}" type="pres">
      <dgm:prSet presAssocID="{6880FE34-9192-481C-AD1C-553F962F748A}" presName="Name19" presStyleLbl="parChTrans1D3" presStyleIdx="1" presStyleCnt="4"/>
      <dgm:spPr/>
      <dgm:t>
        <a:bodyPr/>
        <a:lstStyle/>
        <a:p>
          <a:endParaRPr lang="en-US"/>
        </a:p>
      </dgm:t>
    </dgm:pt>
    <dgm:pt modelId="{6F8966C1-C127-4EA1-B5F8-86FA8BF35F01}" type="pres">
      <dgm:prSet presAssocID="{5548ADC9-EE8A-4FCD-936B-96C4ECE4704F}" presName="Name21" presStyleCnt="0"/>
      <dgm:spPr/>
    </dgm:pt>
    <dgm:pt modelId="{4C20E461-93A7-4BC6-9966-2C434C1C5C74}" type="pres">
      <dgm:prSet presAssocID="{5548ADC9-EE8A-4FCD-936B-96C4ECE4704F}" presName="level2Shape" presStyleLbl="node3" presStyleIdx="1" presStyleCnt="4" custLinFactX="-46691" custLinFactNeighborX="-100000" custLinFactNeighborY="5571"/>
      <dgm:spPr/>
      <dgm:t>
        <a:bodyPr/>
        <a:lstStyle/>
        <a:p>
          <a:endParaRPr lang="en-US"/>
        </a:p>
      </dgm:t>
    </dgm:pt>
    <dgm:pt modelId="{BC5C47A6-EDD0-41D8-B1A0-FC373CDF6248}" type="pres">
      <dgm:prSet presAssocID="{5548ADC9-EE8A-4FCD-936B-96C4ECE4704F}" presName="hierChild3" presStyleCnt="0"/>
      <dgm:spPr/>
    </dgm:pt>
    <dgm:pt modelId="{5B7AC25D-5178-4193-B6B1-48920C24A403}" type="pres">
      <dgm:prSet presAssocID="{87869A5C-EBCA-494B-BDAE-CC93D52B23D9}" presName="Name19" presStyleLbl="parChTrans1D3" presStyleIdx="2" presStyleCnt="4"/>
      <dgm:spPr/>
      <dgm:t>
        <a:bodyPr/>
        <a:lstStyle/>
        <a:p>
          <a:endParaRPr lang="en-US"/>
        </a:p>
      </dgm:t>
    </dgm:pt>
    <dgm:pt modelId="{FAB2F16E-BD15-4A86-9522-70747F110063}" type="pres">
      <dgm:prSet presAssocID="{755156E0-7DD8-4805-A58A-B639C5FB20C3}" presName="Name21" presStyleCnt="0"/>
      <dgm:spPr/>
    </dgm:pt>
    <dgm:pt modelId="{ED0D7837-5D6E-41E9-A55C-D5E9D4BCED25}" type="pres">
      <dgm:prSet presAssocID="{755156E0-7DD8-4805-A58A-B639C5FB20C3}" presName="level2Shape" presStyleLbl="node3" presStyleIdx="2" presStyleCnt="4" custLinFactX="-11614" custLinFactNeighborX="-100000" custLinFactNeighborY="9830"/>
      <dgm:spPr/>
      <dgm:t>
        <a:bodyPr/>
        <a:lstStyle/>
        <a:p>
          <a:endParaRPr lang="en-US"/>
        </a:p>
      </dgm:t>
    </dgm:pt>
    <dgm:pt modelId="{ABA75DBF-2074-4796-8641-82AECC2D4F46}" type="pres">
      <dgm:prSet presAssocID="{755156E0-7DD8-4805-A58A-B639C5FB20C3}" presName="hierChild3" presStyleCnt="0"/>
      <dgm:spPr/>
    </dgm:pt>
    <dgm:pt modelId="{8862BBD7-6F2D-4B28-88AD-B45AB6D6D667}" type="pres">
      <dgm:prSet presAssocID="{F1677D90-EF0C-47B0-B288-149C82E9639A}" presName="Name19" presStyleLbl="parChTrans1D2" presStyleIdx="1" presStyleCnt="2"/>
      <dgm:spPr/>
      <dgm:t>
        <a:bodyPr/>
        <a:lstStyle/>
        <a:p>
          <a:endParaRPr lang="en-US"/>
        </a:p>
      </dgm:t>
    </dgm:pt>
    <dgm:pt modelId="{F9853D9F-60AC-4EA9-A227-CCF9F332E654}" type="pres">
      <dgm:prSet presAssocID="{CE3180F6-A1BA-4C84-B4B4-9A6CBF3FE4B8}" presName="Name21" presStyleCnt="0"/>
      <dgm:spPr/>
    </dgm:pt>
    <dgm:pt modelId="{8833ED01-D3E8-47E0-AA9C-693F2483F108}" type="pres">
      <dgm:prSet presAssocID="{CE3180F6-A1BA-4C84-B4B4-9A6CBF3FE4B8}" presName="level2Shape" presStyleLbl="node2" presStyleIdx="1" presStyleCnt="2" custLinFactNeighborX="-67848" custLinFactNeighborY="2215"/>
      <dgm:spPr/>
      <dgm:t>
        <a:bodyPr/>
        <a:lstStyle/>
        <a:p>
          <a:endParaRPr lang="en-US"/>
        </a:p>
      </dgm:t>
    </dgm:pt>
    <dgm:pt modelId="{3D162430-2699-43F9-9CC6-3913C4EEBAEB}" type="pres">
      <dgm:prSet presAssocID="{CE3180F6-A1BA-4C84-B4B4-9A6CBF3FE4B8}" presName="hierChild3" presStyleCnt="0"/>
      <dgm:spPr/>
    </dgm:pt>
    <dgm:pt modelId="{D1A791C9-1DF8-42B4-926C-889431470F0F}" type="pres">
      <dgm:prSet presAssocID="{000F81B2-2C8D-44BB-AC3B-1F8A59ACE59A}" presName="Name19" presStyleLbl="parChTrans1D3" presStyleIdx="3" presStyleCnt="4"/>
      <dgm:spPr/>
      <dgm:t>
        <a:bodyPr/>
        <a:lstStyle/>
        <a:p>
          <a:endParaRPr lang="en-US"/>
        </a:p>
      </dgm:t>
    </dgm:pt>
    <dgm:pt modelId="{FFCC6B31-8DF8-4BDB-B439-B9C39B2BAD37}" type="pres">
      <dgm:prSet presAssocID="{9AD76FC3-1430-4267-80C1-A463ED73C53D}" presName="Name21" presStyleCnt="0"/>
      <dgm:spPr/>
    </dgm:pt>
    <dgm:pt modelId="{B83258A9-296F-4C50-8F2A-290DDF739B21}" type="pres">
      <dgm:prSet presAssocID="{9AD76FC3-1430-4267-80C1-A463ED73C53D}" presName="level2Shape" presStyleLbl="node3" presStyleIdx="3" presStyleCnt="4" custLinFactNeighborX="-67848"/>
      <dgm:spPr/>
      <dgm:t>
        <a:bodyPr/>
        <a:lstStyle/>
        <a:p>
          <a:endParaRPr lang="en-US"/>
        </a:p>
      </dgm:t>
    </dgm:pt>
    <dgm:pt modelId="{E4529680-7055-45E6-B692-6BE7BF859252}" type="pres">
      <dgm:prSet presAssocID="{9AD76FC3-1430-4267-80C1-A463ED73C53D}" presName="hierChild3" presStyleCnt="0"/>
      <dgm:spPr/>
    </dgm:pt>
    <dgm:pt modelId="{B6370AA2-35C6-41A7-BC29-0C3A29171F39}" type="pres">
      <dgm:prSet presAssocID="{CE1E5230-3BD5-46D3-8F81-DBB7146F8356}" presName="bgShapesFlow" presStyleCnt="0"/>
      <dgm:spPr/>
    </dgm:pt>
    <dgm:pt modelId="{549AC4E6-F177-4C0D-BD47-7905B3714557}" type="pres">
      <dgm:prSet presAssocID="{A2FD48DE-BFBD-4454-8D07-7AF8F68E50A2}" presName="rectComp" presStyleCnt="0"/>
      <dgm:spPr/>
    </dgm:pt>
    <dgm:pt modelId="{DCEB1416-C5D7-4D36-AB26-8E97C50A2D22}" type="pres">
      <dgm:prSet presAssocID="{A2FD48DE-BFBD-4454-8D07-7AF8F68E50A2}" presName="bgRect" presStyleLbl="bgShp" presStyleIdx="0" presStyleCnt="3" custLinFactNeighborY="1409"/>
      <dgm:spPr/>
      <dgm:t>
        <a:bodyPr/>
        <a:lstStyle/>
        <a:p>
          <a:endParaRPr lang="en-US"/>
        </a:p>
      </dgm:t>
    </dgm:pt>
    <dgm:pt modelId="{999814A5-DA71-4544-8C67-B3373F137B0C}" type="pres">
      <dgm:prSet presAssocID="{A2FD48DE-BFBD-4454-8D07-7AF8F68E50A2}" presName="bgRectTx" presStyleLbl="bgShp" presStyleIdx="0" presStyleCnt="3">
        <dgm:presLayoutVars>
          <dgm:bulletEnabled val="1"/>
        </dgm:presLayoutVars>
      </dgm:prSet>
      <dgm:spPr/>
      <dgm:t>
        <a:bodyPr/>
        <a:lstStyle/>
        <a:p>
          <a:endParaRPr lang="en-US"/>
        </a:p>
      </dgm:t>
    </dgm:pt>
    <dgm:pt modelId="{F93FB857-3A8C-43CF-B766-9139E64F796D}" type="pres">
      <dgm:prSet presAssocID="{A2FD48DE-BFBD-4454-8D07-7AF8F68E50A2}" presName="spComp" presStyleCnt="0"/>
      <dgm:spPr/>
    </dgm:pt>
    <dgm:pt modelId="{209B5BD1-5587-4E8A-BFB3-82BEB80D4C47}" type="pres">
      <dgm:prSet presAssocID="{A2FD48DE-BFBD-4454-8D07-7AF8F68E50A2}" presName="vSp" presStyleCnt="0"/>
      <dgm:spPr/>
    </dgm:pt>
    <dgm:pt modelId="{E86A73A4-DB9E-4AD0-B2DD-0B87A9BA9DD7}" type="pres">
      <dgm:prSet presAssocID="{AA0C8649-E927-4DC7-BFF7-8CF4747F0C3A}" presName="rectComp" presStyleCnt="0"/>
      <dgm:spPr/>
    </dgm:pt>
    <dgm:pt modelId="{77125ACC-2C61-43DE-8CD6-D8891E0659B4}" type="pres">
      <dgm:prSet presAssocID="{AA0C8649-E927-4DC7-BFF7-8CF4747F0C3A}" presName="bgRect" presStyleLbl="bgShp" presStyleIdx="1" presStyleCnt="3" custAng="0"/>
      <dgm:spPr/>
      <dgm:t>
        <a:bodyPr/>
        <a:lstStyle/>
        <a:p>
          <a:endParaRPr lang="en-US"/>
        </a:p>
      </dgm:t>
    </dgm:pt>
    <dgm:pt modelId="{16BB2AB6-8FB5-4152-B45E-2C9E055BE5E0}" type="pres">
      <dgm:prSet presAssocID="{AA0C8649-E927-4DC7-BFF7-8CF4747F0C3A}" presName="bgRectTx" presStyleLbl="bgShp" presStyleIdx="1" presStyleCnt="3">
        <dgm:presLayoutVars>
          <dgm:bulletEnabled val="1"/>
        </dgm:presLayoutVars>
      </dgm:prSet>
      <dgm:spPr/>
      <dgm:t>
        <a:bodyPr/>
        <a:lstStyle/>
        <a:p>
          <a:endParaRPr lang="en-US"/>
        </a:p>
      </dgm:t>
    </dgm:pt>
    <dgm:pt modelId="{2A0D2F25-9A92-4132-8F55-102D2BA1DA91}" type="pres">
      <dgm:prSet presAssocID="{AA0C8649-E927-4DC7-BFF7-8CF4747F0C3A}" presName="spComp" presStyleCnt="0"/>
      <dgm:spPr/>
    </dgm:pt>
    <dgm:pt modelId="{9A138FD5-5C20-43EF-ABBC-24648533571F}" type="pres">
      <dgm:prSet presAssocID="{AA0C8649-E927-4DC7-BFF7-8CF4747F0C3A}" presName="vSp" presStyleCnt="0"/>
      <dgm:spPr/>
    </dgm:pt>
    <dgm:pt modelId="{329D8E6A-786A-4D89-BCA1-18E9EBB81BD4}" type="pres">
      <dgm:prSet presAssocID="{8A0C2C75-56F0-4941-B353-F95A61DE320A}" presName="rectComp" presStyleCnt="0"/>
      <dgm:spPr/>
    </dgm:pt>
    <dgm:pt modelId="{4254814E-8C27-4807-94D8-461B01D26B6C}" type="pres">
      <dgm:prSet presAssocID="{8A0C2C75-56F0-4941-B353-F95A61DE320A}" presName="bgRect" presStyleLbl="bgShp" presStyleIdx="2" presStyleCnt="3" custLinFactNeighborX="3750" custLinFactNeighborY="4695"/>
      <dgm:spPr/>
      <dgm:t>
        <a:bodyPr/>
        <a:lstStyle/>
        <a:p>
          <a:endParaRPr lang="en-US"/>
        </a:p>
      </dgm:t>
    </dgm:pt>
    <dgm:pt modelId="{349EBDE3-65FA-4CA6-9A83-1C992B6F7F59}" type="pres">
      <dgm:prSet presAssocID="{8A0C2C75-56F0-4941-B353-F95A61DE320A}" presName="bgRectTx" presStyleLbl="bgShp" presStyleIdx="2" presStyleCnt="3">
        <dgm:presLayoutVars>
          <dgm:bulletEnabled val="1"/>
        </dgm:presLayoutVars>
      </dgm:prSet>
      <dgm:spPr/>
      <dgm:t>
        <a:bodyPr/>
        <a:lstStyle/>
        <a:p>
          <a:endParaRPr lang="en-US"/>
        </a:p>
      </dgm:t>
    </dgm:pt>
  </dgm:ptLst>
  <dgm:cxnLst>
    <dgm:cxn modelId="{6D1EADD4-400F-4A57-8EE6-2303293A35BE}" type="presOf" srcId="{AA0C8649-E927-4DC7-BFF7-8CF4747F0C3A}" destId="{77125ACC-2C61-43DE-8CD6-D8891E0659B4}" srcOrd="0" destOrd="0" presId="urn:microsoft.com/office/officeart/2005/8/layout/hierarchy6"/>
    <dgm:cxn modelId="{ADCDF63F-1FC4-4A32-8B04-79D812BCCD59}" type="presOf" srcId="{8A0C2C75-56F0-4941-B353-F95A61DE320A}" destId="{4254814E-8C27-4807-94D8-461B01D26B6C}" srcOrd="0" destOrd="0" presId="urn:microsoft.com/office/officeart/2005/8/layout/hierarchy6"/>
    <dgm:cxn modelId="{6BD1B8DC-F399-4A65-A260-0FB60C36F12E}" srcId="{C027A88B-9079-426B-B71A-4CDD5B6A92B8}" destId="{755156E0-7DD8-4805-A58A-B639C5FB20C3}" srcOrd="2" destOrd="0" parTransId="{87869A5C-EBCA-494B-BDAE-CC93D52B23D9}" sibTransId="{CE460EFB-F850-4141-81C2-DA054EB4D960}"/>
    <dgm:cxn modelId="{1393455C-9C15-4ACC-B0AF-D90B5DE07B89}" srcId="{FB492A2F-92E3-427F-91A5-477AE624E60A}" destId="{CE3180F6-A1BA-4C84-B4B4-9A6CBF3FE4B8}" srcOrd="1" destOrd="0" parTransId="{F1677D90-EF0C-47B0-B288-149C82E9639A}" sibTransId="{0EE4ED6B-633E-4759-8C7B-4D07604FE4B3}"/>
    <dgm:cxn modelId="{36BF5C8E-A460-4E4F-BD1C-B15F7D0A2AD5}" srcId="{C027A88B-9079-426B-B71A-4CDD5B6A92B8}" destId="{983F7DBD-4FD2-470E-82C9-D73AEB6BDE19}" srcOrd="0" destOrd="0" parTransId="{C2365929-1269-4E43-BABB-9A610C7ABE53}" sibTransId="{08BE1E38-AD53-4A80-80F5-2011DE834962}"/>
    <dgm:cxn modelId="{FCDA5E51-2FB6-4AE6-91CF-89A913215EB5}" type="presOf" srcId="{A2AA284D-AA73-4D41-BD9D-33E34B617F6A}" destId="{640669A6-1D62-49F6-B624-347C06A0795A}" srcOrd="0" destOrd="0" presId="urn:microsoft.com/office/officeart/2005/8/layout/hierarchy6"/>
    <dgm:cxn modelId="{E9B2B754-17F9-4C20-96E3-0BE608CF5D98}" type="presOf" srcId="{C2365929-1269-4E43-BABB-9A610C7ABE53}" destId="{62A1AF9D-D784-49E8-ACC9-F7E20C291057}" srcOrd="0" destOrd="0" presId="urn:microsoft.com/office/officeart/2005/8/layout/hierarchy6"/>
    <dgm:cxn modelId="{D6FA45F7-F1F1-4B3E-A89F-C6FEAC8855FF}" srcId="{CE3180F6-A1BA-4C84-B4B4-9A6CBF3FE4B8}" destId="{9AD76FC3-1430-4267-80C1-A463ED73C53D}" srcOrd="0" destOrd="0" parTransId="{000F81B2-2C8D-44BB-AC3B-1F8A59ACE59A}" sibTransId="{AF9252E2-B445-4FF3-B308-8DF4FB3B59DF}"/>
    <dgm:cxn modelId="{45982EE0-B64B-4FF3-B7F1-5A12E688E6FD}" srcId="{CE1E5230-3BD5-46D3-8F81-DBB7146F8356}" destId="{8A0C2C75-56F0-4941-B353-F95A61DE320A}" srcOrd="3" destOrd="0" parTransId="{F2C526D3-43BF-4D3A-88E2-69E1DC5485EF}" sibTransId="{71D0130E-E49D-4403-A2F6-DB7BA00C1986}"/>
    <dgm:cxn modelId="{EC75FEC1-5759-41A5-8A09-6F59E334461A}" type="presOf" srcId="{5548ADC9-EE8A-4FCD-936B-96C4ECE4704F}" destId="{4C20E461-93A7-4BC6-9966-2C434C1C5C74}" srcOrd="0" destOrd="0" presId="urn:microsoft.com/office/officeart/2005/8/layout/hierarchy6"/>
    <dgm:cxn modelId="{7F270B02-51DE-4316-928E-6A1DAEE5F45D}" type="presOf" srcId="{6880FE34-9192-481C-AD1C-553F962F748A}" destId="{4EAE5CD9-720D-435C-9420-4EA961D2A1A8}" srcOrd="0" destOrd="0" presId="urn:microsoft.com/office/officeart/2005/8/layout/hierarchy6"/>
    <dgm:cxn modelId="{0DB476DC-6B0D-4C2E-92A5-60079D47F18B}" type="presOf" srcId="{000F81B2-2C8D-44BB-AC3B-1F8A59ACE59A}" destId="{D1A791C9-1DF8-42B4-926C-889431470F0F}" srcOrd="0" destOrd="0" presId="urn:microsoft.com/office/officeart/2005/8/layout/hierarchy6"/>
    <dgm:cxn modelId="{1E61F3F3-2DF3-494C-90EA-E0488224950D}" type="presOf" srcId="{87869A5C-EBCA-494B-BDAE-CC93D52B23D9}" destId="{5B7AC25D-5178-4193-B6B1-48920C24A403}" srcOrd="0" destOrd="0" presId="urn:microsoft.com/office/officeart/2005/8/layout/hierarchy6"/>
    <dgm:cxn modelId="{F0F731C7-EA18-413E-9E3A-938D521BB777}" type="presOf" srcId="{755156E0-7DD8-4805-A58A-B639C5FB20C3}" destId="{ED0D7837-5D6E-41E9-A55C-D5E9D4BCED25}" srcOrd="0" destOrd="0" presId="urn:microsoft.com/office/officeart/2005/8/layout/hierarchy6"/>
    <dgm:cxn modelId="{B76ACC26-1A16-4040-96D9-EA0C5EFDE3A6}" srcId="{FB492A2F-92E3-427F-91A5-477AE624E60A}" destId="{C027A88B-9079-426B-B71A-4CDD5B6A92B8}" srcOrd="0" destOrd="0" parTransId="{A2AA284D-AA73-4D41-BD9D-33E34B617F6A}" sibTransId="{1CC11ECA-22DB-4C49-92FD-841AA73BA3B5}"/>
    <dgm:cxn modelId="{F8E98DE0-8142-4894-837C-8C2383B8D18E}" srcId="{CE1E5230-3BD5-46D3-8F81-DBB7146F8356}" destId="{FB492A2F-92E3-427F-91A5-477AE624E60A}" srcOrd="0" destOrd="0" parTransId="{C6D00D4E-6FDC-4C90-B1CE-2B130C3BD9EA}" sibTransId="{CE48B057-66E2-4262-9439-7EE67E406DCE}"/>
    <dgm:cxn modelId="{26645A33-05EA-4070-84B7-FF04060327DE}" srcId="{C027A88B-9079-426B-B71A-4CDD5B6A92B8}" destId="{5548ADC9-EE8A-4FCD-936B-96C4ECE4704F}" srcOrd="1" destOrd="0" parTransId="{6880FE34-9192-481C-AD1C-553F962F748A}" sibTransId="{5DF910FE-4B1B-4DBC-8DEE-56C2AFF0C52E}"/>
    <dgm:cxn modelId="{0EDC1534-6E75-4BB4-9987-EEEF8F4533F7}" srcId="{CE1E5230-3BD5-46D3-8F81-DBB7146F8356}" destId="{AA0C8649-E927-4DC7-BFF7-8CF4747F0C3A}" srcOrd="2" destOrd="0" parTransId="{193AC1C8-A141-488D-96BD-3C19CC4F24BE}" sibTransId="{57294B46-E114-4EBB-B1BB-F5FBD651A37A}"/>
    <dgm:cxn modelId="{4B3F23CD-970C-4D5C-A33B-C07869A9B9A2}" srcId="{CE1E5230-3BD5-46D3-8F81-DBB7146F8356}" destId="{A2FD48DE-BFBD-4454-8D07-7AF8F68E50A2}" srcOrd="1" destOrd="0" parTransId="{AF60E29A-AC0C-471A-A798-AA97F430A48C}" sibTransId="{DFBEEDC9-33E9-4F9E-B99D-C3436DE2FE80}"/>
    <dgm:cxn modelId="{4494BCF9-4F7E-40AB-960F-30EDC6FF5F44}" type="presOf" srcId="{9AD76FC3-1430-4267-80C1-A463ED73C53D}" destId="{B83258A9-296F-4C50-8F2A-290DDF739B21}" srcOrd="0" destOrd="0" presId="urn:microsoft.com/office/officeart/2005/8/layout/hierarchy6"/>
    <dgm:cxn modelId="{3AABE39D-DCB9-4901-AA10-383C9730A004}" type="presOf" srcId="{CE3180F6-A1BA-4C84-B4B4-9A6CBF3FE4B8}" destId="{8833ED01-D3E8-47E0-AA9C-693F2483F108}" srcOrd="0" destOrd="0" presId="urn:microsoft.com/office/officeart/2005/8/layout/hierarchy6"/>
    <dgm:cxn modelId="{146046DB-FE4B-4B95-B67A-EDCE58265D97}" type="presOf" srcId="{983F7DBD-4FD2-470E-82C9-D73AEB6BDE19}" destId="{9B33580A-9CC9-4A37-8949-E113DB103462}" srcOrd="0" destOrd="0" presId="urn:microsoft.com/office/officeart/2005/8/layout/hierarchy6"/>
    <dgm:cxn modelId="{92B4BFAF-7A58-4BC7-AA69-90570F6A3E75}" type="presOf" srcId="{8A0C2C75-56F0-4941-B353-F95A61DE320A}" destId="{349EBDE3-65FA-4CA6-9A83-1C992B6F7F59}" srcOrd="1" destOrd="0" presId="urn:microsoft.com/office/officeart/2005/8/layout/hierarchy6"/>
    <dgm:cxn modelId="{BE27C9EA-0F52-4ADF-9336-D0F1C9FEC2CC}" type="presOf" srcId="{A2FD48DE-BFBD-4454-8D07-7AF8F68E50A2}" destId="{999814A5-DA71-4544-8C67-B3373F137B0C}" srcOrd="1" destOrd="0" presId="urn:microsoft.com/office/officeart/2005/8/layout/hierarchy6"/>
    <dgm:cxn modelId="{40B80470-F9E5-4187-AFD2-2FC9007E134C}" type="presOf" srcId="{FB492A2F-92E3-427F-91A5-477AE624E60A}" destId="{F52458CF-B3AA-477D-9004-446476547AD1}" srcOrd="0" destOrd="0" presId="urn:microsoft.com/office/officeart/2005/8/layout/hierarchy6"/>
    <dgm:cxn modelId="{04A7E973-48A2-43D9-9878-B0E89BFF5A8B}" type="presOf" srcId="{AA0C8649-E927-4DC7-BFF7-8CF4747F0C3A}" destId="{16BB2AB6-8FB5-4152-B45E-2C9E055BE5E0}" srcOrd="1" destOrd="0" presId="urn:microsoft.com/office/officeart/2005/8/layout/hierarchy6"/>
    <dgm:cxn modelId="{F2C3AD5A-2CE0-4B78-9E5E-EC270D1F39E3}" type="presOf" srcId="{A2FD48DE-BFBD-4454-8D07-7AF8F68E50A2}" destId="{DCEB1416-C5D7-4D36-AB26-8E97C50A2D22}" srcOrd="0" destOrd="0" presId="urn:microsoft.com/office/officeart/2005/8/layout/hierarchy6"/>
    <dgm:cxn modelId="{E64959D7-F85E-4057-9525-80D595C85DE1}" type="presOf" srcId="{C027A88B-9079-426B-B71A-4CDD5B6A92B8}" destId="{903E9F28-EDAF-4E81-9FB2-9946DD1527C3}" srcOrd="0" destOrd="0" presId="urn:microsoft.com/office/officeart/2005/8/layout/hierarchy6"/>
    <dgm:cxn modelId="{C4456291-EB51-45A0-814B-6CA54AB7DF4A}" type="presOf" srcId="{CE1E5230-3BD5-46D3-8F81-DBB7146F8356}" destId="{358DD077-A7D1-41D4-AC6F-05FFDE25BB52}" srcOrd="0" destOrd="0" presId="urn:microsoft.com/office/officeart/2005/8/layout/hierarchy6"/>
    <dgm:cxn modelId="{A94D75E8-C88C-40AF-9D86-A7F1C0481BF3}" type="presOf" srcId="{F1677D90-EF0C-47B0-B288-149C82E9639A}" destId="{8862BBD7-6F2D-4B28-88AD-B45AB6D6D667}" srcOrd="0" destOrd="0" presId="urn:microsoft.com/office/officeart/2005/8/layout/hierarchy6"/>
    <dgm:cxn modelId="{A33F4379-95DA-4932-82EA-717615CDD188}" type="presParOf" srcId="{358DD077-A7D1-41D4-AC6F-05FFDE25BB52}" destId="{8344CC16-324B-443C-A6F2-A2E377501546}" srcOrd="0" destOrd="0" presId="urn:microsoft.com/office/officeart/2005/8/layout/hierarchy6"/>
    <dgm:cxn modelId="{6B0BA69B-2FDE-4ED0-ACA1-7CA896AA0B34}" type="presParOf" srcId="{8344CC16-324B-443C-A6F2-A2E377501546}" destId="{4C011E4B-438E-4902-9777-0E9F7604E000}" srcOrd="0" destOrd="0" presId="urn:microsoft.com/office/officeart/2005/8/layout/hierarchy6"/>
    <dgm:cxn modelId="{EC9A5E9A-989F-469A-B148-3999B5380C65}" type="presParOf" srcId="{8344CC16-324B-443C-A6F2-A2E377501546}" destId="{ECBDC1E7-4214-4ED5-8A91-237A668EB20D}" srcOrd="1" destOrd="0" presId="urn:microsoft.com/office/officeart/2005/8/layout/hierarchy6"/>
    <dgm:cxn modelId="{ACA66C43-28F2-4338-A3DF-6EA1B307C713}" type="presParOf" srcId="{ECBDC1E7-4214-4ED5-8A91-237A668EB20D}" destId="{A477DD64-B39C-42EB-811C-B8B25FB12409}" srcOrd="0" destOrd="0" presId="urn:microsoft.com/office/officeart/2005/8/layout/hierarchy6"/>
    <dgm:cxn modelId="{41AF20E7-428E-4937-8966-3172CC864E58}" type="presParOf" srcId="{A477DD64-B39C-42EB-811C-B8B25FB12409}" destId="{F52458CF-B3AA-477D-9004-446476547AD1}" srcOrd="0" destOrd="0" presId="urn:microsoft.com/office/officeart/2005/8/layout/hierarchy6"/>
    <dgm:cxn modelId="{16DFF121-0A15-4ED9-A286-16D1738B071D}" type="presParOf" srcId="{A477DD64-B39C-42EB-811C-B8B25FB12409}" destId="{BC59F0C5-F152-46CF-9769-BED8F8906550}" srcOrd="1" destOrd="0" presId="urn:microsoft.com/office/officeart/2005/8/layout/hierarchy6"/>
    <dgm:cxn modelId="{5880DD5F-E05F-4507-AC40-7E19F27DC6D7}" type="presParOf" srcId="{BC59F0C5-F152-46CF-9769-BED8F8906550}" destId="{640669A6-1D62-49F6-B624-347C06A0795A}" srcOrd="0" destOrd="0" presId="urn:microsoft.com/office/officeart/2005/8/layout/hierarchy6"/>
    <dgm:cxn modelId="{75477DFB-5D70-4F67-8D91-47E99F80DFD7}" type="presParOf" srcId="{BC59F0C5-F152-46CF-9769-BED8F8906550}" destId="{439A603E-39C5-4244-A8FA-090FF5219B22}" srcOrd="1" destOrd="0" presId="urn:microsoft.com/office/officeart/2005/8/layout/hierarchy6"/>
    <dgm:cxn modelId="{9AD03BA2-99DB-4957-8358-B55A483555D8}" type="presParOf" srcId="{439A603E-39C5-4244-A8FA-090FF5219B22}" destId="{903E9F28-EDAF-4E81-9FB2-9946DD1527C3}" srcOrd="0" destOrd="0" presId="urn:microsoft.com/office/officeart/2005/8/layout/hierarchy6"/>
    <dgm:cxn modelId="{727763F2-9651-4955-A44E-4934E4CF8A9D}" type="presParOf" srcId="{439A603E-39C5-4244-A8FA-090FF5219B22}" destId="{AD11674A-606C-44F0-AEBD-73B5DE38575C}" srcOrd="1" destOrd="0" presId="urn:microsoft.com/office/officeart/2005/8/layout/hierarchy6"/>
    <dgm:cxn modelId="{05FA7AD7-135A-4D9D-9C23-DE04574FB4CB}" type="presParOf" srcId="{AD11674A-606C-44F0-AEBD-73B5DE38575C}" destId="{62A1AF9D-D784-49E8-ACC9-F7E20C291057}" srcOrd="0" destOrd="0" presId="urn:microsoft.com/office/officeart/2005/8/layout/hierarchy6"/>
    <dgm:cxn modelId="{8AC59D06-0939-4AC5-AA54-A3E4DB7E5E3A}" type="presParOf" srcId="{AD11674A-606C-44F0-AEBD-73B5DE38575C}" destId="{B72CDB6C-F7FC-4A62-8F30-1923DAD239D8}" srcOrd="1" destOrd="0" presId="urn:microsoft.com/office/officeart/2005/8/layout/hierarchy6"/>
    <dgm:cxn modelId="{D19C8E01-F999-4E3F-9597-BF7C8E3FDA01}" type="presParOf" srcId="{B72CDB6C-F7FC-4A62-8F30-1923DAD239D8}" destId="{9B33580A-9CC9-4A37-8949-E113DB103462}" srcOrd="0" destOrd="0" presId="urn:microsoft.com/office/officeart/2005/8/layout/hierarchy6"/>
    <dgm:cxn modelId="{66C6575D-8CA1-4BC8-AC4F-5541137F9461}" type="presParOf" srcId="{B72CDB6C-F7FC-4A62-8F30-1923DAD239D8}" destId="{5920822E-C532-485B-81B4-120D568650C2}" srcOrd="1" destOrd="0" presId="urn:microsoft.com/office/officeart/2005/8/layout/hierarchy6"/>
    <dgm:cxn modelId="{0985C34D-8CD7-4064-A929-EEE7F255C6C6}" type="presParOf" srcId="{AD11674A-606C-44F0-AEBD-73B5DE38575C}" destId="{4EAE5CD9-720D-435C-9420-4EA961D2A1A8}" srcOrd="2" destOrd="0" presId="urn:microsoft.com/office/officeart/2005/8/layout/hierarchy6"/>
    <dgm:cxn modelId="{31389F9F-B8CC-4B51-8885-36421B034266}" type="presParOf" srcId="{AD11674A-606C-44F0-AEBD-73B5DE38575C}" destId="{6F8966C1-C127-4EA1-B5F8-86FA8BF35F01}" srcOrd="3" destOrd="0" presId="urn:microsoft.com/office/officeart/2005/8/layout/hierarchy6"/>
    <dgm:cxn modelId="{2E3A233F-BEF2-4AC9-AC11-61514E8D2E33}" type="presParOf" srcId="{6F8966C1-C127-4EA1-B5F8-86FA8BF35F01}" destId="{4C20E461-93A7-4BC6-9966-2C434C1C5C74}" srcOrd="0" destOrd="0" presId="urn:microsoft.com/office/officeart/2005/8/layout/hierarchy6"/>
    <dgm:cxn modelId="{BC6BC5D1-051E-4E70-9466-9D70BF3BAD18}" type="presParOf" srcId="{6F8966C1-C127-4EA1-B5F8-86FA8BF35F01}" destId="{BC5C47A6-EDD0-41D8-B1A0-FC373CDF6248}" srcOrd="1" destOrd="0" presId="urn:microsoft.com/office/officeart/2005/8/layout/hierarchy6"/>
    <dgm:cxn modelId="{1E426C73-0A18-4B72-A721-F47DB3180116}" type="presParOf" srcId="{AD11674A-606C-44F0-AEBD-73B5DE38575C}" destId="{5B7AC25D-5178-4193-B6B1-48920C24A403}" srcOrd="4" destOrd="0" presId="urn:microsoft.com/office/officeart/2005/8/layout/hierarchy6"/>
    <dgm:cxn modelId="{8E63BDD0-8674-49D3-AA6C-C68CE469E2F9}" type="presParOf" srcId="{AD11674A-606C-44F0-AEBD-73B5DE38575C}" destId="{FAB2F16E-BD15-4A86-9522-70747F110063}" srcOrd="5" destOrd="0" presId="urn:microsoft.com/office/officeart/2005/8/layout/hierarchy6"/>
    <dgm:cxn modelId="{99FA2E46-E27A-4432-91A8-87B2448DDECC}" type="presParOf" srcId="{FAB2F16E-BD15-4A86-9522-70747F110063}" destId="{ED0D7837-5D6E-41E9-A55C-D5E9D4BCED25}" srcOrd="0" destOrd="0" presId="urn:microsoft.com/office/officeart/2005/8/layout/hierarchy6"/>
    <dgm:cxn modelId="{7509003F-E37F-4F80-89CC-B99DCFB0BE8E}" type="presParOf" srcId="{FAB2F16E-BD15-4A86-9522-70747F110063}" destId="{ABA75DBF-2074-4796-8641-82AECC2D4F46}" srcOrd="1" destOrd="0" presId="urn:microsoft.com/office/officeart/2005/8/layout/hierarchy6"/>
    <dgm:cxn modelId="{BDD0E2F0-653F-4ED7-B0F4-FD3F6A0582DB}" type="presParOf" srcId="{BC59F0C5-F152-46CF-9769-BED8F8906550}" destId="{8862BBD7-6F2D-4B28-88AD-B45AB6D6D667}" srcOrd="2" destOrd="0" presId="urn:microsoft.com/office/officeart/2005/8/layout/hierarchy6"/>
    <dgm:cxn modelId="{0AE1AF74-972D-4BBD-BD29-B9AA7BCF416B}" type="presParOf" srcId="{BC59F0C5-F152-46CF-9769-BED8F8906550}" destId="{F9853D9F-60AC-4EA9-A227-CCF9F332E654}" srcOrd="3" destOrd="0" presId="urn:microsoft.com/office/officeart/2005/8/layout/hierarchy6"/>
    <dgm:cxn modelId="{2D5E8CED-22CE-487B-86BB-F1BC17DD9CD6}" type="presParOf" srcId="{F9853D9F-60AC-4EA9-A227-CCF9F332E654}" destId="{8833ED01-D3E8-47E0-AA9C-693F2483F108}" srcOrd="0" destOrd="0" presId="urn:microsoft.com/office/officeart/2005/8/layout/hierarchy6"/>
    <dgm:cxn modelId="{81EA4324-26C1-42F1-9954-25790656A5E3}" type="presParOf" srcId="{F9853D9F-60AC-4EA9-A227-CCF9F332E654}" destId="{3D162430-2699-43F9-9CC6-3913C4EEBAEB}" srcOrd="1" destOrd="0" presId="urn:microsoft.com/office/officeart/2005/8/layout/hierarchy6"/>
    <dgm:cxn modelId="{7862CD67-7ED1-4C10-AD57-A4A45750ED81}" type="presParOf" srcId="{3D162430-2699-43F9-9CC6-3913C4EEBAEB}" destId="{D1A791C9-1DF8-42B4-926C-889431470F0F}" srcOrd="0" destOrd="0" presId="urn:microsoft.com/office/officeart/2005/8/layout/hierarchy6"/>
    <dgm:cxn modelId="{021A3E74-341C-4B20-BB79-3671E4AD4195}" type="presParOf" srcId="{3D162430-2699-43F9-9CC6-3913C4EEBAEB}" destId="{FFCC6B31-8DF8-4BDB-B439-B9C39B2BAD37}" srcOrd="1" destOrd="0" presId="urn:microsoft.com/office/officeart/2005/8/layout/hierarchy6"/>
    <dgm:cxn modelId="{51108997-5993-450A-A50F-EE537E33B3C0}" type="presParOf" srcId="{FFCC6B31-8DF8-4BDB-B439-B9C39B2BAD37}" destId="{B83258A9-296F-4C50-8F2A-290DDF739B21}" srcOrd="0" destOrd="0" presId="urn:microsoft.com/office/officeart/2005/8/layout/hierarchy6"/>
    <dgm:cxn modelId="{5857432F-B34E-459F-BE31-4E47A5616E14}" type="presParOf" srcId="{FFCC6B31-8DF8-4BDB-B439-B9C39B2BAD37}" destId="{E4529680-7055-45E6-B692-6BE7BF859252}" srcOrd="1" destOrd="0" presId="urn:microsoft.com/office/officeart/2005/8/layout/hierarchy6"/>
    <dgm:cxn modelId="{41D8B3A7-D726-4963-8E31-A94232296194}" type="presParOf" srcId="{358DD077-A7D1-41D4-AC6F-05FFDE25BB52}" destId="{B6370AA2-35C6-41A7-BC29-0C3A29171F39}" srcOrd="1" destOrd="0" presId="urn:microsoft.com/office/officeart/2005/8/layout/hierarchy6"/>
    <dgm:cxn modelId="{96318BF6-4714-4C3C-BCC7-6F0CDCF026B3}" type="presParOf" srcId="{B6370AA2-35C6-41A7-BC29-0C3A29171F39}" destId="{549AC4E6-F177-4C0D-BD47-7905B3714557}" srcOrd="0" destOrd="0" presId="urn:microsoft.com/office/officeart/2005/8/layout/hierarchy6"/>
    <dgm:cxn modelId="{1FFF05FF-9CAF-4A0B-9AE8-B26551015160}" type="presParOf" srcId="{549AC4E6-F177-4C0D-BD47-7905B3714557}" destId="{DCEB1416-C5D7-4D36-AB26-8E97C50A2D22}" srcOrd="0" destOrd="0" presId="urn:microsoft.com/office/officeart/2005/8/layout/hierarchy6"/>
    <dgm:cxn modelId="{6E24452C-95C3-4EFA-BAF9-28C3CC047133}" type="presParOf" srcId="{549AC4E6-F177-4C0D-BD47-7905B3714557}" destId="{999814A5-DA71-4544-8C67-B3373F137B0C}" srcOrd="1" destOrd="0" presId="urn:microsoft.com/office/officeart/2005/8/layout/hierarchy6"/>
    <dgm:cxn modelId="{F9801B3A-79E1-481B-870A-91FE616C4EF3}" type="presParOf" srcId="{B6370AA2-35C6-41A7-BC29-0C3A29171F39}" destId="{F93FB857-3A8C-43CF-B766-9139E64F796D}" srcOrd="1" destOrd="0" presId="urn:microsoft.com/office/officeart/2005/8/layout/hierarchy6"/>
    <dgm:cxn modelId="{093171EA-3979-4400-9732-24770FF8B392}" type="presParOf" srcId="{F93FB857-3A8C-43CF-B766-9139E64F796D}" destId="{209B5BD1-5587-4E8A-BFB3-82BEB80D4C47}" srcOrd="0" destOrd="0" presId="urn:microsoft.com/office/officeart/2005/8/layout/hierarchy6"/>
    <dgm:cxn modelId="{A221A4A8-4993-46B4-ABCA-80F59EAF3052}" type="presParOf" srcId="{B6370AA2-35C6-41A7-BC29-0C3A29171F39}" destId="{E86A73A4-DB9E-4AD0-B2DD-0B87A9BA9DD7}" srcOrd="2" destOrd="0" presId="urn:microsoft.com/office/officeart/2005/8/layout/hierarchy6"/>
    <dgm:cxn modelId="{2902CF82-E4C1-4340-983D-9ED199C6A4B4}" type="presParOf" srcId="{E86A73A4-DB9E-4AD0-B2DD-0B87A9BA9DD7}" destId="{77125ACC-2C61-43DE-8CD6-D8891E0659B4}" srcOrd="0" destOrd="0" presId="urn:microsoft.com/office/officeart/2005/8/layout/hierarchy6"/>
    <dgm:cxn modelId="{30005757-3E65-42AD-9739-40551668F9AC}" type="presParOf" srcId="{E86A73A4-DB9E-4AD0-B2DD-0B87A9BA9DD7}" destId="{16BB2AB6-8FB5-4152-B45E-2C9E055BE5E0}" srcOrd="1" destOrd="0" presId="urn:microsoft.com/office/officeart/2005/8/layout/hierarchy6"/>
    <dgm:cxn modelId="{3A34DA14-3A2B-4704-834C-4E702473262A}" type="presParOf" srcId="{B6370AA2-35C6-41A7-BC29-0C3A29171F39}" destId="{2A0D2F25-9A92-4132-8F55-102D2BA1DA91}" srcOrd="3" destOrd="0" presId="urn:microsoft.com/office/officeart/2005/8/layout/hierarchy6"/>
    <dgm:cxn modelId="{E8F52C06-5EC5-4432-8F0D-F6091F9CDA7D}" type="presParOf" srcId="{2A0D2F25-9A92-4132-8F55-102D2BA1DA91}" destId="{9A138FD5-5C20-43EF-ABBC-24648533571F}" srcOrd="0" destOrd="0" presId="urn:microsoft.com/office/officeart/2005/8/layout/hierarchy6"/>
    <dgm:cxn modelId="{F694D778-6D14-4187-B1B3-F97DDE6AB206}" type="presParOf" srcId="{B6370AA2-35C6-41A7-BC29-0C3A29171F39}" destId="{329D8E6A-786A-4D89-BCA1-18E9EBB81BD4}" srcOrd="4" destOrd="0" presId="urn:microsoft.com/office/officeart/2005/8/layout/hierarchy6"/>
    <dgm:cxn modelId="{7D13A46A-3F8C-4DEB-AE0A-81CE37ACE732}" type="presParOf" srcId="{329D8E6A-786A-4D89-BCA1-18E9EBB81BD4}" destId="{4254814E-8C27-4807-94D8-461B01D26B6C}" srcOrd="0" destOrd="0" presId="urn:microsoft.com/office/officeart/2005/8/layout/hierarchy6"/>
    <dgm:cxn modelId="{F64951E2-981F-4BCD-90D9-6EB44F9697A9}" type="presParOf" srcId="{329D8E6A-786A-4D89-BCA1-18E9EBB81BD4}" destId="{349EBDE3-65FA-4CA6-9A83-1C992B6F7F59}" srcOrd="1" destOrd="0" presId="urn:microsoft.com/office/officeart/2005/8/layout/hierarchy6"/>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Tree>
</dgm: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58446F1-D4CC-473E-8E46-F419F263F67B}" type="datetimeFigureOut">
              <a:rPr lang="fa-IR" smtClean="0"/>
              <a:pPr/>
              <a:t>1432/10/24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E6E671E-FD4A-4093-9D41-406B05FC7511}"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9/22/2011</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9/22/2011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9/22/2011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9/22/2011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9/22/2011</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9/22/2011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9/22/2011</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9/22/2011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9/22/2011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9/22/2011</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9/22/2011</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9/22/2011</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6019800"/>
            <a:ext cx="5568426" cy="646331"/>
          </a:xfrm>
          <a:prstGeom prst="rect">
            <a:avLst/>
          </a:prstGeom>
        </p:spPr>
        <p:txBody>
          <a:bodyPr wrap="square">
            <a:spAutoFit/>
          </a:bodyPr>
          <a:lstStyle/>
          <a:p>
            <a:r>
              <a:rPr lang="fa-IR" sz="3600" dirty="0" smtClean="0">
                <a:cs typeface="B Traffic" pitchFamily="2" charset="-78"/>
              </a:rPr>
              <a:t>تاليف سيده جميله مدرسي </a:t>
            </a:r>
            <a:endParaRPr lang="fa-IR" sz="3600" dirty="0">
              <a:cs typeface="B Traffic" pitchFamily="2" charset="-78"/>
            </a:endParaRPr>
          </a:p>
        </p:txBody>
      </p:sp>
      <p:sp>
        <p:nvSpPr>
          <p:cNvPr id="5" name="Subtitle 4"/>
          <p:cNvSpPr>
            <a:spLocks noGrp="1"/>
          </p:cNvSpPr>
          <p:nvPr>
            <p:ph type="subTitle" idx="1"/>
          </p:nvPr>
        </p:nvSpPr>
        <p:spPr>
          <a:xfrm>
            <a:off x="1371600" y="2819400"/>
            <a:ext cx="6400800" cy="2819400"/>
          </a:xfrm>
        </p:spPr>
        <p:txBody>
          <a:bodyPr>
            <a:noAutofit/>
          </a:bodyPr>
          <a:lstStyle/>
          <a:p>
            <a:r>
              <a:rPr lang="fa-IR" sz="4400" dirty="0" smtClean="0">
                <a:solidFill>
                  <a:srgbClr val="FFFF00"/>
                </a:solidFill>
                <a:cs typeface="B Traffic" pitchFamily="2" charset="-78"/>
              </a:rPr>
              <a:t>آيين نامه ها     </a:t>
            </a:r>
          </a:p>
          <a:p>
            <a:r>
              <a:rPr lang="fa-IR" sz="4400" dirty="0" smtClean="0">
                <a:solidFill>
                  <a:srgbClr val="FFFF00"/>
                </a:solidFill>
                <a:cs typeface="B Traffic" pitchFamily="2" charset="-78"/>
              </a:rPr>
              <a:t>   و</a:t>
            </a:r>
          </a:p>
          <a:p>
            <a:r>
              <a:rPr lang="fa-IR" sz="4400" dirty="0" smtClean="0">
                <a:solidFill>
                  <a:srgbClr val="FFFF00"/>
                </a:solidFill>
                <a:cs typeface="B Traffic" pitchFamily="2" charset="-78"/>
              </a:rPr>
              <a:t>    قوانين كارگري</a:t>
            </a:r>
            <a:endParaRPr lang="fa-IR" sz="4400" dirty="0"/>
          </a:p>
        </p:txBody>
      </p:sp>
      <p:sp>
        <p:nvSpPr>
          <p:cNvPr id="6" name="Rectangle 5"/>
          <p:cNvSpPr/>
          <p:nvPr/>
        </p:nvSpPr>
        <p:spPr>
          <a:xfrm>
            <a:off x="4038600" y="838200"/>
            <a:ext cx="2345514" cy="707886"/>
          </a:xfrm>
          <a:prstGeom prst="rect">
            <a:avLst/>
          </a:prstGeom>
        </p:spPr>
        <p:txBody>
          <a:bodyPr wrap="none">
            <a:spAutoFit/>
          </a:bodyPr>
          <a:lstStyle/>
          <a:p>
            <a:r>
              <a:rPr lang="fa-IR" sz="4000" dirty="0" smtClean="0">
                <a:solidFill>
                  <a:srgbClr val="C00000"/>
                </a:solidFill>
                <a:cs typeface="B Traffic" pitchFamily="2" charset="-78"/>
              </a:rPr>
              <a:t> فصل ششم </a:t>
            </a:r>
            <a:endParaRPr lang="fa-IR" sz="4000" dirty="0">
              <a:solidFill>
                <a:srgbClr val="C00000"/>
              </a:solidFill>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0" y="1371600"/>
            <a:ext cx="8915400" cy="3581400"/>
          </a:xfrm>
        </p:spPr>
        <p:txBody>
          <a:bodyPr>
            <a:noAutofit/>
          </a:bodyPr>
          <a:lstStyle/>
          <a:p>
            <a:pPr algn="r"/>
            <a:r>
              <a:rPr lang="fa-IR" sz="3200" dirty="0" smtClean="0">
                <a:solidFill>
                  <a:srgbClr val="7030A0"/>
                </a:solidFill>
                <a:cs typeface="+mj-cs"/>
              </a:rPr>
              <a:t>وظیفه شورای عالی کار در قبال مزد کارگران </a:t>
            </a:r>
            <a:r>
              <a:rPr lang="fa-IR" sz="2400" dirty="0" smtClean="0">
                <a:solidFill>
                  <a:srgbClr val="7030A0"/>
                </a:solidFill>
                <a:cs typeface="+mj-cs"/>
              </a:rPr>
              <a:t>:</a:t>
            </a:r>
            <a:endParaRPr lang="en-US" sz="2400" dirty="0" smtClean="0">
              <a:solidFill>
                <a:srgbClr val="7030A0"/>
              </a:solidFill>
              <a:cs typeface="+mj-cs"/>
            </a:endParaRPr>
          </a:p>
          <a:p>
            <a:pPr algn="r"/>
            <a:endParaRPr lang="fa-IR" sz="2400" dirty="0" smtClean="0">
              <a:cs typeface="+mj-cs"/>
            </a:endParaRPr>
          </a:p>
          <a:p>
            <a:pPr algn="r"/>
            <a:endParaRPr lang="fa-IR" sz="2400" dirty="0" smtClean="0">
              <a:cs typeface="+mj-cs"/>
            </a:endParaRPr>
          </a:p>
          <a:p>
            <a:pPr>
              <a:lnSpc>
                <a:spcPct val="150000"/>
              </a:lnSpc>
            </a:pPr>
            <a:r>
              <a:rPr lang="fa-IR" sz="2400" dirty="0" smtClean="0">
                <a:cs typeface="+mj-cs"/>
              </a:rPr>
              <a:t> </a:t>
            </a:r>
            <a:r>
              <a:rPr lang="fa-IR" sz="2800" dirty="0" smtClean="0">
                <a:cs typeface="+mj-cs"/>
              </a:rPr>
              <a:t>شورای عالی کارموظف است همه ساله میزان </a:t>
            </a:r>
            <a:endParaRPr lang="fa-IR" sz="2800" dirty="0" smtClean="0">
              <a:cs typeface="+mj-cs"/>
            </a:endParaRPr>
          </a:p>
          <a:p>
            <a:pPr>
              <a:lnSpc>
                <a:spcPct val="150000"/>
              </a:lnSpc>
            </a:pPr>
            <a:r>
              <a:rPr lang="fa-IR" sz="2800" dirty="0" smtClean="0">
                <a:solidFill>
                  <a:srgbClr val="FF0000"/>
                </a:solidFill>
                <a:cs typeface="+mj-cs"/>
              </a:rPr>
              <a:t>حداقل </a:t>
            </a:r>
            <a:r>
              <a:rPr lang="fa-IR" sz="2800" dirty="0" smtClean="0">
                <a:solidFill>
                  <a:srgbClr val="FF0000"/>
                </a:solidFill>
                <a:cs typeface="+mj-cs"/>
              </a:rPr>
              <a:t>مزد </a:t>
            </a:r>
            <a:r>
              <a:rPr lang="fa-IR" sz="2800" dirty="0" smtClean="0">
                <a:cs typeface="+mj-cs"/>
              </a:rPr>
              <a:t>کارگران را برای نقاط مختلف کشور وبا صنایع مختلف با توجه به معیارهای مشخص تعیین کند .</a:t>
            </a:r>
          </a:p>
          <a:p>
            <a:endParaRPr lang="fa-IR" sz="2400" dirty="0">
              <a:cs typeface="+mj-cs"/>
            </a:endParaRPr>
          </a:p>
        </p:txBody>
      </p:sp>
      <p:sp>
        <p:nvSpPr>
          <p:cNvPr id="9" name="Rectangle 8"/>
          <p:cNvSpPr/>
          <p:nvPr/>
        </p:nvSpPr>
        <p:spPr>
          <a:xfrm>
            <a:off x="2362200" y="304800"/>
            <a:ext cx="4427815" cy="707886"/>
          </a:xfrm>
          <a:prstGeom prst="rect">
            <a:avLst/>
          </a:prstGeom>
        </p:spPr>
        <p:txBody>
          <a:bodyPr wrap="none">
            <a:spAutoFit/>
          </a:bodyPr>
          <a:lstStyle/>
          <a:p>
            <a:r>
              <a:rPr lang="fa-IR" sz="4000" dirty="0" smtClean="0">
                <a:cs typeface="B Traffic" pitchFamily="2" charset="-78"/>
              </a:rPr>
              <a:t> ليس للانسان الا ما سعي </a:t>
            </a:r>
            <a:endParaRPr lang="fa-IR" sz="40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anim calcmode="lin" valueType="num">
                                      <p:cBhvr additive="base">
                                        <p:cTn id="13"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 calcmode="lin" valueType="num">
                                      <p:cBhvr additive="base">
                                        <p:cTn id="19"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2-Point Star 3"/>
          <p:cNvSpPr/>
          <p:nvPr/>
        </p:nvSpPr>
        <p:spPr>
          <a:xfrm>
            <a:off x="6400800" y="4343400"/>
            <a:ext cx="2743200" cy="1828800"/>
          </a:xfrm>
          <a:prstGeom prst="star32">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fa-IR" sz="2800" dirty="0" smtClean="0">
                <a:cs typeface="B Traffic" pitchFamily="2" charset="-78"/>
              </a:rPr>
              <a:t>مزد ساعتي </a:t>
            </a:r>
            <a:endParaRPr lang="fa-IR" sz="2800" dirty="0">
              <a:cs typeface="B Traffic" pitchFamily="2" charset="-78"/>
            </a:endParaRPr>
          </a:p>
        </p:txBody>
      </p:sp>
      <p:sp>
        <p:nvSpPr>
          <p:cNvPr id="5" name="32-Point Star 4"/>
          <p:cNvSpPr/>
          <p:nvPr/>
        </p:nvSpPr>
        <p:spPr>
          <a:xfrm>
            <a:off x="3124200" y="4953000"/>
            <a:ext cx="2743200" cy="1905000"/>
          </a:xfrm>
          <a:prstGeom prst="star32">
            <a:avLst/>
          </a:prstGeom>
        </p:spPr>
        <p:style>
          <a:lnRef idx="3">
            <a:schemeClr val="lt1"/>
          </a:lnRef>
          <a:fillRef idx="1">
            <a:schemeClr val="accent3"/>
          </a:fillRef>
          <a:effectRef idx="1">
            <a:schemeClr val="accent3"/>
          </a:effectRef>
          <a:fontRef idx="minor">
            <a:schemeClr val="lt1"/>
          </a:fontRef>
        </p:style>
        <p:txBody>
          <a:bodyPr rtlCol="1" anchor="ctr"/>
          <a:lstStyle/>
          <a:p>
            <a:pPr algn="ctr"/>
            <a:r>
              <a:rPr lang="fa-IR" sz="2800" dirty="0" smtClean="0">
                <a:cs typeface="B Traffic" pitchFamily="2" charset="-78"/>
              </a:rPr>
              <a:t>كارمزد</a:t>
            </a:r>
            <a:endParaRPr lang="fa-IR" sz="2800" dirty="0">
              <a:cs typeface="B Traffic" pitchFamily="2" charset="-78"/>
            </a:endParaRPr>
          </a:p>
        </p:txBody>
      </p:sp>
      <p:sp>
        <p:nvSpPr>
          <p:cNvPr id="6" name="32-Point Star 5"/>
          <p:cNvSpPr/>
          <p:nvPr/>
        </p:nvSpPr>
        <p:spPr>
          <a:xfrm>
            <a:off x="0" y="5029200"/>
            <a:ext cx="3048000" cy="1828800"/>
          </a:xfrm>
          <a:prstGeom prst="star32">
            <a:avLst/>
          </a:prstGeom>
        </p:spPr>
        <p:style>
          <a:lnRef idx="3">
            <a:schemeClr val="lt1"/>
          </a:lnRef>
          <a:fillRef idx="1">
            <a:schemeClr val="accent5"/>
          </a:fillRef>
          <a:effectRef idx="1">
            <a:schemeClr val="accent5"/>
          </a:effectRef>
          <a:fontRef idx="minor">
            <a:schemeClr val="lt1"/>
          </a:fontRef>
        </p:style>
        <p:txBody>
          <a:bodyPr rtlCol="1" anchor="ctr"/>
          <a:lstStyle/>
          <a:p>
            <a:pPr algn="ctr"/>
            <a:r>
              <a:rPr lang="fa-IR" sz="2800" dirty="0" smtClean="0">
                <a:cs typeface="B Traffic" pitchFamily="2" charset="-78"/>
              </a:rPr>
              <a:t>كارمزد ساعتي</a:t>
            </a:r>
            <a:endParaRPr lang="fa-IR" sz="2800" dirty="0">
              <a:cs typeface="B Traffic" pitchFamily="2" charset="-78"/>
            </a:endParaRPr>
          </a:p>
        </p:txBody>
      </p:sp>
      <p:sp>
        <p:nvSpPr>
          <p:cNvPr id="8" name="Subtitle 7"/>
          <p:cNvSpPr>
            <a:spLocks noGrp="1"/>
          </p:cNvSpPr>
          <p:nvPr>
            <p:ph type="subTitle" idx="1"/>
          </p:nvPr>
        </p:nvSpPr>
        <p:spPr>
          <a:xfrm>
            <a:off x="0" y="838200"/>
            <a:ext cx="8915400" cy="3733800"/>
          </a:xfrm>
        </p:spPr>
        <p:txBody>
          <a:bodyPr>
            <a:noAutofit/>
          </a:bodyPr>
          <a:lstStyle/>
          <a:p>
            <a:pPr algn="r">
              <a:buFont typeface="Wingdings" pitchFamily="2" charset="2"/>
              <a:buChar char="q"/>
            </a:pPr>
            <a:r>
              <a:rPr lang="fa-IR" sz="2400" dirty="0" smtClean="0">
                <a:solidFill>
                  <a:srgbClr val="FF0000"/>
                </a:solidFill>
                <a:cs typeface="B Traffic" pitchFamily="2" charset="-78"/>
              </a:rPr>
              <a:t>حق السعي </a:t>
            </a:r>
            <a:r>
              <a:rPr lang="fa-IR" sz="2400" dirty="0" smtClean="0">
                <a:solidFill>
                  <a:srgbClr val="0070C0"/>
                </a:solidFill>
                <a:cs typeface="B Traffic" pitchFamily="2" charset="-78"/>
              </a:rPr>
              <a:t>:؟ </a:t>
            </a:r>
          </a:p>
          <a:p>
            <a:pPr algn="r"/>
            <a:r>
              <a:rPr lang="fa-IR" sz="2400" dirty="0" smtClean="0">
                <a:solidFill>
                  <a:srgbClr val="0070C0"/>
                </a:solidFill>
                <a:cs typeface="B Traffic" pitchFamily="2" charset="-78"/>
              </a:rPr>
              <a:t> كليه دريافتهاي قانوني كه كارگر به اعتبار قرارداد كار اعم از مزد كمك عائله مندي ، هزينه مسكن ، خواروبار ، اياب و دهاب ، مزاياي   غيرنقدي ، پاداش افزايش توليد ، سود سالانه و نظاير آنها دريافت مي نمايد را </a:t>
            </a:r>
            <a:r>
              <a:rPr lang="fa-IR" sz="2400" dirty="0" smtClean="0">
                <a:solidFill>
                  <a:srgbClr val="FF0000"/>
                </a:solidFill>
                <a:cs typeface="B Traffic" pitchFamily="2" charset="-78"/>
              </a:rPr>
              <a:t>حق السعي </a:t>
            </a:r>
            <a:r>
              <a:rPr lang="fa-IR" sz="2400" dirty="0" smtClean="0">
                <a:solidFill>
                  <a:srgbClr val="0070C0"/>
                </a:solidFill>
                <a:cs typeface="B Traffic" pitchFamily="2" charset="-78"/>
              </a:rPr>
              <a:t>مي نامند .</a:t>
            </a:r>
            <a:endParaRPr lang="en-US" sz="2400" dirty="0" smtClean="0">
              <a:solidFill>
                <a:srgbClr val="0070C0"/>
              </a:solidFill>
              <a:cs typeface="B Traffic" pitchFamily="2" charset="-78"/>
            </a:endParaRPr>
          </a:p>
          <a:p>
            <a:pPr algn="r">
              <a:buFont typeface="Wingdings" pitchFamily="2" charset="2"/>
              <a:buChar char="q"/>
            </a:pPr>
            <a:r>
              <a:rPr lang="fa-IR" sz="2400" dirty="0" smtClean="0">
                <a:solidFill>
                  <a:srgbClr val="0070C0"/>
                </a:solidFill>
                <a:cs typeface="B Traffic" pitchFamily="2" charset="-78"/>
              </a:rPr>
              <a:t>  </a:t>
            </a:r>
            <a:r>
              <a:rPr lang="fa-IR" sz="2400" dirty="0" smtClean="0">
                <a:solidFill>
                  <a:srgbClr val="FF0000"/>
                </a:solidFill>
                <a:cs typeface="B Traffic" pitchFamily="2" charset="-78"/>
              </a:rPr>
              <a:t>مزد</a:t>
            </a:r>
            <a:r>
              <a:rPr lang="fa-IR" sz="2400" dirty="0" smtClean="0">
                <a:solidFill>
                  <a:srgbClr val="0070C0"/>
                </a:solidFill>
                <a:cs typeface="B Traffic" pitchFamily="2" charset="-78"/>
              </a:rPr>
              <a:t> : ؟</a:t>
            </a:r>
          </a:p>
          <a:p>
            <a:pPr algn="r"/>
            <a:r>
              <a:rPr lang="fa-IR" sz="2400" dirty="0" smtClean="0">
                <a:solidFill>
                  <a:srgbClr val="0070C0"/>
                </a:solidFill>
                <a:cs typeface="B Traffic" pitchFamily="2" charset="-78"/>
              </a:rPr>
              <a:t>مزد عبارتست از وجوه نقدي يا غير نقدي و يا مجموع آنها كه در مقابل انجام كار به كارگر پرداخت مي شود . </a:t>
            </a:r>
            <a:endParaRPr lang="fa-IR" sz="2400" dirty="0" smtClean="0">
              <a:solidFill>
                <a:srgbClr val="0070C0"/>
              </a:solidFill>
            </a:endParaRPr>
          </a:p>
          <a:p>
            <a:endParaRPr lang="fa-IR" sz="2400" dirty="0"/>
          </a:p>
        </p:txBody>
      </p:sp>
      <p:sp>
        <p:nvSpPr>
          <p:cNvPr id="9" name="Rectangle 8"/>
          <p:cNvSpPr/>
          <p:nvPr/>
        </p:nvSpPr>
        <p:spPr>
          <a:xfrm>
            <a:off x="2362200" y="304800"/>
            <a:ext cx="4427815" cy="707886"/>
          </a:xfrm>
          <a:prstGeom prst="rect">
            <a:avLst/>
          </a:prstGeom>
        </p:spPr>
        <p:txBody>
          <a:bodyPr wrap="none">
            <a:spAutoFit/>
          </a:bodyPr>
          <a:lstStyle/>
          <a:p>
            <a:r>
              <a:rPr lang="fa-IR" sz="4000" dirty="0" smtClean="0">
                <a:cs typeface="B Traffic" pitchFamily="2" charset="-78"/>
              </a:rPr>
              <a:t> ليس للانسان الا ما سعي </a:t>
            </a:r>
            <a:endParaRPr lang="fa-IR" sz="40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bg/>
                                          </p:spTgt>
                                        </p:tgtEl>
                                        <p:attrNameLst>
                                          <p:attrName>style.visibility</p:attrName>
                                        </p:attrNameLst>
                                      </p:cBhvr>
                                      <p:to>
                                        <p:strVal val="visible"/>
                                      </p:to>
                                    </p:set>
                                    <p:anim calcmode="lin" valueType="num">
                                      <p:cBhvr additive="base">
                                        <p:cTn id="31" dur="500" fill="hold"/>
                                        <p:tgtEl>
                                          <p:spTgt spid="4">
                                            <p:bg/>
                                          </p:spTgt>
                                        </p:tgtEl>
                                        <p:attrNameLst>
                                          <p:attrName>ppt_x</p:attrName>
                                        </p:attrNameLst>
                                      </p:cBhvr>
                                      <p:tavLst>
                                        <p:tav tm="0">
                                          <p:val>
                                            <p:strVal val="#ppt_x"/>
                                          </p:val>
                                        </p:tav>
                                        <p:tav tm="100000">
                                          <p:val>
                                            <p:strVal val="#ppt_x"/>
                                          </p:val>
                                        </p:tav>
                                      </p:tavLst>
                                    </p:anim>
                                    <p:anim calcmode="lin" valueType="num">
                                      <p:cBhvr additive="base">
                                        <p:cTn id="32"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 calcmode="lin" valueType="num">
                                      <p:cBhvr additive="base">
                                        <p:cTn id="3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bg/>
                                          </p:spTgt>
                                        </p:tgtEl>
                                        <p:attrNameLst>
                                          <p:attrName>style.visibility</p:attrName>
                                        </p:attrNameLst>
                                      </p:cBhvr>
                                      <p:to>
                                        <p:strVal val="visible"/>
                                      </p:to>
                                    </p:set>
                                    <p:anim calcmode="lin" valueType="num">
                                      <p:cBhvr additive="base">
                                        <p:cTn id="43" dur="500" fill="hold"/>
                                        <p:tgtEl>
                                          <p:spTgt spid="5">
                                            <p:bg/>
                                          </p:spTgt>
                                        </p:tgtEl>
                                        <p:attrNameLst>
                                          <p:attrName>ppt_x</p:attrName>
                                        </p:attrNameLst>
                                      </p:cBhvr>
                                      <p:tavLst>
                                        <p:tav tm="0">
                                          <p:val>
                                            <p:strVal val="#ppt_x"/>
                                          </p:val>
                                        </p:tav>
                                        <p:tav tm="100000">
                                          <p:val>
                                            <p:strVal val="#ppt_x"/>
                                          </p:val>
                                        </p:tav>
                                      </p:tavLst>
                                    </p:anim>
                                    <p:anim calcmode="lin" valueType="num">
                                      <p:cBhvr additive="base">
                                        <p:cTn id="44"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0" end="0"/>
                                            </p:txEl>
                                          </p:spTgt>
                                        </p:tgtEl>
                                        <p:attrNameLst>
                                          <p:attrName>style.visibility</p:attrName>
                                        </p:attrNameLst>
                                      </p:cBhvr>
                                      <p:to>
                                        <p:strVal val="visible"/>
                                      </p:to>
                                    </p:set>
                                    <p:anim calcmode="lin" valueType="num">
                                      <p:cBhvr additive="base">
                                        <p:cTn id="4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bg/>
                                          </p:spTgt>
                                        </p:tgtEl>
                                        <p:attrNameLst>
                                          <p:attrName>style.visibility</p:attrName>
                                        </p:attrNameLst>
                                      </p:cBhvr>
                                      <p:to>
                                        <p:strVal val="visible"/>
                                      </p:to>
                                    </p:set>
                                    <p:anim calcmode="lin" valueType="num">
                                      <p:cBhvr additive="base">
                                        <p:cTn id="55" dur="500" fill="hold"/>
                                        <p:tgtEl>
                                          <p:spTgt spid="6">
                                            <p:bg/>
                                          </p:spTgt>
                                        </p:tgtEl>
                                        <p:attrNameLst>
                                          <p:attrName>ppt_x</p:attrName>
                                        </p:attrNameLst>
                                      </p:cBhvr>
                                      <p:tavLst>
                                        <p:tav tm="0">
                                          <p:val>
                                            <p:strVal val="#ppt_x"/>
                                          </p:val>
                                        </p:tav>
                                        <p:tav tm="100000">
                                          <p:val>
                                            <p:strVal val="#ppt_x"/>
                                          </p:val>
                                        </p:tav>
                                      </p:tavLst>
                                    </p:anim>
                                    <p:anim calcmode="lin" valueType="num">
                                      <p:cBhvr additive="base">
                                        <p:cTn id="56"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0" end="0"/>
                                            </p:txEl>
                                          </p:spTgt>
                                        </p:tgtEl>
                                        <p:attrNameLst>
                                          <p:attrName>style.visibility</p:attrName>
                                        </p:attrNameLst>
                                      </p:cBhvr>
                                      <p:to>
                                        <p:strVal val="visible"/>
                                      </p:to>
                                    </p:set>
                                    <p:anim calcmode="lin" valueType="num">
                                      <p:cBhvr additive="base">
                                        <p:cTn id="6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build="p" animBg="1"/>
      <p:bldP spid="6" grpId="0" build="p" animBg="1"/>
      <p:bldP spid="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600" y="990600"/>
            <a:ext cx="8686800" cy="5486400"/>
          </a:xfrm>
        </p:spPr>
        <p:txBody>
          <a:bodyPr>
            <a:noAutofit/>
          </a:bodyPr>
          <a:lstStyle/>
          <a:p>
            <a:pPr algn="r"/>
            <a:r>
              <a:rPr lang="fa-IR" sz="2400" dirty="0" smtClean="0">
                <a:solidFill>
                  <a:srgbClr val="0070C0"/>
                </a:solidFill>
                <a:cs typeface="B Traffic" pitchFamily="2" charset="-78"/>
              </a:rPr>
              <a:t> آ-  مزد بايد در فواصل زماني مرتب پرداخت شود .</a:t>
            </a:r>
            <a:endParaRPr lang="en-US" sz="2400" dirty="0" smtClean="0">
              <a:solidFill>
                <a:srgbClr val="0070C0"/>
              </a:solidFill>
              <a:cs typeface="B Traffic" pitchFamily="2" charset="-78"/>
            </a:endParaRPr>
          </a:p>
          <a:p>
            <a:pPr algn="r">
              <a:buFont typeface="Wingdings" pitchFamily="2" charset="2"/>
              <a:buChar char="q"/>
            </a:pPr>
            <a:r>
              <a:rPr lang="fa-IR" sz="2400" dirty="0" smtClean="0">
                <a:solidFill>
                  <a:srgbClr val="0070C0"/>
                </a:solidFill>
                <a:cs typeface="B Traffic" pitchFamily="2" charset="-78"/>
              </a:rPr>
              <a:t> ب- مزد بايد در روزغير تعطيل پرداخت شود </a:t>
            </a:r>
            <a:endParaRPr lang="en-US" sz="2400" dirty="0" smtClean="0">
              <a:solidFill>
                <a:srgbClr val="0070C0"/>
              </a:solidFill>
              <a:cs typeface="B Traffic" pitchFamily="2" charset="-78"/>
            </a:endParaRPr>
          </a:p>
          <a:p>
            <a:pPr algn="r">
              <a:buFont typeface="Wingdings" pitchFamily="2" charset="2"/>
              <a:buChar char="q"/>
            </a:pPr>
            <a:r>
              <a:rPr lang="fa-IR" sz="2400" dirty="0" smtClean="0">
                <a:solidFill>
                  <a:srgbClr val="0070C0"/>
                </a:solidFill>
                <a:cs typeface="B Traffic" pitchFamily="2" charset="-78"/>
              </a:rPr>
              <a:t> پ- مزد بايد در ضمن ساعات كار پرداخت شود</a:t>
            </a:r>
            <a:endParaRPr lang="en-US" sz="2400" dirty="0" smtClean="0">
              <a:solidFill>
                <a:srgbClr val="0070C0"/>
              </a:solidFill>
              <a:cs typeface="B Traffic" pitchFamily="2" charset="-78"/>
            </a:endParaRPr>
          </a:p>
          <a:p>
            <a:pPr algn="r">
              <a:buFont typeface="Wingdings" pitchFamily="2" charset="2"/>
              <a:buChar char="q"/>
            </a:pPr>
            <a:r>
              <a:rPr lang="fa-IR" sz="2400" dirty="0" smtClean="0">
                <a:solidFill>
                  <a:srgbClr val="0070C0"/>
                </a:solidFill>
                <a:cs typeface="B Traffic" pitchFamily="2" charset="-78"/>
              </a:rPr>
              <a:t> ت- مزد بايد به وجه نقد رايج كشور يا با تراضي طرفين </a:t>
            </a:r>
          </a:p>
          <a:p>
            <a:pPr algn="r"/>
            <a:r>
              <a:rPr lang="fa-IR" sz="2400" dirty="0" smtClean="0">
                <a:solidFill>
                  <a:srgbClr val="0070C0"/>
                </a:solidFill>
                <a:cs typeface="B Traffic" pitchFamily="2" charset="-78"/>
              </a:rPr>
              <a:t>      بوسيله چك عهده بانك  پرداخت شود .</a:t>
            </a:r>
            <a:endParaRPr lang="en-US" sz="2400" dirty="0" smtClean="0">
              <a:solidFill>
                <a:srgbClr val="0070C0"/>
              </a:solidFill>
              <a:cs typeface="B Traffic" pitchFamily="2" charset="-78"/>
            </a:endParaRPr>
          </a:p>
          <a:p>
            <a:pPr algn="r">
              <a:buFont typeface="Wingdings" pitchFamily="2" charset="2"/>
              <a:buChar char="q"/>
            </a:pPr>
            <a:r>
              <a:rPr lang="fa-IR" sz="2400" dirty="0" smtClean="0">
                <a:solidFill>
                  <a:srgbClr val="0070C0"/>
                </a:solidFill>
                <a:cs typeface="B Traffic" pitchFamily="2" charset="-78"/>
              </a:rPr>
              <a:t> ث – چنانچه براساس قراردادمزد بصورت روزانه يا ساعتي </a:t>
            </a:r>
            <a:r>
              <a:rPr lang="fa-IR" sz="2400" dirty="0" smtClean="0">
                <a:solidFill>
                  <a:srgbClr val="0070C0"/>
                </a:solidFill>
                <a:cs typeface="B Traffic" pitchFamily="2" charset="-78"/>
              </a:rPr>
              <a:t>تعيين </a:t>
            </a:r>
            <a:r>
              <a:rPr lang="fa-IR" sz="2400" dirty="0" smtClean="0">
                <a:solidFill>
                  <a:srgbClr val="0070C0"/>
                </a:solidFill>
                <a:cs typeface="B Traffic" pitchFamily="2" charset="-78"/>
              </a:rPr>
              <a:t>شده باشد  پرداخت آن پس از محاسبه به نسبت ساعات كار يا روزهاي كاركرد صورت گيرد</a:t>
            </a:r>
            <a:endParaRPr lang="en-US" sz="2400" dirty="0" smtClean="0">
              <a:solidFill>
                <a:srgbClr val="0070C0"/>
              </a:solidFill>
              <a:cs typeface="B Traffic" pitchFamily="2" charset="-78"/>
            </a:endParaRPr>
          </a:p>
          <a:p>
            <a:pPr algn="r"/>
            <a:r>
              <a:rPr lang="fa-IR" sz="2400" dirty="0" smtClean="0">
                <a:solidFill>
                  <a:srgbClr val="0070C0"/>
                </a:solidFill>
                <a:cs typeface="B Traffic" pitchFamily="2" charset="-78"/>
              </a:rPr>
              <a:t>  ج- در صورتيكه بر اساس قرارداد مزد ماهانه باشد اين پرداخت بايد در آخر ماه  باشد كه حقوق ناميده مي شود . </a:t>
            </a:r>
            <a:endParaRPr lang="en-US" sz="2400" dirty="0" smtClean="0">
              <a:solidFill>
                <a:srgbClr val="0070C0"/>
              </a:solidFill>
              <a:cs typeface="B Traffic" pitchFamily="2" charset="-78"/>
            </a:endParaRPr>
          </a:p>
          <a:p>
            <a:pPr algn="r">
              <a:buFont typeface="Wingdings" pitchFamily="2" charset="2"/>
              <a:buChar char="q"/>
            </a:pPr>
            <a:r>
              <a:rPr lang="fa-IR" sz="2400" dirty="0" smtClean="0">
                <a:solidFill>
                  <a:srgbClr val="0070C0"/>
                </a:solidFill>
                <a:cs typeface="B Traffic" pitchFamily="2" charset="-78"/>
              </a:rPr>
              <a:t> چ- در ماههاي 31 روزي بايد حقوق بر مبناي 31 روز محاسبه و به كارگر   پرداخت شود  </a:t>
            </a:r>
          </a:p>
          <a:p>
            <a:pPr algn="r"/>
            <a:endParaRPr lang="fa-IR" sz="2400" dirty="0">
              <a:solidFill>
                <a:srgbClr val="0070C0"/>
              </a:solidFill>
            </a:endParaRPr>
          </a:p>
        </p:txBody>
      </p:sp>
      <p:sp>
        <p:nvSpPr>
          <p:cNvPr id="5" name="Title 4"/>
          <p:cNvSpPr>
            <a:spLocks noGrp="1"/>
          </p:cNvSpPr>
          <p:nvPr>
            <p:ph type="ctrTitle"/>
          </p:nvPr>
        </p:nvSpPr>
        <p:spPr>
          <a:xfrm>
            <a:off x="762000" y="0"/>
            <a:ext cx="7772400" cy="838200"/>
          </a:xfrm>
        </p:spPr>
        <p:txBody>
          <a:bodyPr/>
          <a:lstStyle/>
          <a:p>
            <a:r>
              <a:rPr lang="fa-IR" b="1" dirty="0" smtClean="0">
                <a:cs typeface="B Traffic" pitchFamily="2" charset="-78"/>
              </a:rPr>
              <a:t>موقع پرداخت مزد </a:t>
            </a:r>
            <a:endParaRPr lang="fa-IR" b="1"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0" y="990600"/>
            <a:ext cx="9144000" cy="5029200"/>
          </a:xfrm>
        </p:spPr>
        <p:txBody>
          <a:bodyPr>
            <a:noAutofit/>
          </a:bodyPr>
          <a:lstStyle/>
          <a:p>
            <a:pPr>
              <a:buFont typeface="Wingdings" pitchFamily="2" charset="2"/>
              <a:buChar char="v"/>
            </a:pPr>
            <a:r>
              <a:rPr lang="fa-IR" sz="3200" dirty="0" smtClean="0">
                <a:solidFill>
                  <a:srgbClr val="0070C0"/>
                </a:solidFill>
                <a:cs typeface="B Traffic" pitchFamily="2" charset="-78"/>
              </a:rPr>
              <a:t> قانون كار نه تنها مزد مساوي را براي زن و مرد در مقابل كار مساوي در شرايط مساوي در يك كارگاه پذيرفته است</a:t>
            </a:r>
          </a:p>
          <a:p>
            <a:r>
              <a:rPr lang="fa-IR" sz="3200" dirty="0" smtClean="0">
                <a:solidFill>
                  <a:srgbClr val="0070C0"/>
                </a:solidFill>
                <a:cs typeface="B Traffic" pitchFamily="2" charset="-78"/>
              </a:rPr>
              <a:t> </a:t>
            </a:r>
            <a:r>
              <a:rPr lang="fa-IR" sz="3200" dirty="0" smtClean="0">
                <a:solidFill>
                  <a:srgbClr val="C00000"/>
                </a:solidFill>
                <a:cs typeface="B Traffic" pitchFamily="2" charset="-78"/>
              </a:rPr>
              <a:t>بلكه </a:t>
            </a:r>
          </a:p>
          <a:p>
            <a:pPr>
              <a:buFont typeface="Wingdings" pitchFamily="2" charset="2"/>
              <a:buChar char="v"/>
            </a:pPr>
            <a:r>
              <a:rPr lang="fa-IR" sz="3200" dirty="0" smtClean="0">
                <a:solidFill>
                  <a:srgbClr val="0070C0"/>
                </a:solidFill>
                <a:cs typeface="B Traffic" pitchFamily="2" charset="-78"/>
              </a:rPr>
              <a:t>هر نوع تبعيض در تعيين مزد بر اساس سن ، جنس ، نژاد،قوميت، اعتقادات مذهبي و سياسي را ممنوع مي داند.</a:t>
            </a:r>
            <a:endParaRPr lang="fa-IR" sz="3200" dirty="0"/>
          </a:p>
        </p:txBody>
      </p:sp>
      <p:sp>
        <p:nvSpPr>
          <p:cNvPr id="5" name="Title 4"/>
          <p:cNvSpPr>
            <a:spLocks noGrp="1"/>
          </p:cNvSpPr>
          <p:nvPr>
            <p:ph type="ctrTitle"/>
          </p:nvPr>
        </p:nvSpPr>
        <p:spPr>
          <a:xfrm>
            <a:off x="685800" y="381000"/>
            <a:ext cx="7772400" cy="762000"/>
          </a:xfrm>
        </p:spPr>
        <p:txBody>
          <a:bodyPr/>
          <a:lstStyle/>
          <a:p>
            <a:r>
              <a:rPr lang="fa-IR" b="1" dirty="0" smtClean="0">
                <a:cs typeface="B Traffic" pitchFamily="2" charset="-78"/>
              </a:rPr>
              <a:t>تساوي مزد در مقابل تساوي كار</a:t>
            </a:r>
            <a:endParaRPr lang="fa-IR" b="1"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0" y="914400"/>
            <a:ext cx="8915400" cy="5943600"/>
          </a:xfrm>
        </p:spPr>
        <p:txBody>
          <a:bodyPr>
            <a:noAutofit/>
          </a:bodyPr>
          <a:lstStyle/>
          <a:p>
            <a:pPr algn="r">
              <a:buFont typeface="Wingdings" pitchFamily="2" charset="2"/>
              <a:buChar char="q"/>
            </a:pPr>
            <a:r>
              <a:rPr lang="fa-IR" sz="2800" dirty="0" smtClean="0">
                <a:solidFill>
                  <a:srgbClr val="0070C0"/>
                </a:solidFill>
                <a:cs typeface="B Traffic" pitchFamily="2" charset="-78"/>
              </a:rPr>
              <a:t> حداقل مزد كارگران براي نقاط مختلف كشور و يا صنايع مختلف همه ساله بايد توسط شوراي عالي كار تعيين شود .</a:t>
            </a:r>
          </a:p>
          <a:p>
            <a:pPr algn="r">
              <a:buFont typeface="Wingdings" pitchFamily="2" charset="2"/>
              <a:buChar char="q"/>
            </a:pPr>
            <a:r>
              <a:rPr lang="fa-IR" sz="2800" dirty="0" smtClean="0">
                <a:solidFill>
                  <a:srgbClr val="0070C0"/>
                </a:solidFill>
                <a:cs typeface="B Traffic" pitchFamily="2" charset="-78"/>
              </a:rPr>
              <a:t> حداقل مزد بايد با توجه به درصد تورم كه از طرف بانك مركزي اعلام  مي شود تعيين گردد .</a:t>
            </a:r>
          </a:p>
          <a:p>
            <a:pPr algn="r">
              <a:buFont typeface="Wingdings" pitchFamily="2" charset="2"/>
              <a:buChar char="q"/>
            </a:pPr>
            <a:r>
              <a:rPr lang="fa-IR" sz="2800" dirty="0" smtClean="0">
                <a:solidFill>
                  <a:srgbClr val="0070C0"/>
                </a:solidFill>
                <a:cs typeface="B Traffic" pitchFamily="2" charset="-78"/>
              </a:rPr>
              <a:t> حد اقل مزد – بدون اينكه مشخصات جسمي و روحي كارگران و ويژگي كار محول شده را مورد توجه قراردهد ، بايد به اندازه اي باشد كه بتواند يك خانواده را تامين نمايد </a:t>
            </a:r>
          </a:p>
          <a:p>
            <a:pPr algn="r">
              <a:buFont typeface="Wingdings" pitchFamily="2" charset="2"/>
              <a:buChar char="q"/>
            </a:pPr>
            <a:r>
              <a:rPr lang="fa-IR" sz="2800" dirty="0" smtClean="0">
                <a:solidFill>
                  <a:srgbClr val="0070C0"/>
                </a:solidFill>
                <a:cs typeface="B Traffic" pitchFamily="2" charset="-78"/>
              </a:rPr>
              <a:t> كارفرما نبايد به هيچ كارگري كمتر از حداقل مزد پرداخت نمايد .</a:t>
            </a:r>
          </a:p>
          <a:p>
            <a:pPr algn="r">
              <a:buFont typeface="Wingdings" pitchFamily="2" charset="2"/>
              <a:buChar char="q"/>
            </a:pPr>
            <a:r>
              <a:rPr lang="fa-IR" sz="2800" dirty="0" smtClean="0">
                <a:solidFill>
                  <a:srgbClr val="0070C0"/>
                </a:solidFill>
                <a:cs typeface="B Traffic" pitchFamily="2" charset="-78"/>
              </a:rPr>
              <a:t> منحصرا بايد نقدي پردا خت نمايد . </a:t>
            </a:r>
          </a:p>
          <a:p>
            <a:pPr algn="r"/>
            <a:endParaRPr lang="fa-IR" sz="2800" dirty="0">
              <a:solidFill>
                <a:srgbClr val="0070C0"/>
              </a:solidFill>
            </a:endParaRPr>
          </a:p>
        </p:txBody>
      </p:sp>
      <p:sp>
        <p:nvSpPr>
          <p:cNvPr id="5" name="Rectangle 4"/>
          <p:cNvSpPr/>
          <p:nvPr/>
        </p:nvSpPr>
        <p:spPr>
          <a:xfrm>
            <a:off x="3429000" y="304800"/>
            <a:ext cx="2686954" cy="769441"/>
          </a:xfrm>
          <a:prstGeom prst="rect">
            <a:avLst/>
          </a:prstGeom>
        </p:spPr>
        <p:txBody>
          <a:bodyPr wrap="none">
            <a:spAutoFit/>
          </a:bodyPr>
          <a:lstStyle/>
          <a:p>
            <a:r>
              <a:rPr lang="fa-IR" sz="4400" dirty="0" smtClean="0">
                <a:solidFill>
                  <a:srgbClr val="C00000"/>
                </a:solidFill>
                <a:cs typeface="B Traffic" pitchFamily="2" charset="-78"/>
              </a:rPr>
              <a:t> حداقل مزد </a:t>
            </a:r>
            <a:endParaRPr lang="fa-IR" sz="4400" dirty="0">
              <a:solidFill>
                <a:srgbClr val="C00000"/>
              </a:solidFill>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0" y="228600"/>
            <a:ext cx="9144000" cy="5943600"/>
          </a:xfrm>
        </p:spPr>
        <p:txBody>
          <a:bodyPr>
            <a:noAutofit/>
          </a:bodyPr>
          <a:lstStyle/>
          <a:p>
            <a:r>
              <a:rPr lang="fa-IR" sz="4000" b="1" dirty="0" smtClean="0">
                <a:solidFill>
                  <a:srgbClr val="C00000"/>
                </a:solidFill>
                <a:cs typeface="B Traffic" pitchFamily="2" charset="-78"/>
              </a:rPr>
              <a:t>مدت </a:t>
            </a:r>
            <a:r>
              <a:rPr lang="fa-IR" sz="4000" b="1" dirty="0" smtClean="0">
                <a:solidFill>
                  <a:srgbClr val="C00000"/>
                </a:solidFill>
                <a:cs typeface="B Traffic" pitchFamily="2" charset="-78"/>
              </a:rPr>
              <a:t>کار                                       </a:t>
            </a:r>
            <a:r>
              <a:rPr lang="fa-IR" sz="2200" b="1" dirty="0" smtClean="0">
                <a:solidFill>
                  <a:srgbClr val="0070C0"/>
                </a:solidFill>
                <a:cs typeface="B Traffic" pitchFamily="2" charset="-78"/>
              </a:rPr>
              <a:t/>
            </a:r>
            <a:br>
              <a:rPr lang="fa-IR" sz="2200" b="1" dirty="0" smtClean="0">
                <a:solidFill>
                  <a:srgbClr val="0070C0"/>
                </a:solidFill>
                <a:cs typeface="B Traffic" pitchFamily="2" charset="-78"/>
              </a:rPr>
            </a:br>
            <a:r>
              <a:rPr lang="fa-IR" sz="2200" b="1" dirty="0" smtClean="0">
                <a:solidFill>
                  <a:srgbClr val="0070C0"/>
                </a:solidFill>
                <a:cs typeface="B Traffic" pitchFamily="2" charset="-78"/>
              </a:rPr>
              <a:t>ساعت كارهر روز 7ساعت و 20 دقيقه مي باشد .</a:t>
            </a:r>
            <a:br>
              <a:rPr lang="fa-IR" sz="2200" b="1" dirty="0" smtClean="0">
                <a:solidFill>
                  <a:srgbClr val="0070C0"/>
                </a:solidFill>
                <a:cs typeface="B Traffic" pitchFamily="2" charset="-78"/>
              </a:rPr>
            </a:br>
            <a:r>
              <a:rPr lang="fa-IR" sz="2200" b="1" dirty="0" smtClean="0">
                <a:solidFill>
                  <a:srgbClr val="0070C0"/>
                </a:solidFill>
                <a:cs typeface="B Traffic" pitchFamily="2" charset="-78"/>
              </a:rPr>
              <a:t/>
            </a:r>
            <a:br>
              <a:rPr lang="fa-IR" sz="2200" b="1" dirty="0" smtClean="0">
                <a:solidFill>
                  <a:srgbClr val="0070C0"/>
                </a:solidFill>
                <a:cs typeface="B Traffic" pitchFamily="2" charset="-78"/>
              </a:rPr>
            </a:br>
            <a:r>
              <a:rPr lang="fa-IR" sz="2200" b="1" dirty="0" smtClean="0">
                <a:solidFill>
                  <a:srgbClr val="0070C0"/>
                </a:solidFill>
                <a:cs typeface="B Traffic" pitchFamily="2" charset="-78"/>
              </a:rPr>
              <a:t>  در كارهاي سخت وزيان آور و زير زميني نبايد از 6ساعت در روز  و 36 ساعت  در هفته تجاوزنمايد .</a:t>
            </a:r>
            <a:br>
              <a:rPr lang="fa-IR" sz="2200" b="1" dirty="0" smtClean="0">
                <a:solidFill>
                  <a:srgbClr val="0070C0"/>
                </a:solidFill>
                <a:cs typeface="B Traffic" pitchFamily="2" charset="-78"/>
              </a:rPr>
            </a:br>
            <a:r>
              <a:rPr lang="fa-IR" sz="2200" b="1" dirty="0" smtClean="0">
                <a:solidFill>
                  <a:srgbClr val="0070C0"/>
                </a:solidFill>
                <a:cs typeface="B Traffic" pitchFamily="2" charset="-78"/>
              </a:rPr>
              <a:t/>
            </a:r>
            <a:br>
              <a:rPr lang="fa-IR" sz="2200" b="1" dirty="0" smtClean="0">
                <a:solidFill>
                  <a:srgbClr val="0070C0"/>
                </a:solidFill>
                <a:cs typeface="B Traffic" pitchFamily="2" charset="-78"/>
              </a:rPr>
            </a:br>
            <a:r>
              <a:rPr lang="fa-IR" sz="2200" b="1" dirty="0" smtClean="0">
                <a:solidFill>
                  <a:srgbClr val="0070C0"/>
                </a:solidFill>
                <a:cs typeface="B Traffic" pitchFamily="2" charset="-78"/>
              </a:rPr>
              <a:t>  منظور از ساعات كار مدت زماني است كه كارگر نيرو و وقت خود را در اختيار كارفرما قرار مي دهد</a:t>
            </a:r>
            <a:br>
              <a:rPr lang="fa-IR" sz="2200" b="1" dirty="0" smtClean="0">
                <a:solidFill>
                  <a:srgbClr val="0070C0"/>
                </a:solidFill>
                <a:cs typeface="B Traffic" pitchFamily="2" charset="-78"/>
              </a:rPr>
            </a:br>
            <a:r>
              <a:rPr lang="fa-IR" sz="2200" b="1" dirty="0" smtClean="0">
                <a:solidFill>
                  <a:srgbClr val="0070C0"/>
                </a:solidFill>
                <a:cs typeface="B Traffic" pitchFamily="2" charset="-78"/>
              </a:rPr>
              <a:t> </a:t>
            </a:r>
            <a:br>
              <a:rPr lang="fa-IR" sz="2200" b="1" dirty="0" smtClean="0">
                <a:solidFill>
                  <a:srgbClr val="0070C0"/>
                </a:solidFill>
                <a:cs typeface="B Traffic" pitchFamily="2" charset="-78"/>
              </a:rPr>
            </a:br>
            <a:r>
              <a:rPr lang="fa-IR" sz="2200" b="1" dirty="0" smtClean="0">
                <a:solidFill>
                  <a:srgbClr val="0070C0"/>
                </a:solidFill>
                <a:cs typeface="B Traffic" pitchFamily="2" charset="-78"/>
              </a:rPr>
              <a:t>  ساعت كار كارگران در شبانه روز نبايد از 8 ساعت  تجاوز نمايد   ( بجز استثناء قانون ).</a:t>
            </a:r>
            <a:br>
              <a:rPr lang="fa-IR" sz="2200" b="1" dirty="0" smtClean="0">
                <a:solidFill>
                  <a:srgbClr val="0070C0"/>
                </a:solidFill>
                <a:cs typeface="B Traffic" pitchFamily="2" charset="-78"/>
              </a:rPr>
            </a:br>
            <a:r>
              <a:rPr lang="fa-IR" sz="2200" b="1" dirty="0" smtClean="0">
                <a:solidFill>
                  <a:srgbClr val="0070C0"/>
                </a:solidFill>
                <a:cs typeface="B Traffic" pitchFamily="2" charset="-78"/>
              </a:rPr>
              <a:t/>
            </a:r>
            <a:br>
              <a:rPr lang="fa-IR" sz="2200" b="1" dirty="0" smtClean="0">
                <a:solidFill>
                  <a:srgbClr val="0070C0"/>
                </a:solidFill>
                <a:cs typeface="B Traffic" pitchFamily="2" charset="-78"/>
              </a:rPr>
            </a:br>
            <a:r>
              <a:rPr lang="fa-IR" sz="2200" b="1" dirty="0" smtClean="0">
                <a:solidFill>
                  <a:srgbClr val="0070C0"/>
                </a:solidFill>
                <a:cs typeface="B Traffic" pitchFamily="2" charset="-78"/>
              </a:rPr>
              <a:t>   كارفرما با توافق كارگران مي تواند بعضي از روزهاي هفته كمتر از ميزان مقرر و   در ديگر روزها  اضافه تعيين كند به شرط انكه در هفته از 44ساعت تجاوز نكند</a:t>
            </a:r>
            <a:br>
              <a:rPr lang="fa-IR" sz="2200" b="1" dirty="0" smtClean="0">
                <a:solidFill>
                  <a:srgbClr val="0070C0"/>
                </a:solidFill>
                <a:cs typeface="B Traffic" pitchFamily="2" charset="-78"/>
              </a:rPr>
            </a:br>
            <a:r>
              <a:rPr lang="fa-IR" sz="2200" b="1" dirty="0" smtClean="0">
                <a:solidFill>
                  <a:srgbClr val="0070C0"/>
                </a:solidFill>
                <a:cs typeface="B Traffic" pitchFamily="2" charset="-78"/>
              </a:rPr>
              <a:t>  در كارهاي كشاورزي با توافق مي توان  ساعات كار در شبانه روز را با توجه به  عرف و فصول  مختلف تعيين كرد . </a:t>
            </a:r>
            <a:endParaRPr lang="fa-IR" sz="2200" dirty="0">
              <a:solidFill>
                <a:srgbClr val="0070C0"/>
              </a:solidFill>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0" y="228600"/>
            <a:ext cx="9144000" cy="6553200"/>
          </a:xfrm>
        </p:spPr>
        <p:txBody>
          <a:bodyPr>
            <a:noAutofit/>
          </a:bodyPr>
          <a:lstStyle/>
          <a:p>
            <a:pPr>
              <a:buFont typeface="Wingdings" pitchFamily="2" charset="2"/>
              <a:buChar char="q"/>
            </a:pPr>
            <a:r>
              <a:rPr lang="fa-IR" sz="4400" dirty="0" smtClean="0">
                <a:solidFill>
                  <a:srgbClr val="C00000"/>
                </a:solidFill>
                <a:cs typeface="B Traffic" pitchFamily="2" charset="-78"/>
              </a:rPr>
              <a:t>مدت کار</a:t>
            </a:r>
            <a:endParaRPr lang="fa-IR" sz="4400" dirty="0" smtClean="0">
              <a:solidFill>
                <a:srgbClr val="0070C0"/>
              </a:solidFill>
              <a:cs typeface="B Traffic" pitchFamily="2" charset="-78"/>
            </a:endParaRPr>
          </a:p>
          <a:p>
            <a:pPr>
              <a:buFont typeface="Wingdings" pitchFamily="2" charset="2"/>
              <a:buChar char="q"/>
            </a:pPr>
            <a:r>
              <a:rPr lang="fa-IR" sz="2400" dirty="0" smtClean="0">
                <a:solidFill>
                  <a:srgbClr val="0070C0"/>
                </a:solidFill>
                <a:cs typeface="B Traffic" pitchFamily="2" charset="-78"/>
              </a:rPr>
              <a:t>  در كارهاي سخت وزيان آور و زير زميني نبايد از 6ساعت در روز  و 36 ساعت  در هفته تجاوزنمايد .</a:t>
            </a:r>
          </a:p>
          <a:p>
            <a:pPr>
              <a:buFont typeface="Wingdings" pitchFamily="2" charset="2"/>
              <a:buChar char="q"/>
            </a:pPr>
            <a:endParaRPr lang="fa-IR" sz="2400" dirty="0" smtClean="0">
              <a:solidFill>
                <a:srgbClr val="0070C0"/>
              </a:solidFill>
              <a:cs typeface="B Traffic" pitchFamily="2" charset="-78"/>
            </a:endParaRPr>
          </a:p>
          <a:p>
            <a:pPr>
              <a:buFont typeface="Wingdings" pitchFamily="2" charset="2"/>
              <a:buChar char="q"/>
            </a:pPr>
            <a:r>
              <a:rPr lang="fa-IR" sz="2400" dirty="0" smtClean="0">
                <a:solidFill>
                  <a:srgbClr val="0070C0"/>
                </a:solidFill>
                <a:cs typeface="B Traffic" pitchFamily="2" charset="-78"/>
              </a:rPr>
              <a:t>  منظور از ساعات كار مدت زماني است كه كارگر نيرو و وقت خود را در اختيار كارفرما قرار مي دهد</a:t>
            </a:r>
          </a:p>
          <a:p>
            <a:pPr>
              <a:buFont typeface="Wingdings" pitchFamily="2" charset="2"/>
              <a:buChar char="q"/>
            </a:pPr>
            <a:endParaRPr lang="fa-IR" sz="2400" dirty="0" smtClean="0">
              <a:solidFill>
                <a:srgbClr val="0070C0"/>
              </a:solidFill>
              <a:cs typeface="B Traffic" pitchFamily="2" charset="-78"/>
            </a:endParaRPr>
          </a:p>
          <a:p>
            <a:pPr>
              <a:buFont typeface="Wingdings" pitchFamily="2" charset="2"/>
              <a:buChar char="q"/>
            </a:pPr>
            <a:r>
              <a:rPr lang="fa-IR" sz="2400" dirty="0" smtClean="0">
                <a:solidFill>
                  <a:srgbClr val="0070C0"/>
                </a:solidFill>
                <a:cs typeface="B Traffic" pitchFamily="2" charset="-78"/>
              </a:rPr>
              <a:t>  ساعت كار كارگران در شبانه روز نبايد از 8 ساعت  تجاوز نمايد   ( بجز استثناء قانون ).</a:t>
            </a:r>
          </a:p>
          <a:p>
            <a:pPr>
              <a:buFont typeface="Wingdings" pitchFamily="2" charset="2"/>
              <a:buChar char="q"/>
            </a:pPr>
            <a:r>
              <a:rPr lang="fa-IR" sz="2400" dirty="0" smtClean="0">
                <a:solidFill>
                  <a:srgbClr val="0070C0"/>
                </a:solidFill>
                <a:cs typeface="B Traffic" pitchFamily="2" charset="-78"/>
              </a:rPr>
              <a:t>   كارفرما با توافق كارگران مي تواند بعضي از روزهاي هفته كمتر از ميزان مقرر و   در ديگر روزها  اضافه تعيين كند به شرط انكه در هفته از 44ساعت تجاوز نكند</a:t>
            </a:r>
          </a:p>
          <a:p>
            <a:pPr>
              <a:buFont typeface="Wingdings" pitchFamily="2" charset="2"/>
              <a:buChar char="q"/>
            </a:pPr>
            <a:r>
              <a:rPr lang="fa-IR" sz="2400" dirty="0" smtClean="0">
                <a:solidFill>
                  <a:srgbClr val="0070C0"/>
                </a:solidFill>
                <a:cs typeface="B Traffic" pitchFamily="2" charset="-78"/>
              </a:rPr>
              <a:t>  در كارهاي كشاورزي با توافق مي توان  ساعات كار در شبانه روز را با توجه به  عرف و فصول  مختلف تعيين كرد . </a:t>
            </a:r>
            <a:endParaRPr lang="fa-IR" sz="2400" dirty="0">
              <a:solidFill>
                <a:srgbClr val="0070C0"/>
              </a:solidFill>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 calcmode="lin" valueType="num">
                                      <p:cBhvr additive="base">
                                        <p:cTn id="2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 calcmode="lin" valueType="num">
                                      <p:cBhvr additive="base">
                                        <p:cTn id="3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0" y="838200"/>
            <a:ext cx="8839200" cy="5486400"/>
          </a:xfrm>
        </p:spPr>
        <p:txBody>
          <a:bodyPr>
            <a:normAutofit/>
          </a:bodyPr>
          <a:lstStyle/>
          <a:p>
            <a:pPr algn="r"/>
            <a:endParaRPr lang="fa-IR" sz="2400" dirty="0" smtClean="0">
              <a:solidFill>
                <a:srgbClr val="002060"/>
              </a:solidFill>
              <a:cs typeface="B Traffic" pitchFamily="2" charset="-78"/>
            </a:endParaRPr>
          </a:p>
          <a:p>
            <a:pPr algn="r">
              <a:buFont typeface="Wingdings" pitchFamily="2" charset="2"/>
              <a:buChar char="v"/>
            </a:pPr>
            <a:r>
              <a:rPr lang="fa-IR" sz="2400" dirty="0" smtClean="0">
                <a:solidFill>
                  <a:srgbClr val="002060"/>
                </a:solidFill>
                <a:cs typeface="B Traffic" pitchFamily="2" charset="-78"/>
              </a:rPr>
              <a:t>  در صورتي كه كارگر بيش از ساعات مقرر در قانون كاركند اضافه كار ناميده مي شود .</a:t>
            </a:r>
          </a:p>
          <a:p>
            <a:pPr algn="r">
              <a:buFont typeface="Wingdings" pitchFamily="2" charset="2"/>
              <a:buChar char="v"/>
            </a:pPr>
            <a:endParaRPr lang="fa-IR" sz="2400" dirty="0" smtClean="0">
              <a:solidFill>
                <a:srgbClr val="002060"/>
              </a:solidFill>
              <a:cs typeface="B Traffic" pitchFamily="2" charset="-78"/>
            </a:endParaRPr>
          </a:p>
          <a:p>
            <a:pPr algn="r">
              <a:buFont typeface="Wingdings" pitchFamily="2" charset="2"/>
              <a:buChar char="q"/>
            </a:pPr>
            <a:r>
              <a:rPr lang="fa-IR" sz="2400" dirty="0" smtClean="0">
                <a:solidFill>
                  <a:srgbClr val="002060"/>
                </a:solidFill>
                <a:cs typeface="B Traffic" pitchFamily="2" charset="-78"/>
              </a:rPr>
              <a:t> آ – </a:t>
            </a:r>
            <a:r>
              <a:rPr lang="fa-IR" sz="2400" dirty="0" smtClean="0">
                <a:solidFill>
                  <a:srgbClr val="FF0000"/>
                </a:solidFill>
                <a:cs typeface="B Traffic" pitchFamily="2" charset="-78"/>
              </a:rPr>
              <a:t>اضافه كار اختياري </a:t>
            </a:r>
            <a:r>
              <a:rPr lang="fa-IR" sz="2400" dirty="0" smtClean="0">
                <a:solidFill>
                  <a:srgbClr val="002060"/>
                </a:solidFill>
                <a:cs typeface="B Traffic" pitchFamily="2" charset="-78"/>
              </a:rPr>
              <a:t>: اضافه كاري است كه با توافق </a:t>
            </a:r>
          </a:p>
          <a:p>
            <a:pPr algn="r"/>
            <a:r>
              <a:rPr lang="fa-IR" sz="2400" dirty="0" smtClean="0">
                <a:solidFill>
                  <a:srgbClr val="002060"/>
                </a:solidFill>
                <a:cs typeface="B Traffic" pitchFamily="2" charset="-78"/>
              </a:rPr>
              <a:t>طرفين باشد و شرايط آن عبارتنداز : </a:t>
            </a:r>
          </a:p>
          <a:p>
            <a:pPr algn="r"/>
            <a:endParaRPr lang="fa-IR" sz="2400" dirty="0" smtClean="0">
              <a:solidFill>
                <a:srgbClr val="002060"/>
              </a:solidFill>
              <a:cs typeface="B Traffic" pitchFamily="2" charset="-78"/>
            </a:endParaRPr>
          </a:p>
          <a:p>
            <a:pPr algn="r">
              <a:buFont typeface="Wingdings" pitchFamily="2" charset="2"/>
              <a:buChar char="Ø"/>
            </a:pPr>
            <a:r>
              <a:rPr lang="fa-IR" sz="2400" dirty="0" smtClean="0">
                <a:solidFill>
                  <a:srgbClr val="002060"/>
                </a:solidFill>
                <a:cs typeface="B Traffic" pitchFamily="2" charset="-78"/>
              </a:rPr>
              <a:t> - براي هر ساعت كار اضافي %40 بيشتر از مزد عادي تعلق مي گيرد .</a:t>
            </a:r>
          </a:p>
          <a:p>
            <a:pPr algn="r">
              <a:buFont typeface="Wingdings" pitchFamily="2" charset="2"/>
              <a:buChar char="Ø"/>
            </a:pPr>
            <a:r>
              <a:rPr lang="fa-IR" sz="2400" dirty="0" smtClean="0">
                <a:solidFill>
                  <a:srgbClr val="002060"/>
                </a:solidFill>
                <a:cs typeface="B Traffic" pitchFamily="2" charset="-78"/>
              </a:rPr>
              <a:t> - ساعت اضافي ارجاعي به كارگران نبايد از 4ساعت در روز تجاوز نمايد .</a:t>
            </a:r>
          </a:p>
          <a:p>
            <a:pPr algn="r">
              <a:buFont typeface="Wingdings" pitchFamily="2" charset="2"/>
              <a:buChar char="Ø"/>
            </a:pPr>
            <a:r>
              <a:rPr lang="fa-IR" sz="2400" dirty="0" smtClean="0">
                <a:solidFill>
                  <a:srgbClr val="002060"/>
                </a:solidFill>
                <a:cs typeface="B Traffic" pitchFamily="2" charset="-78"/>
              </a:rPr>
              <a:t> - ارجاع كار اضافي به كارگراني كه كار شب يا كارهاي خطر ناك و سخت و زيان آورانجام ميدهند ممنوع است .   </a:t>
            </a:r>
          </a:p>
          <a:p>
            <a:pPr algn="r"/>
            <a:endParaRPr lang="fa-IR" sz="2400" dirty="0">
              <a:solidFill>
                <a:srgbClr val="002060"/>
              </a:solidFill>
            </a:endParaRPr>
          </a:p>
        </p:txBody>
      </p:sp>
      <p:sp>
        <p:nvSpPr>
          <p:cNvPr id="5" name="Title 4"/>
          <p:cNvSpPr>
            <a:spLocks noGrp="1"/>
          </p:cNvSpPr>
          <p:nvPr>
            <p:ph type="ctrTitle"/>
          </p:nvPr>
        </p:nvSpPr>
        <p:spPr>
          <a:xfrm>
            <a:off x="685800" y="381000"/>
            <a:ext cx="7772400" cy="838200"/>
          </a:xfrm>
        </p:spPr>
        <p:txBody>
          <a:bodyPr/>
          <a:lstStyle/>
          <a:p>
            <a:r>
              <a:rPr lang="fa-IR" dirty="0" smtClean="0">
                <a:cs typeface="B Traffic" pitchFamily="2" charset="-78"/>
              </a:rPr>
              <a:t>اضافه كار</a:t>
            </a:r>
            <a:endParaRPr lang="fa-IR"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 calcmode="lin" valueType="num">
                                      <p:cBhvr additive="base">
                                        <p:cTn id="1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 calcmode="lin" valueType="num">
                                      <p:cBhvr additive="base">
                                        <p:cTn id="3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 calcmode="lin" valueType="num">
                                      <p:cBhvr additive="base">
                                        <p:cTn id="3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0" y="1219200"/>
            <a:ext cx="8915400" cy="5334000"/>
          </a:xfrm>
        </p:spPr>
        <p:txBody>
          <a:bodyPr>
            <a:noAutofit/>
          </a:bodyPr>
          <a:lstStyle/>
          <a:p>
            <a:pPr algn="r"/>
            <a:r>
              <a:rPr lang="fa-IR" sz="2800" dirty="0" smtClean="0">
                <a:solidFill>
                  <a:srgbClr val="0070C0"/>
                </a:solidFill>
                <a:cs typeface="B Traffic" pitchFamily="2" charset="-78"/>
              </a:rPr>
              <a:t> ب- </a:t>
            </a:r>
            <a:r>
              <a:rPr lang="fa-IR" sz="2800" dirty="0" smtClean="0">
                <a:solidFill>
                  <a:srgbClr val="C00000"/>
                </a:solidFill>
                <a:cs typeface="B Traffic" pitchFamily="2" charset="-78"/>
              </a:rPr>
              <a:t>اضافه كار اجباري </a:t>
            </a:r>
            <a:r>
              <a:rPr lang="fa-IR" sz="2800" dirty="0" smtClean="0">
                <a:solidFill>
                  <a:srgbClr val="0070C0"/>
                </a:solidFill>
                <a:cs typeface="B Traffic" pitchFamily="2" charset="-78"/>
              </a:rPr>
              <a:t>:                                                  ارجاع كار اضافي با تشخيص كار فرما براي مدتي كه جهت مقابله با اوضاع و احوال ذيل ضرورت دارد مجاز است .</a:t>
            </a:r>
          </a:p>
          <a:p>
            <a:pPr algn="r"/>
            <a:endParaRPr lang="fa-IR" sz="2800" dirty="0" smtClean="0">
              <a:solidFill>
                <a:srgbClr val="0070C0"/>
              </a:solidFill>
              <a:cs typeface="B Traffic" pitchFamily="2" charset="-78"/>
            </a:endParaRPr>
          </a:p>
          <a:p>
            <a:pPr algn="r">
              <a:buFont typeface="Wingdings" pitchFamily="2" charset="2"/>
              <a:buChar char="q"/>
            </a:pPr>
            <a:r>
              <a:rPr lang="fa-IR" sz="2800" dirty="0" smtClean="0">
                <a:solidFill>
                  <a:srgbClr val="0070C0"/>
                </a:solidFill>
                <a:cs typeface="B Traffic" pitchFamily="2" charset="-78"/>
              </a:rPr>
              <a:t> - جلوگيري از حوادث قابل پيش بيني و يا ترميم خسارتي كه نتيجه حوادث  مذكور است .</a:t>
            </a:r>
          </a:p>
          <a:p>
            <a:pPr algn="r"/>
            <a:endParaRPr lang="fa-IR" sz="2800" dirty="0" smtClean="0">
              <a:solidFill>
                <a:srgbClr val="0070C0"/>
              </a:solidFill>
              <a:cs typeface="B Traffic" pitchFamily="2" charset="-78"/>
            </a:endParaRPr>
          </a:p>
          <a:p>
            <a:pPr algn="r">
              <a:buFont typeface="Wingdings" pitchFamily="2" charset="2"/>
              <a:buChar char="q"/>
            </a:pPr>
            <a:r>
              <a:rPr lang="fa-IR" sz="2800" dirty="0" smtClean="0">
                <a:solidFill>
                  <a:srgbClr val="0070C0"/>
                </a:solidFill>
                <a:cs typeface="B Traffic" pitchFamily="2" charset="-78"/>
              </a:rPr>
              <a:t> - اعاده فعاليت كارگاه ، در صورتي كه فعاليت مذكور به علت بروز حادثه يا  اتفاق طبيعي از قبيل سيل ، زلزله ، و يا اوضاع و احوال غير قابل پيش بيني  ديگر قطع شده باشد . </a:t>
            </a:r>
          </a:p>
          <a:p>
            <a:pPr algn="r"/>
            <a:endParaRPr lang="fa-IR" sz="2800" dirty="0">
              <a:solidFill>
                <a:srgbClr val="0070C0"/>
              </a:solidFill>
            </a:endParaRPr>
          </a:p>
        </p:txBody>
      </p:sp>
      <p:sp>
        <p:nvSpPr>
          <p:cNvPr id="5" name="Title 4"/>
          <p:cNvSpPr>
            <a:spLocks noGrp="1"/>
          </p:cNvSpPr>
          <p:nvPr>
            <p:ph type="ctrTitle"/>
          </p:nvPr>
        </p:nvSpPr>
        <p:spPr>
          <a:xfrm>
            <a:off x="685800" y="381000"/>
            <a:ext cx="7772400" cy="914400"/>
          </a:xfrm>
        </p:spPr>
        <p:txBody>
          <a:bodyPr/>
          <a:lstStyle/>
          <a:p>
            <a:r>
              <a:rPr lang="fa-IR" dirty="0" smtClean="0">
                <a:cs typeface="B Traffic" pitchFamily="2" charset="-78"/>
              </a:rPr>
              <a:t>اضافه كار</a:t>
            </a:r>
            <a:endParaRPr lang="fa-IR"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0" y="1371600"/>
            <a:ext cx="8915400" cy="5486400"/>
          </a:xfrm>
        </p:spPr>
        <p:txBody>
          <a:bodyPr>
            <a:noAutofit/>
          </a:bodyPr>
          <a:lstStyle/>
          <a:p>
            <a:pPr algn="r">
              <a:buFont typeface="Wingdings" pitchFamily="2" charset="2"/>
              <a:buChar char="q"/>
            </a:pPr>
            <a:r>
              <a:rPr lang="fa-IR" sz="2400" dirty="0" smtClean="0">
                <a:solidFill>
                  <a:srgbClr val="0070C0"/>
                </a:solidFill>
                <a:cs typeface="B Traffic" pitchFamily="2" charset="-78"/>
              </a:rPr>
              <a:t> - به هر ساعت كار اضافي %40 بيشترمزد در هرساعت تعلق خواهد گرفت .</a:t>
            </a:r>
          </a:p>
          <a:p>
            <a:pPr algn="r">
              <a:buFont typeface="Wingdings" pitchFamily="2" charset="2"/>
              <a:buChar char="q"/>
            </a:pPr>
            <a:endParaRPr lang="fa-IR" sz="2400" dirty="0" smtClean="0">
              <a:solidFill>
                <a:srgbClr val="0070C0"/>
              </a:solidFill>
              <a:cs typeface="B Traffic" pitchFamily="2" charset="-78"/>
            </a:endParaRPr>
          </a:p>
          <a:p>
            <a:pPr algn="r">
              <a:buFont typeface="Wingdings" pitchFamily="2" charset="2"/>
              <a:buChar char="q"/>
            </a:pPr>
            <a:r>
              <a:rPr lang="fa-IR" sz="2400" dirty="0" smtClean="0">
                <a:solidFill>
                  <a:srgbClr val="0070C0"/>
                </a:solidFill>
                <a:cs typeface="B Traffic" pitchFamily="2" charset="-78"/>
              </a:rPr>
              <a:t>  - حداكثر اضافه كاري 8ساعت در روز خواهد بود .</a:t>
            </a:r>
          </a:p>
          <a:p>
            <a:pPr algn="r">
              <a:buFont typeface="Wingdings" pitchFamily="2" charset="2"/>
              <a:buChar char="q"/>
            </a:pPr>
            <a:endParaRPr lang="fa-IR" sz="2400" dirty="0" smtClean="0">
              <a:solidFill>
                <a:srgbClr val="0070C0"/>
              </a:solidFill>
              <a:cs typeface="B Traffic" pitchFamily="2" charset="-78"/>
            </a:endParaRPr>
          </a:p>
          <a:p>
            <a:pPr algn="r">
              <a:buFont typeface="Wingdings" pitchFamily="2" charset="2"/>
              <a:buChar char="q"/>
            </a:pPr>
            <a:r>
              <a:rPr lang="fa-IR" sz="2400" dirty="0" smtClean="0">
                <a:solidFill>
                  <a:srgbClr val="0070C0"/>
                </a:solidFill>
                <a:cs typeface="B Traffic" pitchFamily="2" charset="-78"/>
              </a:rPr>
              <a:t> - ارجاع اضافه كار به كارگراني كه  شب كار يا كارهاي خطر ناك و سخت و زيان آور انجام هيدهند ممنوع است .</a:t>
            </a:r>
          </a:p>
          <a:p>
            <a:pPr algn="r">
              <a:buFont typeface="Wingdings" pitchFamily="2" charset="2"/>
              <a:buChar char="q"/>
            </a:pPr>
            <a:endParaRPr lang="fa-IR" sz="2400" dirty="0" smtClean="0">
              <a:solidFill>
                <a:srgbClr val="0070C0"/>
              </a:solidFill>
              <a:cs typeface="B Traffic" pitchFamily="2" charset="-78"/>
            </a:endParaRPr>
          </a:p>
          <a:p>
            <a:pPr algn="r">
              <a:buFont typeface="Wingdings" pitchFamily="2" charset="2"/>
              <a:buChar char="q"/>
            </a:pPr>
            <a:r>
              <a:rPr lang="fa-IR" sz="2400" dirty="0" smtClean="0">
                <a:solidFill>
                  <a:srgbClr val="0070C0"/>
                </a:solidFill>
                <a:cs typeface="B Traffic" pitchFamily="2" charset="-78"/>
              </a:rPr>
              <a:t> - پس از انجام كار اضافي اجباري كارفرما مكلف است حداكثر ظرف 48 ساعت موضوع را به اداره كار و امر اجتماعي اطلاع دهد تا ضرورت آن تعيين شود . در صورتي عدم تاييد ضرورت كار اضافي ، كارفرما  مكلف به  پرداخت غرامت و خسارت وارده به كارگر خواهد بود .</a:t>
            </a:r>
          </a:p>
          <a:p>
            <a:pPr algn="r"/>
            <a:endParaRPr lang="fa-IR" sz="2400" dirty="0">
              <a:solidFill>
                <a:srgbClr val="0070C0"/>
              </a:solidFill>
            </a:endParaRPr>
          </a:p>
        </p:txBody>
      </p:sp>
      <p:sp>
        <p:nvSpPr>
          <p:cNvPr id="5" name="Title 4"/>
          <p:cNvSpPr>
            <a:spLocks noGrp="1"/>
          </p:cNvSpPr>
          <p:nvPr>
            <p:ph type="ctrTitle"/>
          </p:nvPr>
        </p:nvSpPr>
        <p:spPr>
          <a:xfrm>
            <a:off x="685800" y="0"/>
            <a:ext cx="7772400" cy="1371600"/>
          </a:xfrm>
        </p:spPr>
        <p:txBody>
          <a:bodyPr/>
          <a:lstStyle/>
          <a:p>
            <a:r>
              <a:rPr lang="fa-IR" sz="4400" dirty="0" smtClean="0">
                <a:solidFill>
                  <a:srgbClr val="C00000"/>
                </a:solidFill>
                <a:cs typeface="B Traffic" pitchFamily="2" charset="-78"/>
              </a:rPr>
              <a:t>شرايط اضافه كار اجباري</a:t>
            </a:r>
            <a:endParaRPr lang="fa-IR" dirty="0">
              <a:solidFill>
                <a:srgbClr val="C00000"/>
              </a:solidFill>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304800" y="990600"/>
            <a:ext cx="8610600" cy="5486400"/>
          </a:xfrm>
        </p:spPr>
        <p:txBody>
          <a:bodyPr>
            <a:noAutofit/>
          </a:bodyPr>
          <a:lstStyle/>
          <a:p>
            <a:pPr algn="r">
              <a:buFont typeface="Wingdings" pitchFamily="2" charset="2"/>
              <a:buChar char="q"/>
            </a:pPr>
            <a:r>
              <a:rPr lang="fa-IR" sz="2800" dirty="0" smtClean="0">
                <a:solidFill>
                  <a:srgbClr val="0070C0"/>
                </a:solidFill>
                <a:cs typeface="B Traffic" pitchFamily="2" charset="-78"/>
              </a:rPr>
              <a:t> </a:t>
            </a:r>
            <a:r>
              <a:rPr lang="en-US" sz="2800" dirty="0" smtClean="0">
                <a:solidFill>
                  <a:srgbClr val="0070C0"/>
                </a:solidFill>
                <a:cs typeface="B Traffic" pitchFamily="2" charset="-78"/>
              </a:rPr>
              <a:t> </a:t>
            </a:r>
            <a:r>
              <a:rPr lang="fa-IR" sz="2800" dirty="0" smtClean="0">
                <a:solidFill>
                  <a:srgbClr val="0070C0"/>
                </a:solidFill>
                <a:cs typeface="B Traffic" pitchFamily="2" charset="-78"/>
              </a:rPr>
              <a:t>كارگركسي است كه به هر عنوان در مقابل دريافت حق السعي اعم از مزد ،  حقوق  ، سهم سود ؛ و ساير مزايا به در خواست كار فرما كار مي كند . </a:t>
            </a:r>
          </a:p>
          <a:p>
            <a:pPr algn="r"/>
            <a:endParaRPr lang="fa-IR" sz="2800" dirty="0" smtClean="0">
              <a:solidFill>
                <a:srgbClr val="0070C0"/>
              </a:solidFill>
              <a:cs typeface="B Traffic" pitchFamily="2" charset="-78"/>
            </a:endParaRPr>
          </a:p>
          <a:p>
            <a:pPr algn="r">
              <a:buFont typeface="Wingdings" pitchFamily="2" charset="2"/>
              <a:buChar char="q"/>
            </a:pPr>
            <a:r>
              <a:rPr lang="fa-IR" sz="2800" dirty="0" smtClean="0">
                <a:solidFill>
                  <a:srgbClr val="0070C0"/>
                </a:solidFill>
                <a:cs typeface="B Traffic" pitchFamily="2" charset="-78"/>
              </a:rPr>
              <a:t> </a:t>
            </a:r>
            <a:r>
              <a:rPr lang="en-US" sz="2800" dirty="0" smtClean="0">
                <a:solidFill>
                  <a:srgbClr val="0070C0"/>
                </a:solidFill>
                <a:cs typeface="B Traffic" pitchFamily="2" charset="-78"/>
              </a:rPr>
              <a:t> </a:t>
            </a:r>
            <a:r>
              <a:rPr lang="fa-IR" sz="2800" dirty="0" smtClean="0">
                <a:solidFill>
                  <a:srgbClr val="0070C0"/>
                </a:solidFill>
                <a:cs typeface="B Traffic" pitchFamily="2" charset="-78"/>
              </a:rPr>
              <a:t> كارفرما شخصيتي است  حقيقي  يا حقوقي كه كارگر به درخواست و به حساب او در مقابل دريافت حق السعي كار مي كند . </a:t>
            </a:r>
          </a:p>
          <a:p>
            <a:pPr algn="r"/>
            <a:r>
              <a:rPr lang="fa-IR" sz="2800" dirty="0" smtClean="0">
                <a:solidFill>
                  <a:srgbClr val="0070C0"/>
                </a:solidFill>
                <a:cs typeface="B Traffic" pitchFamily="2" charset="-78"/>
              </a:rPr>
              <a:t>(</a:t>
            </a:r>
            <a:r>
              <a:rPr lang="fa-IR" sz="2800" dirty="0" smtClean="0">
                <a:solidFill>
                  <a:schemeClr val="tx1">
                    <a:lumMod val="95000"/>
                  </a:schemeClr>
                </a:solidFill>
                <a:cs typeface="B Traffic" pitchFamily="2" charset="-78"/>
              </a:rPr>
              <a:t>عموم كساني كه عهده دار اداره كارگاه هستند نماينده كارفرما محسوب مي شوند.) </a:t>
            </a:r>
          </a:p>
          <a:p>
            <a:pPr algn="r">
              <a:buFont typeface="Wingdings" pitchFamily="2" charset="2"/>
              <a:buChar char="q"/>
            </a:pPr>
            <a:r>
              <a:rPr lang="fa-IR" sz="2800" dirty="0" smtClean="0">
                <a:solidFill>
                  <a:srgbClr val="0070C0"/>
                </a:solidFill>
                <a:cs typeface="B Traffic" pitchFamily="2" charset="-78"/>
              </a:rPr>
              <a:t> </a:t>
            </a:r>
            <a:r>
              <a:rPr lang="en-US" sz="2800" dirty="0" smtClean="0">
                <a:solidFill>
                  <a:srgbClr val="0070C0"/>
                </a:solidFill>
                <a:cs typeface="B Traffic" pitchFamily="2" charset="-78"/>
              </a:rPr>
              <a:t> </a:t>
            </a:r>
            <a:r>
              <a:rPr lang="fa-IR" sz="2800" dirty="0" smtClean="0">
                <a:solidFill>
                  <a:srgbClr val="0070C0"/>
                </a:solidFill>
                <a:cs typeface="B Traffic" pitchFamily="2" charset="-78"/>
              </a:rPr>
              <a:t> كارگاه محلي است كه كارگر به درخواست كار فرما در آنجا كار مي كند .</a:t>
            </a:r>
          </a:p>
          <a:p>
            <a:pPr algn="r"/>
            <a:endParaRPr lang="fa-IR" sz="2800" dirty="0"/>
          </a:p>
        </p:txBody>
      </p:sp>
      <p:sp>
        <p:nvSpPr>
          <p:cNvPr id="5" name="Title 4"/>
          <p:cNvSpPr>
            <a:spLocks noGrp="1"/>
          </p:cNvSpPr>
          <p:nvPr>
            <p:ph type="ctrTitle"/>
          </p:nvPr>
        </p:nvSpPr>
        <p:spPr>
          <a:xfrm>
            <a:off x="685800" y="0"/>
            <a:ext cx="7772400" cy="1066800"/>
          </a:xfrm>
        </p:spPr>
        <p:txBody>
          <a:bodyPr>
            <a:normAutofit/>
          </a:bodyPr>
          <a:lstStyle/>
          <a:p>
            <a:r>
              <a:rPr lang="fa-IR" b="1" dirty="0" smtClean="0">
                <a:solidFill>
                  <a:srgbClr val="C00000"/>
                </a:solidFill>
                <a:cs typeface="B Traffic" pitchFamily="2" charset="-78"/>
              </a:rPr>
              <a:t>تعريف كارگر و كار فرما</a:t>
            </a:r>
            <a:endParaRPr lang="fa-IR" b="1" dirty="0">
              <a:solidFill>
                <a:srgbClr val="C00000"/>
              </a:solidFill>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304800" y="914400"/>
            <a:ext cx="8839200" cy="6858000"/>
          </a:xfrm>
        </p:spPr>
        <p:txBody>
          <a:bodyPr>
            <a:noAutofit/>
          </a:bodyPr>
          <a:lstStyle/>
          <a:p>
            <a:pPr>
              <a:buFont typeface="Wingdings" pitchFamily="2" charset="2"/>
              <a:buChar char="q"/>
            </a:pPr>
            <a:r>
              <a:rPr lang="fa-IR" sz="2400" dirty="0" smtClean="0">
                <a:solidFill>
                  <a:srgbClr val="0070C0"/>
                </a:solidFill>
                <a:cs typeface="B Traffic" pitchFamily="2" charset="-78"/>
              </a:rPr>
              <a:t>-  انجام كارهاي خطرناك  ، سخت و زيان آور و حمل بار با دست بيش از  حد مجاز و بدون استفاده از وسايل مكانيكي براي كارگران زن ممنوع است</a:t>
            </a:r>
          </a:p>
          <a:p>
            <a:r>
              <a:rPr lang="fa-IR" sz="2400" dirty="0" smtClean="0">
                <a:solidFill>
                  <a:srgbClr val="0070C0"/>
                </a:solidFill>
                <a:cs typeface="B Traffic" pitchFamily="2" charset="-78"/>
              </a:rPr>
              <a:t>  </a:t>
            </a:r>
          </a:p>
          <a:p>
            <a:pPr>
              <a:buFont typeface="Wingdings" pitchFamily="2" charset="2"/>
              <a:buChar char="q"/>
            </a:pPr>
            <a:r>
              <a:rPr lang="fa-IR" sz="2400" dirty="0" smtClean="0">
                <a:solidFill>
                  <a:srgbClr val="0070C0"/>
                </a:solidFill>
                <a:cs typeface="B Traffic" pitchFamily="2" charset="-78"/>
              </a:rPr>
              <a:t>  - مرخصي بارداري و زايمان كارگران زن 90 روز است . و مي توانند از 6 ماه    معذوريت زايمان برخوردار باشند .و حقوق و مزاياي متعلقه را دريافت  كنند . </a:t>
            </a:r>
          </a:p>
          <a:p>
            <a:pPr>
              <a:buFont typeface="Wingdings" pitchFamily="2" charset="2"/>
              <a:buChar char="q"/>
            </a:pPr>
            <a:endParaRPr lang="fa-IR" sz="2400" dirty="0" smtClean="0">
              <a:solidFill>
                <a:srgbClr val="0070C0"/>
              </a:solidFill>
              <a:cs typeface="B Traffic" pitchFamily="2" charset="-78"/>
            </a:endParaRPr>
          </a:p>
          <a:p>
            <a:pPr>
              <a:buFont typeface="Wingdings" pitchFamily="2" charset="2"/>
              <a:buChar char="q"/>
            </a:pPr>
            <a:r>
              <a:rPr lang="fa-IR" sz="2400" dirty="0" smtClean="0">
                <a:solidFill>
                  <a:srgbClr val="0070C0"/>
                </a:solidFill>
                <a:cs typeface="B Traffic" pitchFamily="2" charset="-78"/>
              </a:rPr>
              <a:t> - پس از پايان مرخصي زايمان ، كارگر زن به كار سابق خود بازگشته و اين مدت با تاييد سازمان تامين اجتماعي جزء سوابق خدمت وي محسوب  مي شود</a:t>
            </a:r>
          </a:p>
          <a:p>
            <a:endParaRPr lang="en-US" sz="2400" dirty="0" smtClean="0">
              <a:solidFill>
                <a:srgbClr val="0070C0"/>
              </a:solidFill>
              <a:cs typeface="B Traffic" pitchFamily="2" charset="-78"/>
            </a:endParaRPr>
          </a:p>
          <a:p>
            <a:pPr>
              <a:buFont typeface="Wingdings" pitchFamily="2" charset="2"/>
              <a:buChar char="q"/>
            </a:pPr>
            <a:r>
              <a:rPr lang="fa-IR" sz="2400" dirty="0" smtClean="0">
                <a:solidFill>
                  <a:srgbClr val="0070C0"/>
                </a:solidFill>
                <a:cs typeface="B Traffic" pitchFamily="2" charset="-78"/>
              </a:rPr>
              <a:t> - حقوق ايام مرخصي زايمان طبق مقررات قانون تامين اجتماعي پرداخت خواهد شد.</a:t>
            </a:r>
          </a:p>
          <a:p>
            <a:pPr>
              <a:buFont typeface="Wingdings" pitchFamily="2" charset="2"/>
              <a:buChar char="q"/>
            </a:pPr>
            <a:endParaRPr lang="fa-IR" sz="2400" dirty="0" smtClean="0">
              <a:solidFill>
                <a:srgbClr val="0070C0"/>
              </a:solidFill>
              <a:cs typeface="B Traffic" pitchFamily="2" charset="-78"/>
            </a:endParaRPr>
          </a:p>
          <a:p>
            <a:pPr>
              <a:buFont typeface="Wingdings" pitchFamily="2" charset="2"/>
              <a:buChar char="q"/>
            </a:pPr>
            <a:r>
              <a:rPr lang="fa-IR" sz="2400" dirty="0" smtClean="0">
                <a:solidFill>
                  <a:srgbClr val="0070C0"/>
                </a:solidFill>
                <a:cs typeface="B Traffic" pitchFamily="2" charset="-78"/>
              </a:rPr>
              <a:t>  - كارفرما مكلف است به مادران شيرده تاپايان 24ماهگي پس از 3/5 ساعت  فرصت  شيردادن بدهد . كه جزء ساعت كار محسوب مي شود .  </a:t>
            </a:r>
          </a:p>
          <a:p>
            <a:endParaRPr lang="fa-IR" sz="2400" dirty="0">
              <a:solidFill>
                <a:srgbClr val="0070C0"/>
              </a:solidFill>
            </a:endParaRPr>
          </a:p>
        </p:txBody>
      </p:sp>
      <p:sp>
        <p:nvSpPr>
          <p:cNvPr id="5" name="Title 4"/>
          <p:cNvSpPr>
            <a:spLocks noGrp="1"/>
          </p:cNvSpPr>
          <p:nvPr>
            <p:ph type="ctrTitle"/>
          </p:nvPr>
        </p:nvSpPr>
        <p:spPr>
          <a:xfrm>
            <a:off x="685800" y="0"/>
            <a:ext cx="7772400" cy="990600"/>
          </a:xfrm>
        </p:spPr>
        <p:txBody>
          <a:bodyPr/>
          <a:lstStyle/>
          <a:p>
            <a:r>
              <a:rPr lang="fa-IR" dirty="0" smtClean="0">
                <a:cs typeface="B Traffic" pitchFamily="2" charset="-78"/>
              </a:rPr>
              <a:t>شرايط كار زنان</a:t>
            </a:r>
            <a:endParaRPr lang="fa-IR"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 calcmode="lin" valueType="num">
                                      <p:cBhvr additive="base">
                                        <p:cTn id="3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0" y="1066800"/>
            <a:ext cx="8991600" cy="6477000"/>
          </a:xfrm>
        </p:spPr>
        <p:txBody>
          <a:bodyPr>
            <a:noAutofit/>
          </a:bodyPr>
          <a:lstStyle/>
          <a:p>
            <a:pPr algn="r">
              <a:buFont typeface="Wingdings" pitchFamily="2" charset="2"/>
              <a:buChar char="q"/>
            </a:pPr>
            <a:r>
              <a:rPr lang="fa-IR" sz="2400" dirty="0" smtClean="0">
                <a:solidFill>
                  <a:srgbClr val="0070C0"/>
                </a:solidFill>
                <a:cs typeface="B Traffic" pitchFamily="2" charset="-78"/>
              </a:rPr>
              <a:t> -  به كار گرفتن افرادكمتر 15 سال تمام ممنوع است </a:t>
            </a:r>
          </a:p>
          <a:p>
            <a:pPr algn="r">
              <a:buFont typeface="Wingdings" pitchFamily="2" charset="2"/>
              <a:buChar char="q"/>
            </a:pPr>
            <a:r>
              <a:rPr lang="fa-IR" sz="2400" dirty="0" smtClean="0">
                <a:solidFill>
                  <a:srgbClr val="0070C0"/>
                </a:solidFill>
                <a:cs typeface="B Traffic" pitchFamily="2" charset="-78"/>
              </a:rPr>
              <a:t> - حداقل سن كار 18 سال تمام خواهد بود . </a:t>
            </a:r>
          </a:p>
          <a:p>
            <a:pPr algn="r">
              <a:buFont typeface="Wingdings" pitchFamily="2" charset="2"/>
              <a:buChar char="q"/>
            </a:pPr>
            <a:r>
              <a:rPr lang="fa-IR" sz="2400" dirty="0" smtClean="0">
                <a:solidFill>
                  <a:srgbClr val="0070C0"/>
                </a:solidFill>
                <a:cs typeface="B Traffic" pitchFamily="2" charset="-78"/>
              </a:rPr>
              <a:t> - كارگر نوجوان در بدو استخدام بايد مورد آزمايش پزشكي قرار گيرد .</a:t>
            </a:r>
          </a:p>
          <a:p>
            <a:pPr algn="r">
              <a:buFont typeface="Wingdings" pitchFamily="2" charset="2"/>
              <a:buChar char="q"/>
            </a:pPr>
            <a:r>
              <a:rPr lang="fa-IR" sz="2400" dirty="0" smtClean="0">
                <a:solidFill>
                  <a:srgbClr val="0070C0"/>
                </a:solidFill>
                <a:cs typeface="B Traffic" pitchFamily="2" charset="-78"/>
              </a:rPr>
              <a:t> - آزمايشها سالي يك بار تجديد شود و مدارك در پرونده استخدامي ضبط گردد.</a:t>
            </a:r>
          </a:p>
          <a:p>
            <a:pPr algn="r">
              <a:buFont typeface="Wingdings" pitchFamily="2" charset="2"/>
              <a:buChar char="q"/>
            </a:pPr>
            <a:r>
              <a:rPr lang="fa-IR" sz="2400" dirty="0" smtClean="0">
                <a:solidFill>
                  <a:srgbClr val="0070C0"/>
                </a:solidFill>
                <a:cs typeface="B Traffic" pitchFamily="2" charset="-78"/>
              </a:rPr>
              <a:t> - پزشك درباره تناسب كار با توانايي نوجوان اظهار نظر كند </a:t>
            </a:r>
          </a:p>
          <a:p>
            <a:pPr algn="r">
              <a:buFont typeface="Wingdings" pitchFamily="2" charset="2"/>
              <a:buChar char="q"/>
            </a:pPr>
            <a:r>
              <a:rPr lang="fa-IR" sz="2400" dirty="0" smtClean="0">
                <a:solidFill>
                  <a:srgbClr val="0070C0"/>
                </a:solidFill>
                <a:cs typeface="B Traffic" pitchFamily="2" charset="-78"/>
              </a:rPr>
              <a:t> - ساعت كار نوجوان روزي نيم ساعت كمتر از ساعت معمول است .</a:t>
            </a:r>
          </a:p>
          <a:p>
            <a:pPr algn="r">
              <a:buFont typeface="Wingdings" pitchFamily="2" charset="2"/>
              <a:buChar char="q"/>
            </a:pPr>
            <a:r>
              <a:rPr lang="fa-IR" sz="2400" dirty="0" smtClean="0">
                <a:solidFill>
                  <a:srgbClr val="0070C0"/>
                </a:solidFill>
                <a:cs typeface="B Traffic" pitchFamily="2" charset="-78"/>
              </a:rPr>
              <a:t> - ارجاع كار اضافه به نوجوان ممنوع است .</a:t>
            </a:r>
          </a:p>
          <a:p>
            <a:pPr algn="r">
              <a:buFont typeface="Wingdings" pitchFamily="2" charset="2"/>
              <a:buChar char="q"/>
            </a:pPr>
            <a:r>
              <a:rPr lang="fa-IR" sz="2400" dirty="0" smtClean="0">
                <a:solidFill>
                  <a:srgbClr val="0070C0"/>
                </a:solidFill>
                <a:cs typeface="B Traffic" pitchFamily="2" charset="-78"/>
              </a:rPr>
              <a:t> - كارشب براي نوجوان ممنوع است . </a:t>
            </a:r>
          </a:p>
          <a:p>
            <a:pPr algn="r">
              <a:buFont typeface="Wingdings" pitchFamily="2" charset="2"/>
              <a:buChar char="q"/>
            </a:pPr>
            <a:r>
              <a:rPr lang="fa-IR" sz="2400" dirty="0" smtClean="0">
                <a:solidFill>
                  <a:srgbClr val="0070C0"/>
                </a:solidFill>
                <a:cs typeface="B Traffic" pitchFamily="2" charset="-78"/>
              </a:rPr>
              <a:t> - كارهاي سخت و زيان آور و خطرناك و حمل بار با دست بيش از حد مجاز ممنوع است .   </a:t>
            </a:r>
            <a:endParaRPr lang="en-US" sz="2400" dirty="0" smtClean="0">
              <a:solidFill>
                <a:srgbClr val="0070C0"/>
              </a:solidFill>
              <a:cs typeface="B Traffic" pitchFamily="2" charset="-78"/>
            </a:endParaRPr>
          </a:p>
          <a:p>
            <a:pPr algn="r"/>
            <a:endParaRPr lang="fa-IR" sz="2400" dirty="0">
              <a:solidFill>
                <a:srgbClr val="0070C0"/>
              </a:solidFill>
            </a:endParaRPr>
          </a:p>
        </p:txBody>
      </p:sp>
      <p:sp>
        <p:nvSpPr>
          <p:cNvPr id="5" name="Rectangle 4"/>
          <p:cNvSpPr/>
          <p:nvPr/>
        </p:nvSpPr>
        <p:spPr>
          <a:xfrm>
            <a:off x="2514600" y="304800"/>
            <a:ext cx="4309193" cy="769441"/>
          </a:xfrm>
          <a:prstGeom prst="rect">
            <a:avLst/>
          </a:prstGeom>
        </p:spPr>
        <p:txBody>
          <a:bodyPr wrap="none">
            <a:spAutoFit/>
          </a:bodyPr>
          <a:lstStyle/>
          <a:p>
            <a:r>
              <a:rPr lang="fa-IR" sz="4400" dirty="0" smtClean="0">
                <a:cs typeface="B Traffic" pitchFamily="2" charset="-78"/>
              </a:rPr>
              <a:t> شرايط كار نوجوانان </a:t>
            </a:r>
            <a:endParaRPr lang="fa-IR" sz="44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xEl>
                                              <p:pRg st="8" end="8"/>
                                            </p:txEl>
                                          </p:spTgt>
                                        </p:tgtEl>
                                        <p:attrNameLst>
                                          <p:attrName>style.visibility</p:attrName>
                                        </p:attrNameLst>
                                      </p:cBhvr>
                                      <p:to>
                                        <p:strVal val="visible"/>
                                      </p:to>
                                    </p:set>
                                    <p:anim calcmode="lin" valueType="num">
                                      <p:cBhvr additive="base">
                                        <p:cTn id="5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0" y="1219200"/>
            <a:ext cx="8991600" cy="5257800"/>
          </a:xfrm>
        </p:spPr>
        <p:txBody>
          <a:bodyPr>
            <a:noAutofit/>
          </a:bodyPr>
          <a:lstStyle/>
          <a:p>
            <a:pPr algn="r">
              <a:buFont typeface="Wingdings" pitchFamily="2" charset="2"/>
              <a:buChar char="q"/>
            </a:pPr>
            <a:r>
              <a:rPr lang="fa-IR" sz="2400" dirty="0" smtClean="0">
                <a:solidFill>
                  <a:srgbClr val="0070C0"/>
                </a:solidFill>
                <a:cs typeface="B Traffic" pitchFamily="2" charset="-78"/>
              </a:rPr>
              <a:t>- روز جمعه روز تعطيل هفتگي كارگران با استفاده از مزد     مي باشد.</a:t>
            </a:r>
          </a:p>
          <a:p>
            <a:pPr algn="r">
              <a:buFont typeface="Wingdings" pitchFamily="2" charset="2"/>
              <a:buChar char="q"/>
            </a:pPr>
            <a:endParaRPr lang="fa-IR" sz="2400" dirty="0" smtClean="0">
              <a:solidFill>
                <a:srgbClr val="0070C0"/>
              </a:solidFill>
              <a:cs typeface="B Traffic" pitchFamily="2" charset="-78"/>
            </a:endParaRPr>
          </a:p>
          <a:p>
            <a:pPr algn="r">
              <a:buFont typeface="Wingdings" pitchFamily="2" charset="2"/>
              <a:buChar char="q"/>
            </a:pPr>
            <a:r>
              <a:rPr lang="fa-IR" sz="2400" dirty="0" smtClean="0">
                <a:solidFill>
                  <a:srgbClr val="0070C0"/>
                </a:solidFill>
                <a:cs typeface="B Traffic" pitchFamily="2" charset="-78"/>
              </a:rPr>
              <a:t> - مزد كارگران روز مزد همان مزد آنهاست .</a:t>
            </a:r>
          </a:p>
          <a:p>
            <a:pPr algn="r">
              <a:buFont typeface="Wingdings" pitchFamily="2" charset="2"/>
              <a:buChar char="q"/>
            </a:pPr>
            <a:r>
              <a:rPr lang="fa-IR" sz="2400" dirty="0" smtClean="0">
                <a:solidFill>
                  <a:srgbClr val="0070C0"/>
                </a:solidFill>
                <a:cs typeface="B Traffic" pitchFamily="2" charset="-78"/>
              </a:rPr>
              <a:t> - ماخذ محاسبه مزد كارگران كارمزد براي روزجمعه و      تعطيلات رسمي و  مرخصي برابر است با ميانگين كارمزد آنها در روزهاي كاركرد آخرين ماه كار آنها ، به شرطي كه از حداقل مزد قانوتي كمتر نباشد . در مقابل عدم  استفاده از تعطيل روز جمعه %40 اضافه مزد دريافت خواهند نمود .</a:t>
            </a:r>
          </a:p>
          <a:p>
            <a:pPr algn="r"/>
            <a:endParaRPr lang="fa-IR" sz="2400" dirty="0" smtClean="0">
              <a:solidFill>
                <a:srgbClr val="0070C0"/>
              </a:solidFill>
              <a:cs typeface="B Traffic" pitchFamily="2" charset="-78"/>
            </a:endParaRPr>
          </a:p>
          <a:p>
            <a:pPr algn="r">
              <a:buFont typeface="Wingdings" pitchFamily="2" charset="2"/>
              <a:buChar char="q"/>
            </a:pPr>
            <a:r>
              <a:rPr lang="fa-IR" sz="2400" dirty="0" smtClean="0">
                <a:solidFill>
                  <a:srgbClr val="0070C0"/>
                </a:solidFill>
                <a:cs typeface="B Traffic" pitchFamily="2" charset="-78"/>
              </a:rPr>
              <a:t> - كارگاههايي كه با انجام 5 روز كار در هفته و 44 ساعت كارقانوني  کارگرانشان از 2 روز تعطيل استفاده مي كنند مرد هر روز برابر با مزد  روزانه خواهد بود .  </a:t>
            </a:r>
          </a:p>
          <a:p>
            <a:pPr algn="r"/>
            <a:r>
              <a:rPr lang="fa-IR" sz="2400" dirty="0" smtClean="0">
                <a:solidFill>
                  <a:srgbClr val="0070C0"/>
                </a:solidFill>
                <a:cs typeface="B Traffic" pitchFamily="2" charset="-78"/>
              </a:rPr>
              <a:t>  </a:t>
            </a:r>
            <a:endParaRPr lang="en-US" sz="2400" dirty="0" smtClean="0">
              <a:solidFill>
                <a:srgbClr val="0070C0"/>
              </a:solidFill>
              <a:cs typeface="B Traffic" pitchFamily="2" charset="-78"/>
            </a:endParaRPr>
          </a:p>
          <a:p>
            <a:pPr algn="r"/>
            <a:endParaRPr lang="fa-IR" sz="2400" dirty="0">
              <a:solidFill>
                <a:srgbClr val="0070C0"/>
              </a:solidFill>
            </a:endParaRPr>
          </a:p>
        </p:txBody>
      </p:sp>
      <p:sp>
        <p:nvSpPr>
          <p:cNvPr id="5" name="Rectangle 4"/>
          <p:cNvSpPr/>
          <p:nvPr/>
        </p:nvSpPr>
        <p:spPr>
          <a:xfrm>
            <a:off x="457200" y="304800"/>
            <a:ext cx="8438529" cy="707886"/>
          </a:xfrm>
          <a:prstGeom prst="rect">
            <a:avLst/>
          </a:prstGeom>
        </p:spPr>
        <p:txBody>
          <a:bodyPr wrap="none">
            <a:spAutoFit/>
          </a:bodyPr>
          <a:lstStyle/>
          <a:p>
            <a:r>
              <a:rPr lang="fa-IR" sz="4000" dirty="0" smtClean="0">
                <a:cs typeface="B Traffic" pitchFamily="2" charset="-78"/>
              </a:rPr>
              <a:t>مقررات قانون كار در مورد تعطيلات ومرخصي</a:t>
            </a:r>
            <a:endParaRPr lang="fa-IR" sz="40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 calcmode="lin" valueType="num">
                                      <p:cBhvr additive="base">
                                        <p:cTn id="2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371600" y="1905000"/>
          <a:ext cx="6324600" cy="360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3" name="Straight Connector 12"/>
          <p:cNvCxnSpPr/>
          <p:nvPr/>
        </p:nvCxnSpPr>
        <p:spPr>
          <a:xfrm rot="16200000" flipH="1">
            <a:off x="1143000" y="5791200"/>
            <a:ext cx="7620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5" name="Left Arrow 4"/>
          <p:cNvSpPr/>
          <p:nvPr/>
        </p:nvSpPr>
        <p:spPr>
          <a:xfrm>
            <a:off x="0" y="6019800"/>
            <a:ext cx="20574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smtClean="0">
                <a:solidFill>
                  <a:schemeClr val="bg1"/>
                </a:solidFill>
                <a:cs typeface="B Nazanin" pitchFamily="2" charset="-78"/>
              </a:rPr>
              <a:t>صفحه بعدی</a:t>
            </a:r>
            <a:endParaRPr lang="en-US" sz="2800" b="1" dirty="0">
              <a:solidFill>
                <a:schemeClr val="bg1"/>
              </a:solidFill>
              <a:cs typeface="B Nazanin" pitchFamily="2" charset="-78"/>
            </a:endParaRPr>
          </a:p>
        </p:txBody>
      </p:sp>
      <p:sp>
        <p:nvSpPr>
          <p:cNvPr id="6" name="Rectangle 5"/>
          <p:cNvSpPr/>
          <p:nvPr/>
        </p:nvSpPr>
        <p:spPr>
          <a:xfrm>
            <a:off x="2669635" y="457200"/>
            <a:ext cx="2696572" cy="646331"/>
          </a:xfrm>
          <a:prstGeom prst="rect">
            <a:avLst/>
          </a:prstGeom>
        </p:spPr>
        <p:txBody>
          <a:bodyPr wrap="none">
            <a:spAutoFit/>
          </a:bodyPr>
          <a:lstStyle/>
          <a:p>
            <a:pPr algn="r"/>
            <a:r>
              <a:rPr lang="fa-IR" sz="3600" b="1" dirty="0" smtClean="0">
                <a:solidFill>
                  <a:srgbClr val="7030A0"/>
                </a:solidFill>
                <a:cs typeface="+mj-cs"/>
              </a:rPr>
              <a:t>انواع مرخصی :</a:t>
            </a:r>
          </a:p>
        </p:txBody>
      </p:sp>
    </p:spTree>
  </p:cSld>
  <p:clrMapOvr>
    <a:masterClrMapping/>
  </p:clrMapOvr>
  <p:transition spd="med">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0" y="609600"/>
            <a:ext cx="8991600" cy="6248400"/>
          </a:xfrm>
        </p:spPr>
        <p:txBody>
          <a:bodyPr>
            <a:noAutofit/>
          </a:bodyPr>
          <a:lstStyle/>
          <a:p>
            <a:pPr algn="r">
              <a:buFont typeface="Wingdings" pitchFamily="2" charset="2"/>
              <a:buChar char="v"/>
            </a:pPr>
            <a:r>
              <a:rPr lang="fa-IR" sz="2400" dirty="0" smtClean="0">
                <a:solidFill>
                  <a:srgbClr val="0070C0"/>
                </a:solidFill>
                <a:cs typeface="B Traffic" pitchFamily="2" charset="-78"/>
              </a:rPr>
              <a:t> انواع مرخصي: </a:t>
            </a:r>
          </a:p>
          <a:p>
            <a:pPr algn="r">
              <a:buFont typeface="Wingdings" pitchFamily="2" charset="2"/>
              <a:buChar char="v"/>
            </a:pPr>
            <a:r>
              <a:rPr lang="fa-IR" sz="2400" dirty="0" smtClean="0">
                <a:solidFill>
                  <a:srgbClr val="0070C0"/>
                </a:solidFill>
                <a:cs typeface="B Traffic" pitchFamily="2" charset="-78"/>
              </a:rPr>
              <a:t> آ–</a:t>
            </a:r>
            <a:r>
              <a:rPr lang="fa-IR" sz="2400" dirty="0" smtClean="0">
                <a:solidFill>
                  <a:srgbClr val="C00000"/>
                </a:solidFill>
                <a:cs typeface="B Traffic" pitchFamily="2" charset="-78"/>
              </a:rPr>
              <a:t>مرخصي </a:t>
            </a:r>
            <a:r>
              <a:rPr lang="fa-IR" sz="2400" dirty="0" smtClean="0">
                <a:solidFill>
                  <a:srgbClr val="C00000"/>
                </a:solidFill>
                <a:cs typeface="B Traffic" pitchFamily="2" charset="-78"/>
              </a:rPr>
              <a:t>استحقاقي</a:t>
            </a:r>
            <a:r>
              <a:rPr lang="fa-IR" sz="2400" dirty="0" smtClean="0">
                <a:solidFill>
                  <a:srgbClr val="0070C0"/>
                </a:solidFill>
                <a:cs typeface="B Traffic" pitchFamily="2" charset="-78"/>
              </a:rPr>
              <a:t>( </a:t>
            </a:r>
            <a:r>
              <a:rPr lang="fa-IR" sz="2400" dirty="0" smtClean="0">
                <a:solidFill>
                  <a:srgbClr val="0070C0"/>
                </a:solidFill>
                <a:cs typeface="B Traffic" pitchFamily="2" charset="-78"/>
              </a:rPr>
              <a:t>ساليانه يك ماه با استقاده از حقوق )</a:t>
            </a:r>
          </a:p>
          <a:p>
            <a:pPr algn="r">
              <a:buFont typeface="Wingdings" pitchFamily="2" charset="2"/>
              <a:buChar char="v"/>
            </a:pPr>
            <a:endParaRPr lang="fa-IR" sz="2400" dirty="0" smtClean="0">
              <a:solidFill>
                <a:srgbClr val="0070C0"/>
              </a:solidFill>
              <a:cs typeface="B Traffic" pitchFamily="2" charset="-78"/>
            </a:endParaRPr>
          </a:p>
          <a:p>
            <a:pPr algn="r">
              <a:buFont typeface="Wingdings" pitchFamily="2" charset="2"/>
              <a:buChar char="q"/>
            </a:pPr>
            <a:r>
              <a:rPr lang="fa-IR" sz="2400" dirty="0" smtClean="0">
                <a:solidFill>
                  <a:srgbClr val="0070C0"/>
                </a:solidFill>
                <a:cs typeface="B Traffic" pitchFamily="2" charset="-78"/>
              </a:rPr>
              <a:t>   - مرخصي مشاغل سخت وزيان آور 5 هفته است. </a:t>
            </a:r>
          </a:p>
          <a:p>
            <a:pPr algn="r">
              <a:buFont typeface="Wingdings" pitchFamily="2" charset="2"/>
              <a:buChar char="q"/>
            </a:pPr>
            <a:r>
              <a:rPr lang="fa-IR" sz="2400" dirty="0" smtClean="0">
                <a:solidFill>
                  <a:srgbClr val="0070C0"/>
                </a:solidFill>
                <a:cs typeface="B Traffic" pitchFamily="2" charset="-78"/>
              </a:rPr>
              <a:t>    -  كار گر نمي تواند بيش از 9 روز از مرخصي خود را ذخيره كند . </a:t>
            </a:r>
          </a:p>
          <a:p>
            <a:pPr algn="r">
              <a:buFont typeface="Wingdings" pitchFamily="2" charset="2"/>
              <a:buChar char="q"/>
            </a:pPr>
            <a:r>
              <a:rPr lang="fa-IR" sz="2400" dirty="0" smtClean="0">
                <a:solidFill>
                  <a:srgbClr val="0070C0"/>
                </a:solidFill>
                <a:cs typeface="B Traffic" pitchFamily="2" charset="-78"/>
              </a:rPr>
              <a:t>   - مرخصي كمتر از يك روز جزء مرخصي استحقاقي محسوب مي شود . </a:t>
            </a:r>
          </a:p>
          <a:p>
            <a:pPr algn="r">
              <a:buFont typeface="Wingdings" pitchFamily="2" charset="2"/>
              <a:buChar char="q"/>
            </a:pPr>
            <a:endParaRPr lang="fa-IR" sz="2400" dirty="0" smtClean="0">
              <a:solidFill>
                <a:srgbClr val="0070C0"/>
              </a:solidFill>
              <a:cs typeface="B Traffic" pitchFamily="2" charset="-78"/>
            </a:endParaRPr>
          </a:p>
          <a:p>
            <a:pPr algn="r">
              <a:buFont typeface="Wingdings" pitchFamily="2" charset="2"/>
              <a:buChar char="v"/>
            </a:pPr>
            <a:r>
              <a:rPr lang="fa-IR" sz="2400" dirty="0" smtClean="0">
                <a:solidFill>
                  <a:srgbClr val="0070C0"/>
                </a:solidFill>
                <a:cs typeface="B Traffic" pitchFamily="2" charset="-78"/>
              </a:rPr>
              <a:t>ب- </a:t>
            </a:r>
            <a:r>
              <a:rPr lang="fa-IR" sz="2400" dirty="0" smtClean="0">
                <a:solidFill>
                  <a:srgbClr val="C00000"/>
                </a:solidFill>
                <a:cs typeface="B Traffic" pitchFamily="2" charset="-78"/>
              </a:rPr>
              <a:t>مرخصي بدون حقوق</a:t>
            </a:r>
            <a:r>
              <a:rPr lang="fa-IR" sz="2400" dirty="0" smtClean="0">
                <a:solidFill>
                  <a:srgbClr val="0070C0"/>
                </a:solidFill>
                <a:cs typeface="B Traffic" pitchFamily="2" charset="-78"/>
              </a:rPr>
              <a:t>:  (مدت و شرايط برگشت آنها به كار با توافق  كتبي كارگر و كارفرما تعيين خواهد شد .)</a:t>
            </a:r>
          </a:p>
          <a:p>
            <a:pPr algn="r"/>
            <a:endParaRPr lang="fa-IR" sz="2400" dirty="0" smtClean="0">
              <a:solidFill>
                <a:srgbClr val="0070C0"/>
              </a:solidFill>
              <a:cs typeface="B Traffic" pitchFamily="2" charset="-78"/>
            </a:endParaRPr>
          </a:p>
          <a:p>
            <a:pPr algn="r">
              <a:buFont typeface="Wingdings" pitchFamily="2" charset="2"/>
              <a:buChar char="v"/>
            </a:pPr>
            <a:r>
              <a:rPr lang="fa-IR" sz="2400" dirty="0" smtClean="0">
                <a:solidFill>
                  <a:srgbClr val="0070C0"/>
                </a:solidFill>
                <a:cs typeface="B Traffic" pitchFamily="2" charset="-78"/>
              </a:rPr>
              <a:t>پ- </a:t>
            </a:r>
            <a:r>
              <a:rPr lang="fa-IR" sz="2400" dirty="0" smtClean="0">
                <a:solidFill>
                  <a:srgbClr val="FF0000"/>
                </a:solidFill>
                <a:cs typeface="B Traffic" pitchFamily="2" charset="-78"/>
              </a:rPr>
              <a:t>مرخصي استعلاجي </a:t>
            </a:r>
            <a:r>
              <a:rPr lang="fa-IR" sz="2400" dirty="0" smtClean="0">
                <a:solidFill>
                  <a:srgbClr val="0070C0"/>
                </a:solidFill>
                <a:cs typeface="B Traffic" pitchFamily="2" charset="-78"/>
              </a:rPr>
              <a:t>: (مدت مرخصي با تاييد سازمان تامين اجتماعي جزء سوابق كار و بازنشستگي محسوب خواهد شد .)</a:t>
            </a:r>
          </a:p>
          <a:p>
            <a:pPr algn="r"/>
            <a:endParaRPr lang="fa-IR" sz="2400" dirty="0" smtClean="0">
              <a:solidFill>
                <a:srgbClr val="0070C0"/>
              </a:solidFill>
              <a:cs typeface="B Traffic" pitchFamily="2" charset="-78"/>
            </a:endParaRPr>
          </a:p>
          <a:p>
            <a:pPr algn="r">
              <a:buFont typeface="Wingdings" pitchFamily="2" charset="2"/>
              <a:buChar char="v"/>
            </a:pPr>
            <a:r>
              <a:rPr lang="fa-IR" sz="2400" dirty="0" smtClean="0">
                <a:solidFill>
                  <a:srgbClr val="0070C0"/>
                </a:solidFill>
                <a:cs typeface="B Traffic" pitchFamily="2" charset="-78"/>
              </a:rPr>
              <a:t>   ت- مرخصي اضطراري : (ازدواج و فوت همسر، پدر ،مادر ويا فرزندان )  </a:t>
            </a:r>
            <a:endParaRPr lang="fa-IR" sz="2400" dirty="0">
              <a:solidFill>
                <a:srgbClr val="0070C0"/>
              </a:solidFill>
            </a:endParaRPr>
          </a:p>
        </p:txBody>
      </p:sp>
      <p:sp>
        <p:nvSpPr>
          <p:cNvPr id="5" name="Rectangle 4"/>
          <p:cNvSpPr/>
          <p:nvPr/>
        </p:nvSpPr>
        <p:spPr>
          <a:xfrm>
            <a:off x="3657600" y="0"/>
            <a:ext cx="2600392" cy="769441"/>
          </a:xfrm>
          <a:prstGeom prst="rect">
            <a:avLst/>
          </a:prstGeom>
        </p:spPr>
        <p:txBody>
          <a:bodyPr wrap="none">
            <a:spAutoFit/>
          </a:bodyPr>
          <a:lstStyle/>
          <a:p>
            <a:r>
              <a:rPr lang="fa-IR" sz="4400" dirty="0" smtClean="0">
                <a:cs typeface="B Traffic" pitchFamily="2" charset="-78"/>
              </a:rPr>
              <a:t> مرخصي ها </a:t>
            </a:r>
            <a:endParaRPr lang="fa-IR" sz="44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 calcmode="lin" valueType="num">
                                      <p:cBhvr additive="base">
                                        <p:cTn id="3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11" end="11"/>
                                            </p:txEl>
                                          </p:spTgt>
                                        </p:tgtEl>
                                        <p:attrNameLst>
                                          <p:attrName>style.visibility</p:attrName>
                                        </p:attrNameLst>
                                      </p:cBhvr>
                                      <p:to>
                                        <p:strVal val="visible"/>
                                      </p:to>
                                    </p:set>
                                    <p:anim calcmode="lin" valueType="num">
                                      <p:cBhvr additive="base">
                                        <p:cTn id="4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0" y="762000"/>
            <a:ext cx="8991600" cy="6096000"/>
          </a:xfrm>
        </p:spPr>
        <p:txBody>
          <a:bodyPr>
            <a:noAutofit/>
          </a:bodyPr>
          <a:lstStyle/>
          <a:p>
            <a:pPr algn="r">
              <a:buFont typeface="Wingdings" pitchFamily="2" charset="2"/>
              <a:buChar char="v"/>
            </a:pPr>
            <a:r>
              <a:rPr lang="fa-IR" sz="2800" dirty="0" smtClean="0">
                <a:solidFill>
                  <a:srgbClr val="0070C0"/>
                </a:solidFill>
                <a:cs typeface="B Traffic" pitchFamily="2" charset="-78"/>
              </a:rPr>
              <a:t> برنامه بيمه و بازنشستگي به منظور ايجاد امنيت </a:t>
            </a:r>
            <a:r>
              <a:rPr lang="fa-IR" sz="2800" dirty="0" smtClean="0">
                <a:solidFill>
                  <a:srgbClr val="0070C0"/>
                </a:solidFill>
                <a:cs typeface="B Traffic" pitchFamily="2" charset="-78"/>
              </a:rPr>
              <a:t>اقتصادي و </a:t>
            </a:r>
            <a:r>
              <a:rPr lang="fa-IR" sz="2800" dirty="0" smtClean="0">
                <a:solidFill>
                  <a:srgbClr val="0070C0"/>
                </a:solidFill>
                <a:cs typeface="B Traffic" pitchFamily="2" charset="-78"/>
              </a:rPr>
              <a:t>تامين معاش </a:t>
            </a:r>
            <a:r>
              <a:rPr lang="fa-IR" sz="2800" dirty="0" smtClean="0">
                <a:solidFill>
                  <a:srgbClr val="0070C0"/>
                </a:solidFill>
                <a:cs typeface="B Traffic" pitchFamily="2" charset="-78"/>
              </a:rPr>
              <a:t>وزندگي </a:t>
            </a:r>
            <a:r>
              <a:rPr lang="fa-IR" sz="2800" dirty="0" smtClean="0">
                <a:solidFill>
                  <a:srgbClr val="0070C0"/>
                </a:solidFill>
                <a:cs typeface="B Traffic" pitchFamily="2" charset="-78"/>
              </a:rPr>
              <a:t>مستخدم </a:t>
            </a:r>
            <a:r>
              <a:rPr lang="fa-IR" sz="2800" dirty="0" smtClean="0">
                <a:solidFill>
                  <a:srgbClr val="0070C0"/>
                </a:solidFill>
                <a:cs typeface="B Traffic" pitchFamily="2" charset="-78"/>
              </a:rPr>
              <a:t>وخانواده </a:t>
            </a:r>
            <a:r>
              <a:rPr lang="fa-IR" sz="2800" dirty="0" smtClean="0">
                <a:solidFill>
                  <a:srgbClr val="0070C0"/>
                </a:solidFill>
                <a:cs typeface="B Traffic" pitchFamily="2" charset="-78"/>
              </a:rPr>
              <a:t>اش در زمان بيكاري ، بيماري و پيري و ازكارافتادگي ، باز نشستگي و بالاخره مرگ تهيه و اجرا مي شود .</a:t>
            </a:r>
          </a:p>
          <a:p>
            <a:pPr algn="r"/>
            <a:endParaRPr lang="fa-IR" sz="2800" dirty="0" smtClean="0">
              <a:solidFill>
                <a:srgbClr val="0070C0"/>
              </a:solidFill>
              <a:cs typeface="B Traffic" pitchFamily="2" charset="-78"/>
            </a:endParaRPr>
          </a:p>
          <a:p>
            <a:pPr algn="r">
              <a:buFont typeface="Wingdings" pitchFamily="2" charset="2"/>
              <a:buChar char="q"/>
            </a:pPr>
            <a:r>
              <a:rPr lang="fa-IR" sz="2800" dirty="0" smtClean="0">
                <a:solidFill>
                  <a:srgbClr val="C00000"/>
                </a:solidFill>
                <a:cs typeface="B Traffic" pitchFamily="2" charset="-78"/>
              </a:rPr>
              <a:t>  بيمه </a:t>
            </a:r>
            <a:r>
              <a:rPr lang="fa-IR" sz="2800" dirty="0" smtClean="0">
                <a:solidFill>
                  <a:srgbClr val="0070C0"/>
                </a:solidFill>
                <a:cs typeface="B Traffic" pitchFamily="2" charset="-78"/>
              </a:rPr>
              <a:t>شامل موارد زير مي شود :</a:t>
            </a:r>
          </a:p>
          <a:p>
            <a:pPr algn="r"/>
            <a:r>
              <a:rPr lang="fa-IR" sz="2800" dirty="0" smtClean="0">
                <a:solidFill>
                  <a:srgbClr val="0070C0"/>
                </a:solidFill>
                <a:cs typeface="B Traffic" pitchFamily="2" charset="-78"/>
              </a:rPr>
              <a:t>   حوادث و بيماري ، بارداري ، غرامت و دستمزد ، </a:t>
            </a:r>
          </a:p>
          <a:p>
            <a:pPr algn="r"/>
            <a:r>
              <a:rPr lang="fa-IR" sz="2800" dirty="0" smtClean="0">
                <a:solidFill>
                  <a:srgbClr val="0070C0"/>
                </a:solidFill>
                <a:cs typeface="B Traffic" pitchFamily="2" charset="-78"/>
              </a:rPr>
              <a:t>               ازكارافتادگي ، بيكاري ،  بازنشستگي  ، مرگ .</a:t>
            </a:r>
          </a:p>
          <a:p>
            <a:pPr algn="r"/>
            <a:endParaRPr lang="fa-IR" sz="2800" dirty="0">
              <a:solidFill>
                <a:srgbClr val="0070C0"/>
              </a:solidFill>
            </a:endParaRPr>
          </a:p>
        </p:txBody>
      </p:sp>
      <p:sp>
        <p:nvSpPr>
          <p:cNvPr id="5" name="Title 4"/>
          <p:cNvSpPr>
            <a:spLocks noGrp="1"/>
          </p:cNvSpPr>
          <p:nvPr>
            <p:ph type="ctrTitle"/>
          </p:nvPr>
        </p:nvSpPr>
        <p:spPr>
          <a:xfrm>
            <a:off x="685800" y="0"/>
            <a:ext cx="7772400" cy="914400"/>
          </a:xfrm>
        </p:spPr>
        <p:txBody>
          <a:bodyPr>
            <a:normAutofit/>
          </a:bodyPr>
          <a:lstStyle/>
          <a:p>
            <a:r>
              <a:rPr lang="fa-IR" dirty="0" smtClean="0">
                <a:cs typeface="B Traffic" pitchFamily="2" charset="-78"/>
              </a:rPr>
              <a:t>بيمه</a:t>
            </a:r>
            <a:endParaRPr lang="fa-IR"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Content Placeholder 2"/>
          <p:cNvSpPr>
            <a:spLocks noGrp="1"/>
          </p:cNvSpPr>
          <p:nvPr>
            <p:ph idx="1"/>
          </p:nvPr>
        </p:nvSpPr>
        <p:spPr>
          <a:xfrm>
            <a:off x="0" y="0"/>
            <a:ext cx="8991600" cy="6858000"/>
          </a:xfrm>
        </p:spPr>
        <p:txBody>
          <a:bodyPr/>
          <a:lstStyle/>
          <a:p>
            <a:pPr algn="r" rtl="1" eaLnBrk="1" hangingPunct="1">
              <a:buFont typeface="Wingdings 3" pitchFamily="18" charset="2"/>
              <a:buNone/>
            </a:pPr>
            <a:endParaRPr lang="fa-IR" sz="2400" b="1" dirty="0" smtClean="0">
              <a:solidFill>
                <a:srgbClr val="FFFF00"/>
              </a:solidFill>
              <a:cs typeface="+mj-cs"/>
            </a:endParaRPr>
          </a:p>
          <a:p>
            <a:pPr algn="r" rtl="1" eaLnBrk="1" hangingPunct="1">
              <a:buFont typeface="Wingdings 3" pitchFamily="18" charset="2"/>
              <a:buNone/>
            </a:pPr>
            <a:r>
              <a:rPr lang="fa-IR" sz="2400" b="1" dirty="0" smtClean="0">
                <a:solidFill>
                  <a:srgbClr val="7030A0"/>
                </a:solidFill>
                <a:cs typeface="+mj-cs"/>
              </a:rPr>
              <a:t>در مواردی که سازمان بیمه اجتماعی به بیمه شدگان کمک می کند :</a:t>
            </a:r>
            <a:endParaRPr lang="en-US" sz="2400" b="1" dirty="0" smtClean="0">
              <a:solidFill>
                <a:srgbClr val="7030A0"/>
              </a:solidFill>
              <a:cs typeface="+mj-cs"/>
            </a:endParaRPr>
          </a:p>
          <a:p>
            <a:pPr algn="r" rtl="1" eaLnBrk="1" hangingPunct="1">
              <a:buFont typeface="Wingdings 3" pitchFamily="18" charset="2"/>
              <a:buNone/>
            </a:pPr>
            <a:endParaRPr lang="fa-IR" sz="2400" b="1" dirty="0" smtClean="0">
              <a:solidFill>
                <a:srgbClr val="7030A0"/>
              </a:solidFill>
              <a:cs typeface="+mj-cs"/>
            </a:endParaRPr>
          </a:p>
          <a:p>
            <a:pPr algn="r" eaLnBrk="1" hangingPunct="1">
              <a:buFont typeface="Wingdings 3" pitchFamily="18" charset="2"/>
              <a:buNone/>
            </a:pPr>
            <a:r>
              <a:rPr lang="fa-IR" sz="2400" b="1" dirty="0" smtClean="0">
                <a:cs typeface="+mj-cs"/>
              </a:rPr>
              <a:t>1- حوادث ناشی از کار وبیماریهای حرفه ای</a:t>
            </a:r>
          </a:p>
          <a:p>
            <a:pPr algn="r" eaLnBrk="1" hangingPunct="1">
              <a:buFont typeface="Wingdings 3" pitchFamily="18" charset="2"/>
              <a:buNone/>
            </a:pPr>
            <a:r>
              <a:rPr lang="fa-IR" sz="2400" b="1" dirty="0" smtClean="0">
                <a:cs typeface="+mj-cs"/>
              </a:rPr>
              <a:t>2- حواث وبیماریهای غیر ناشی از کار  </a:t>
            </a:r>
            <a:endParaRPr lang="en-US" sz="2400" b="1" dirty="0" smtClean="0">
              <a:cs typeface="+mj-cs"/>
            </a:endParaRPr>
          </a:p>
          <a:p>
            <a:pPr algn="r" eaLnBrk="1" hangingPunct="1">
              <a:buFont typeface="Wingdings 3" pitchFamily="18" charset="2"/>
              <a:buNone/>
            </a:pPr>
            <a:r>
              <a:rPr lang="fa-IR" sz="2400" b="1" dirty="0" smtClean="0">
                <a:cs typeface="+mj-cs"/>
              </a:rPr>
              <a:t>3- از کار افتادگی ، بازنشستگی ، فوت</a:t>
            </a:r>
          </a:p>
          <a:p>
            <a:pPr algn="r" eaLnBrk="1" hangingPunct="1">
              <a:buFont typeface="Wingdings 3" pitchFamily="18" charset="2"/>
              <a:buNone/>
            </a:pPr>
            <a:r>
              <a:rPr lang="fa-IR" sz="2400" b="1" dirty="0" smtClean="0">
                <a:cs typeface="+mj-cs"/>
              </a:rPr>
              <a:t>4- ازدواج</a:t>
            </a:r>
          </a:p>
          <a:p>
            <a:pPr algn="r" eaLnBrk="1" hangingPunct="1">
              <a:buFont typeface="Wingdings 3" pitchFamily="18" charset="2"/>
              <a:buNone/>
            </a:pPr>
            <a:r>
              <a:rPr lang="fa-IR" sz="2400" b="1" dirty="0" smtClean="0">
                <a:cs typeface="+mj-cs"/>
              </a:rPr>
              <a:t>5- کمکهای عائله مندی  </a:t>
            </a:r>
            <a:endParaRPr lang="en-US" sz="2400" b="1" dirty="0" smtClean="0">
              <a:cs typeface="+mj-cs"/>
            </a:endParaRPr>
          </a:p>
          <a:p>
            <a:pPr algn="r" eaLnBrk="1" hangingPunct="1">
              <a:buFont typeface="Wingdings 3" pitchFamily="18" charset="2"/>
              <a:buNone/>
            </a:pPr>
            <a:endParaRPr lang="fa-IR" sz="2400" b="1" dirty="0" smtClean="0">
              <a:solidFill>
                <a:srgbClr val="FFFF00"/>
              </a:solidFill>
              <a:cs typeface="+mj-cs"/>
            </a:endParaRPr>
          </a:p>
          <a:p>
            <a:pPr algn="r" eaLnBrk="1" hangingPunct="1">
              <a:buFont typeface="Wingdings 3" pitchFamily="18" charset="2"/>
              <a:buNone/>
            </a:pPr>
            <a:r>
              <a:rPr lang="fa-IR" sz="2400" b="1" dirty="0" smtClean="0">
                <a:solidFill>
                  <a:srgbClr val="7030A0"/>
                </a:solidFill>
                <a:cs typeface="+mj-cs"/>
              </a:rPr>
              <a:t>      بیماری های حرفه ای :</a:t>
            </a:r>
          </a:p>
          <a:p>
            <a:pPr algn="r" eaLnBrk="1" hangingPunct="1">
              <a:buFont typeface="Wingdings 3" pitchFamily="18" charset="2"/>
              <a:buNone/>
            </a:pPr>
            <a:endParaRPr lang="en-US" sz="2400" b="1" dirty="0" smtClean="0">
              <a:cs typeface="+mj-cs"/>
            </a:endParaRPr>
          </a:p>
          <a:p>
            <a:pPr algn="r" eaLnBrk="1" hangingPunct="1">
              <a:buFont typeface="Wingdings 3" pitchFamily="18" charset="2"/>
              <a:buNone/>
            </a:pPr>
            <a:r>
              <a:rPr lang="fa-IR" sz="2400" b="1" dirty="0" smtClean="0">
                <a:cs typeface="+mj-cs"/>
              </a:rPr>
              <a:t>بیماریهایی که در اثرانجام کارهای سخت وزیان آور کارگر به مرور زمان به </a:t>
            </a:r>
          </a:p>
          <a:p>
            <a:pPr algn="r" eaLnBrk="1" hangingPunct="1">
              <a:buFont typeface="Wingdings 3" pitchFamily="18" charset="2"/>
              <a:buNone/>
            </a:pPr>
            <a:r>
              <a:rPr lang="fa-IR" sz="2400" b="1" dirty="0" smtClean="0">
                <a:cs typeface="+mj-cs"/>
              </a:rPr>
              <a:t>  آن مبتلا می شود که  این بیماریها توسط مدیر عامل لیست  شده و برای  تصویب  به  شورای  عالی  فرستاده می شود .</a:t>
            </a:r>
            <a:endParaRPr lang="en-US" sz="2400" b="1" dirty="0" smtClean="0">
              <a:cs typeface="+mj-cs"/>
            </a:endParaRPr>
          </a:p>
          <a:p>
            <a:pPr algn="r" eaLnBrk="1" hangingPunct="1"/>
            <a:endParaRPr lang="en-US" sz="2300" b="1" dirty="0" smtClean="0">
              <a:cs typeface="+mj-cs"/>
            </a:endParaRPr>
          </a:p>
        </p:txBody>
      </p:sp>
      <p:sp>
        <p:nvSpPr>
          <p:cNvPr id="4" name="Left Arrow 3"/>
          <p:cNvSpPr/>
          <p:nvPr/>
        </p:nvSpPr>
        <p:spPr>
          <a:xfrm>
            <a:off x="0" y="6019800"/>
            <a:ext cx="30480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9330">
                                            <p:txEl>
                                              <p:pRg st="1" end="1"/>
                                            </p:txEl>
                                          </p:spTgt>
                                        </p:tgtEl>
                                        <p:attrNameLst>
                                          <p:attrName>style.visibility</p:attrName>
                                        </p:attrNameLst>
                                      </p:cBhvr>
                                      <p:to>
                                        <p:strVal val="visible"/>
                                      </p:to>
                                    </p:set>
                                    <p:anim calcmode="lin" valueType="num">
                                      <p:cBhvr additive="base">
                                        <p:cTn id="7" dur="500" fill="hold"/>
                                        <p:tgtEl>
                                          <p:spTgt spid="99330">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933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9330">
                                            <p:txEl>
                                              <p:pRg st="3" end="3"/>
                                            </p:txEl>
                                          </p:spTgt>
                                        </p:tgtEl>
                                        <p:attrNameLst>
                                          <p:attrName>style.visibility</p:attrName>
                                        </p:attrNameLst>
                                      </p:cBhvr>
                                      <p:to>
                                        <p:strVal val="visible"/>
                                      </p:to>
                                    </p:set>
                                    <p:anim calcmode="lin" valueType="num">
                                      <p:cBhvr additive="base">
                                        <p:cTn id="13" dur="500" fill="hold"/>
                                        <p:tgtEl>
                                          <p:spTgt spid="99330">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933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9330">
                                            <p:txEl>
                                              <p:pRg st="4" end="4"/>
                                            </p:txEl>
                                          </p:spTgt>
                                        </p:tgtEl>
                                        <p:attrNameLst>
                                          <p:attrName>style.visibility</p:attrName>
                                        </p:attrNameLst>
                                      </p:cBhvr>
                                      <p:to>
                                        <p:strVal val="visible"/>
                                      </p:to>
                                    </p:set>
                                    <p:anim calcmode="lin" valueType="num">
                                      <p:cBhvr additive="base">
                                        <p:cTn id="19" dur="500" fill="hold"/>
                                        <p:tgtEl>
                                          <p:spTgt spid="99330">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933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9330">
                                            <p:txEl>
                                              <p:pRg st="5" end="5"/>
                                            </p:txEl>
                                          </p:spTgt>
                                        </p:tgtEl>
                                        <p:attrNameLst>
                                          <p:attrName>style.visibility</p:attrName>
                                        </p:attrNameLst>
                                      </p:cBhvr>
                                      <p:to>
                                        <p:strVal val="visible"/>
                                      </p:to>
                                    </p:set>
                                    <p:anim calcmode="lin" valueType="num">
                                      <p:cBhvr additive="base">
                                        <p:cTn id="25" dur="500" fill="hold"/>
                                        <p:tgtEl>
                                          <p:spTgt spid="99330">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933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9330">
                                            <p:txEl>
                                              <p:pRg st="6" end="6"/>
                                            </p:txEl>
                                          </p:spTgt>
                                        </p:tgtEl>
                                        <p:attrNameLst>
                                          <p:attrName>style.visibility</p:attrName>
                                        </p:attrNameLst>
                                      </p:cBhvr>
                                      <p:to>
                                        <p:strVal val="visible"/>
                                      </p:to>
                                    </p:set>
                                    <p:anim calcmode="lin" valueType="num">
                                      <p:cBhvr additive="base">
                                        <p:cTn id="31" dur="500" fill="hold"/>
                                        <p:tgtEl>
                                          <p:spTgt spid="99330">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933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9330">
                                            <p:txEl>
                                              <p:pRg st="7" end="7"/>
                                            </p:txEl>
                                          </p:spTgt>
                                        </p:tgtEl>
                                        <p:attrNameLst>
                                          <p:attrName>style.visibility</p:attrName>
                                        </p:attrNameLst>
                                      </p:cBhvr>
                                      <p:to>
                                        <p:strVal val="visible"/>
                                      </p:to>
                                    </p:set>
                                    <p:anim calcmode="lin" valueType="num">
                                      <p:cBhvr additive="base">
                                        <p:cTn id="37" dur="500" fill="hold"/>
                                        <p:tgtEl>
                                          <p:spTgt spid="99330">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933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9330">
                                            <p:txEl>
                                              <p:pRg st="9" end="9"/>
                                            </p:txEl>
                                          </p:spTgt>
                                        </p:tgtEl>
                                        <p:attrNameLst>
                                          <p:attrName>style.visibility</p:attrName>
                                        </p:attrNameLst>
                                      </p:cBhvr>
                                      <p:to>
                                        <p:strVal val="visible"/>
                                      </p:to>
                                    </p:set>
                                    <p:anim calcmode="lin" valueType="num">
                                      <p:cBhvr additive="base">
                                        <p:cTn id="43" dur="500" fill="hold"/>
                                        <p:tgtEl>
                                          <p:spTgt spid="99330">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9330">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9330">
                                            <p:txEl>
                                              <p:pRg st="11" end="11"/>
                                            </p:txEl>
                                          </p:spTgt>
                                        </p:tgtEl>
                                        <p:attrNameLst>
                                          <p:attrName>style.visibility</p:attrName>
                                        </p:attrNameLst>
                                      </p:cBhvr>
                                      <p:to>
                                        <p:strVal val="visible"/>
                                      </p:to>
                                    </p:set>
                                    <p:anim calcmode="lin" valueType="num">
                                      <p:cBhvr additive="base">
                                        <p:cTn id="49" dur="500" fill="hold"/>
                                        <p:tgtEl>
                                          <p:spTgt spid="99330">
                                            <p:txEl>
                                              <p:pRg st="11" end="1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9330">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99330">
                                            <p:txEl>
                                              <p:pRg st="12" end="12"/>
                                            </p:txEl>
                                          </p:spTgt>
                                        </p:tgtEl>
                                        <p:attrNameLst>
                                          <p:attrName>style.visibility</p:attrName>
                                        </p:attrNameLst>
                                      </p:cBhvr>
                                      <p:to>
                                        <p:strVal val="visible"/>
                                      </p:to>
                                    </p:set>
                                    <p:anim calcmode="lin" valueType="num">
                                      <p:cBhvr additive="base">
                                        <p:cTn id="55" dur="500" fill="hold"/>
                                        <p:tgtEl>
                                          <p:spTgt spid="99330">
                                            <p:txEl>
                                              <p:pRg st="12" end="1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99330">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0"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0" y="1143000"/>
            <a:ext cx="8839200" cy="5715000"/>
          </a:xfrm>
        </p:spPr>
        <p:txBody>
          <a:bodyPr>
            <a:normAutofit/>
          </a:bodyPr>
          <a:lstStyle/>
          <a:p>
            <a:pPr algn="r"/>
            <a:r>
              <a:rPr lang="fa-IR" sz="2400" dirty="0" smtClean="0">
                <a:solidFill>
                  <a:srgbClr val="0070C0"/>
                </a:solidFill>
              </a:rPr>
              <a:t>- بیمه بیکاری بعنوان یک اقدام حمایت کننده از کارکنان است .</a:t>
            </a:r>
          </a:p>
          <a:p>
            <a:r>
              <a:rPr lang="fa-IR" sz="2400" dirty="0" smtClean="0">
                <a:solidFill>
                  <a:srgbClr val="0070C0"/>
                </a:solidFill>
              </a:rPr>
              <a:t>- طبیعی است  زمانی که توانایی جذب نیروی کار در سازمان نباشد ؛ قسمتی از از کارکنان بیکار می ما نند و راهی جز جدا سازی از سازمان وجود ندارد .</a:t>
            </a:r>
          </a:p>
          <a:p>
            <a:endParaRPr lang="fa-IR" sz="2400" dirty="0" smtClean="0">
              <a:solidFill>
                <a:srgbClr val="0070C0"/>
              </a:solidFill>
            </a:endParaRPr>
          </a:p>
          <a:p>
            <a:pPr algn="r"/>
            <a:r>
              <a:rPr lang="fa-IR" sz="2400" dirty="0" smtClean="0">
                <a:solidFill>
                  <a:srgbClr val="0070C0"/>
                </a:solidFill>
              </a:rPr>
              <a:t>- مسئولیت اجتماعی بیکاری بعهده دولت است .</a:t>
            </a:r>
          </a:p>
          <a:p>
            <a:endParaRPr lang="fa-IR" sz="2400" dirty="0" smtClean="0">
              <a:solidFill>
                <a:srgbClr val="0070C0"/>
              </a:solidFill>
            </a:endParaRPr>
          </a:p>
          <a:p>
            <a:pPr algn="r"/>
            <a:r>
              <a:rPr lang="fa-IR" sz="2400" dirty="0" smtClean="0">
                <a:solidFill>
                  <a:srgbClr val="0070C0"/>
                </a:solidFill>
              </a:rPr>
              <a:t>- قانون بیمه بیکاری در سال 69 به تصویب مجلس رسید . </a:t>
            </a:r>
          </a:p>
          <a:p>
            <a:r>
              <a:rPr lang="fa-IR" sz="2400" dirty="0" smtClean="0">
                <a:solidFill>
                  <a:srgbClr val="0070C0"/>
                </a:solidFill>
              </a:rPr>
              <a:t>بیمه بیکاری یکی از حمایتهای تامین اجتماعی است که سازمان تامین اجتماعی رامکلف می سازد با دریافت </a:t>
            </a:r>
          </a:p>
          <a:p>
            <a:r>
              <a:rPr lang="fa-IR" sz="2400" dirty="0" smtClean="0">
                <a:solidFill>
                  <a:srgbClr val="0070C0"/>
                </a:solidFill>
              </a:rPr>
              <a:t>حق بیمه مقرر ، به بیمه شدگان خدمات ارائه کند .</a:t>
            </a:r>
          </a:p>
          <a:p>
            <a:r>
              <a:rPr lang="fa-IR" sz="2400" dirty="0" smtClean="0">
                <a:solidFill>
                  <a:srgbClr val="0070C0"/>
                </a:solidFill>
              </a:rPr>
              <a:t>    </a:t>
            </a:r>
            <a:endParaRPr lang="fa-IR" sz="2400" dirty="0">
              <a:solidFill>
                <a:srgbClr val="0070C0"/>
              </a:solidFill>
            </a:endParaRPr>
          </a:p>
        </p:txBody>
      </p:sp>
      <p:sp>
        <p:nvSpPr>
          <p:cNvPr id="5" name="Title 4"/>
          <p:cNvSpPr>
            <a:spLocks noGrp="1"/>
          </p:cNvSpPr>
          <p:nvPr>
            <p:ph type="ctrTitle"/>
          </p:nvPr>
        </p:nvSpPr>
        <p:spPr>
          <a:xfrm>
            <a:off x="685800" y="381000"/>
            <a:ext cx="7772400" cy="685800"/>
          </a:xfrm>
        </p:spPr>
        <p:txBody>
          <a:bodyPr>
            <a:normAutofit fontScale="90000"/>
          </a:bodyPr>
          <a:lstStyle/>
          <a:p>
            <a:r>
              <a:rPr lang="fa-IR" dirty="0" smtClean="0"/>
              <a:t>بیمه بیکاری </a:t>
            </a:r>
            <a:endParaRPr lang="fa-IR"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 calcmode="lin" valueType="num">
                                      <p:cBhvr additive="base">
                                        <p:cTn id="2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 calcmode="lin" valueType="num">
                                      <p:cBhvr additive="base">
                                        <p:cTn id="3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8" end="8"/>
                                            </p:txEl>
                                          </p:spTgt>
                                        </p:tgtEl>
                                        <p:attrNameLst>
                                          <p:attrName>style.visibility</p:attrName>
                                        </p:attrNameLst>
                                      </p:cBhvr>
                                      <p:to>
                                        <p:strVal val="visible"/>
                                      </p:to>
                                    </p:set>
                                    <p:anim calcmode="lin" valueType="num">
                                      <p:cBhvr additive="base">
                                        <p:cTn id="4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0" y="1143000"/>
            <a:ext cx="8839200" cy="5715000"/>
          </a:xfrm>
        </p:spPr>
        <p:txBody>
          <a:bodyPr>
            <a:normAutofit lnSpcReduction="10000"/>
          </a:bodyPr>
          <a:lstStyle/>
          <a:p>
            <a:r>
              <a:rPr lang="fa-IR" sz="2400" dirty="0" smtClean="0">
                <a:solidFill>
                  <a:srgbClr val="0070C0"/>
                </a:solidFill>
              </a:rPr>
              <a:t>حق بیمه بیکاری %3 مزد بیمه شده می باشد که کلا باید توسط کارفرما پرداخت خواهد شد .</a:t>
            </a:r>
          </a:p>
          <a:p>
            <a:endParaRPr lang="fa-IR" sz="2400" dirty="0" smtClean="0">
              <a:solidFill>
                <a:srgbClr val="0070C0"/>
              </a:solidFill>
            </a:endParaRPr>
          </a:p>
          <a:p>
            <a:r>
              <a:rPr lang="fa-IR" sz="2400" dirty="0" smtClean="0">
                <a:solidFill>
                  <a:srgbClr val="0070C0"/>
                </a:solidFill>
              </a:rPr>
              <a:t>مدت پرداخت مقرری بیمه برای مجردین حداکثر 36 ماه و برای متاهلین یا متکلفین 50 ماه  براساس سابقه کلی پرداخت حق بیمه خواهد بود .  </a:t>
            </a:r>
          </a:p>
          <a:p>
            <a:endParaRPr lang="fa-IR" sz="2400" dirty="0" smtClean="0">
              <a:solidFill>
                <a:srgbClr val="0070C0"/>
              </a:solidFill>
            </a:endParaRPr>
          </a:p>
          <a:p>
            <a:r>
              <a:rPr lang="fa-IR" sz="2400" dirty="0" smtClean="0">
                <a:solidFill>
                  <a:srgbClr val="0070C0"/>
                </a:solidFill>
              </a:rPr>
              <a:t>بیمه شده بیکار با معرفی کتبی واحد کار و امور اجتماعی محل ؛ ازمزایای بیمه بیکاری بهره مند خواهد شد و کلیه حقوق و مزایا و خسارات مربوطه را دریافت خ.اهد نمود .</a:t>
            </a:r>
          </a:p>
          <a:p>
            <a:endParaRPr lang="fa-IR" sz="2400" dirty="0" smtClean="0">
              <a:solidFill>
                <a:srgbClr val="0070C0"/>
              </a:solidFill>
            </a:endParaRPr>
          </a:p>
          <a:p>
            <a:r>
              <a:rPr lang="fa-IR" sz="2400" dirty="0" smtClean="0">
                <a:solidFill>
                  <a:srgbClr val="0070C0"/>
                </a:solidFill>
              </a:rPr>
              <a:t>بیمه شده بدون میل و اختیار بیکار شده باشد و آماده کار باشد .</a:t>
            </a:r>
          </a:p>
          <a:p>
            <a:endParaRPr lang="fa-IR" sz="2400" dirty="0" smtClean="0">
              <a:solidFill>
                <a:srgbClr val="0070C0"/>
              </a:solidFill>
            </a:endParaRPr>
          </a:p>
          <a:p>
            <a:r>
              <a:rPr lang="fa-IR" sz="2400" dirty="0" smtClean="0">
                <a:solidFill>
                  <a:srgbClr val="0070C0"/>
                </a:solidFill>
              </a:rPr>
              <a:t>  </a:t>
            </a:r>
            <a:endParaRPr lang="fa-IR" sz="2400" dirty="0">
              <a:solidFill>
                <a:srgbClr val="0070C0"/>
              </a:solidFill>
            </a:endParaRPr>
          </a:p>
        </p:txBody>
      </p:sp>
      <p:sp>
        <p:nvSpPr>
          <p:cNvPr id="5" name="Title 4"/>
          <p:cNvSpPr>
            <a:spLocks noGrp="1"/>
          </p:cNvSpPr>
          <p:nvPr>
            <p:ph type="ctrTitle"/>
          </p:nvPr>
        </p:nvSpPr>
        <p:spPr>
          <a:xfrm>
            <a:off x="685800" y="381000"/>
            <a:ext cx="7772400" cy="685800"/>
          </a:xfrm>
        </p:spPr>
        <p:txBody>
          <a:bodyPr>
            <a:normAutofit fontScale="90000"/>
          </a:bodyPr>
          <a:lstStyle/>
          <a:p>
            <a:r>
              <a:rPr lang="fa-IR" dirty="0" smtClean="0"/>
              <a:t>شرایط بیمه بیکاری </a:t>
            </a:r>
            <a:endParaRPr lang="fa-IR"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304800" y="838200"/>
            <a:ext cx="8839200" cy="6019800"/>
          </a:xfrm>
        </p:spPr>
        <p:txBody>
          <a:bodyPr>
            <a:normAutofit/>
          </a:bodyPr>
          <a:lstStyle/>
          <a:p>
            <a:pPr>
              <a:buFontTx/>
              <a:buChar char="-"/>
            </a:pPr>
            <a:r>
              <a:rPr lang="fa-IR" sz="2400" dirty="0" smtClean="0">
                <a:solidFill>
                  <a:srgbClr val="0070C0"/>
                </a:solidFill>
              </a:rPr>
              <a:t>بیمه شده قبل از بیکاری حداقل 6 ماه سابقه پرداخت حق بیمه را داشته باشد .</a:t>
            </a:r>
          </a:p>
          <a:p>
            <a:pPr>
              <a:buFontTx/>
              <a:buChar char="-"/>
            </a:pPr>
            <a:endParaRPr lang="fa-IR" sz="2400" dirty="0" smtClean="0">
              <a:solidFill>
                <a:srgbClr val="0070C0"/>
              </a:solidFill>
            </a:endParaRPr>
          </a:p>
          <a:p>
            <a:pPr>
              <a:buFontTx/>
              <a:buChar char="-"/>
            </a:pPr>
            <a:r>
              <a:rPr lang="fa-IR" sz="2400" dirty="0" smtClean="0">
                <a:solidFill>
                  <a:srgbClr val="0070C0"/>
                </a:solidFill>
              </a:rPr>
              <a:t>بیمه شده مکلف است ظرف 30 روز از تاریخ بیکاری با اعلام مراتب بیکاری به واحد کار و امور اجتماعی آمادگی خود را برای اشتغال بکار یا مشابه آن اطلاع دهد .</a:t>
            </a:r>
          </a:p>
          <a:p>
            <a:pPr>
              <a:buFontTx/>
              <a:buChar char="-"/>
            </a:pPr>
            <a:endParaRPr lang="fa-IR" sz="2400" dirty="0" smtClean="0">
              <a:solidFill>
                <a:srgbClr val="0070C0"/>
              </a:solidFill>
            </a:endParaRPr>
          </a:p>
          <a:p>
            <a:pPr>
              <a:buFontTx/>
              <a:buChar char="-"/>
            </a:pPr>
            <a:r>
              <a:rPr lang="fa-IR" sz="2400" dirty="0" smtClean="0">
                <a:solidFill>
                  <a:srgbClr val="0070C0"/>
                </a:solidFill>
              </a:rPr>
              <a:t>مراجعه بعد از 30 روز با عذر موجه و با تشخیص هیئت حل اختلاف تا سه ماه امکان پذیر است .</a:t>
            </a:r>
          </a:p>
          <a:p>
            <a:pPr>
              <a:buFontTx/>
              <a:buChar char="-"/>
            </a:pPr>
            <a:endParaRPr lang="fa-IR" sz="2400" dirty="0" smtClean="0">
              <a:solidFill>
                <a:srgbClr val="0070C0"/>
              </a:solidFill>
            </a:endParaRPr>
          </a:p>
          <a:p>
            <a:r>
              <a:rPr lang="fa-IR" sz="2400" dirty="0" smtClean="0">
                <a:solidFill>
                  <a:srgbClr val="0070C0"/>
                </a:solidFill>
              </a:rPr>
              <a:t>- بیمه شده بیکار مکلف است در دوره های کارآموزی و سواد آموزی که توسط و احد کار و امور اجتماعی و ... تعیین می شود شرکت نماید و هر دو ماه یکبار گواهی لازم را ارائه دهد </a:t>
            </a:r>
          </a:p>
          <a:p>
            <a:endParaRPr lang="fa-IR" sz="2400" dirty="0">
              <a:solidFill>
                <a:srgbClr val="0070C0"/>
              </a:solidFill>
            </a:endParaRPr>
          </a:p>
        </p:txBody>
      </p:sp>
      <p:sp>
        <p:nvSpPr>
          <p:cNvPr id="5" name="Title 4"/>
          <p:cNvSpPr>
            <a:spLocks noGrp="1"/>
          </p:cNvSpPr>
          <p:nvPr>
            <p:ph type="ctrTitle"/>
          </p:nvPr>
        </p:nvSpPr>
        <p:spPr>
          <a:xfrm>
            <a:off x="685800" y="0"/>
            <a:ext cx="7772400" cy="838200"/>
          </a:xfrm>
        </p:spPr>
        <p:txBody>
          <a:bodyPr/>
          <a:lstStyle/>
          <a:p>
            <a:r>
              <a:rPr lang="fa-IR" dirty="0" smtClean="0"/>
              <a:t>شرایط دریافت بیمه بیکاری </a:t>
            </a:r>
            <a:endParaRPr lang="fa-IR"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0" y="1371600"/>
            <a:ext cx="9144000" cy="5105400"/>
          </a:xfrm>
        </p:spPr>
        <p:txBody>
          <a:bodyPr>
            <a:noAutofit/>
          </a:bodyPr>
          <a:lstStyle/>
          <a:p>
            <a:r>
              <a:rPr lang="fa-IR" sz="2800" dirty="0" smtClean="0">
                <a:solidFill>
                  <a:schemeClr val="tx1">
                    <a:lumMod val="95000"/>
                  </a:schemeClr>
                </a:solidFill>
                <a:cs typeface="B Traffic" pitchFamily="2" charset="-78"/>
              </a:rPr>
              <a:t>رابطه كاري با بستن قرارداد كار شروع مي شود . </a:t>
            </a:r>
          </a:p>
          <a:p>
            <a:endParaRPr lang="fa-IR" sz="2800" dirty="0" smtClean="0">
              <a:solidFill>
                <a:schemeClr val="tx1">
                  <a:lumMod val="95000"/>
                </a:schemeClr>
              </a:solidFill>
              <a:cs typeface="B Traffic" pitchFamily="2" charset="-78"/>
            </a:endParaRPr>
          </a:p>
          <a:p>
            <a:endParaRPr lang="fa-IR" sz="2800" dirty="0" smtClean="0">
              <a:solidFill>
                <a:schemeClr val="tx1">
                  <a:lumMod val="95000"/>
                </a:schemeClr>
              </a:solidFill>
              <a:cs typeface="B Traffic" pitchFamily="2" charset="-78"/>
            </a:endParaRPr>
          </a:p>
          <a:p>
            <a:r>
              <a:rPr lang="fa-IR" sz="2800" dirty="0" smtClean="0">
                <a:solidFill>
                  <a:schemeClr val="tx1">
                    <a:lumMod val="95000"/>
                  </a:schemeClr>
                </a:solidFill>
                <a:cs typeface="B Traffic" pitchFamily="2" charset="-78"/>
              </a:rPr>
              <a:t>  </a:t>
            </a:r>
            <a:r>
              <a:rPr lang="fa-IR" sz="2800" dirty="0" smtClean="0">
                <a:solidFill>
                  <a:srgbClr val="FF0000"/>
                </a:solidFill>
                <a:cs typeface="B Traffic" pitchFamily="2" charset="-78"/>
              </a:rPr>
              <a:t>تعريف-  قرارداد كار عبارتست از :</a:t>
            </a:r>
          </a:p>
          <a:p>
            <a:endParaRPr lang="fa-IR" sz="2800" dirty="0" smtClean="0">
              <a:solidFill>
                <a:schemeClr val="tx1">
                  <a:lumMod val="95000"/>
                </a:schemeClr>
              </a:solidFill>
              <a:cs typeface="B Traffic" pitchFamily="2" charset="-78"/>
            </a:endParaRPr>
          </a:p>
          <a:p>
            <a:r>
              <a:rPr lang="fa-IR" sz="2800" dirty="0" smtClean="0">
                <a:solidFill>
                  <a:schemeClr val="bg1"/>
                </a:solidFill>
                <a:cs typeface="B Traffic" pitchFamily="2" charset="-78"/>
              </a:rPr>
              <a:t> </a:t>
            </a:r>
            <a:r>
              <a:rPr lang="fa-IR" sz="2800" dirty="0" smtClean="0">
                <a:solidFill>
                  <a:srgbClr val="0070C0"/>
                </a:solidFill>
                <a:cs typeface="B Traffic" pitchFamily="2" charset="-78"/>
              </a:rPr>
              <a:t>قرارداد كتبي يا شفاهي كه به موجب آن  كارگردر قبال دريافت حق السعي ،كاري را براي مدت موقت يا غير موقت براي كار فرما انجام دهد </a:t>
            </a:r>
            <a:r>
              <a:rPr lang="fa-IR" sz="2800" dirty="0" smtClean="0">
                <a:solidFill>
                  <a:srgbClr val="FF0000"/>
                </a:solidFill>
                <a:cs typeface="B Traffic" pitchFamily="2" charset="-78"/>
              </a:rPr>
              <a:t>.  </a:t>
            </a:r>
          </a:p>
          <a:p>
            <a:endParaRPr lang="fa-IR" sz="2800" dirty="0"/>
          </a:p>
        </p:txBody>
      </p:sp>
      <p:sp>
        <p:nvSpPr>
          <p:cNvPr id="5" name="Title 4"/>
          <p:cNvSpPr>
            <a:spLocks noGrp="1"/>
          </p:cNvSpPr>
          <p:nvPr>
            <p:ph type="ctrTitle"/>
          </p:nvPr>
        </p:nvSpPr>
        <p:spPr>
          <a:xfrm>
            <a:off x="685800" y="381000"/>
            <a:ext cx="7772400" cy="990600"/>
          </a:xfrm>
        </p:spPr>
        <p:txBody>
          <a:bodyPr>
            <a:normAutofit fontScale="90000"/>
          </a:bodyPr>
          <a:lstStyle/>
          <a:p>
            <a:r>
              <a:rPr lang="fa-IR" sz="4400" b="1" dirty="0" smtClean="0">
                <a:solidFill>
                  <a:srgbClr val="C00000"/>
                </a:solidFill>
                <a:cs typeface="B Traffic" pitchFamily="2" charset="-78"/>
              </a:rPr>
              <a:t>قرارداد كار و شرايط اساسي انعقاد آن</a:t>
            </a:r>
            <a:endParaRPr lang="fa-IR" b="1" dirty="0">
              <a:solidFill>
                <a:srgbClr val="C00000"/>
              </a:solidFill>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 calcmode="lin" valueType="num">
                                      <p:cBhvr additive="base">
                                        <p:cTn id="1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304800" y="838200"/>
            <a:ext cx="8839200" cy="6019800"/>
          </a:xfrm>
        </p:spPr>
        <p:txBody>
          <a:bodyPr>
            <a:normAutofit/>
          </a:bodyPr>
          <a:lstStyle/>
          <a:p>
            <a:pPr>
              <a:buFontTx/>
              <a:buChar char="-"/>
            </a:pPr>
            <a:r>
              <a:rPr lang="fa-IR" sz="2400" dirty="0" smtClean="0">
                <a:solidFill>
                  <a:srgbClr val="0070C0"/>
                </a:solidFill>
              </a:rPr>
              <a:t>زمانی که بیمه شده مجددا به کار اشتغال یابد .</a:t>
            </a:r>
          </a:p>
          <a:p>
            <a:pPr>
              <a:buFontTx/>
              <a:buChar char="-"/>
            </a:pPr>
            <a:endParaRPr lang="fa-IR" sz="2400" dirty="0" smtClean="0">
              <a:solidFill>
                <a:srgbClr val="0070C0"/>
              </a:solidFill>
            </a:endParaRPr>
          </a:p>
          <a:p>
            <a:pPr>
              <a:buFontTx/>
              <a:buChar char="-"/>
            </a:pPr>
            <a:r>
              <a:rPr lang="fa-IR" sz="2400" dirty="0" smtClean="0">
                <a:solidFill>
                  <a:srgbClr val="0070C0"/>
                </a:solidFill>
              </a:rPr>
              <a:t>- بیمه شده به نحوی با دریافت مزدایام بلاتکلیفی به کار مربوطه اعاده گردد .</a:t>
            </a:r>
          </a:p>
          <a:p>
            <a:pPr>
              <a:buFontTx/>
              <a:buChar char="-"/>
            </a:pPr>
            <a:endParaRPr lang="fa-IR" sz="2400" dirty="0" smtClean="0">
              <a:solidFill>
                <a:srgbClr val="0070C0"/>
              </a:solidFill>
            </a:endParaRPr>
          </a:p>
          <a:p>
            <a:pPr>
              <a:buFontTx/>
              <a:buChar char="-"/>
            </a:pPr>
            <a:r>
              <a:rPr lang="fa-IR" sz="2400" dirty="0" smtClean="0">
                <a:solidFill>
                  <a:srgbClr val="0070C0"/>
                </a:solidFill>
              </a:rPr>
              <a:t>- بدون عذر موجه از شرکت در دوره های کار آموزی یا سواد آموزی خودداری نماید .</a:t>
            </a:r>
          </a:p>
          <a:p>
            <a:pPr>
              <a:buFontTx/>
              <a:buChar char="-"/>
            </a:pPr>
            <a:endParaRPr lang="fa-IR" sz="2400" dirty="0" smtClean="0">
              <a:solidFill>
                <a:srgbClr val="0070C0"/>
              </a:solidFill>
            </a:endParaRPr>
          </a:p>
          <a:p>
            <a:pPr>
              <a:buFontTx/>
              <a:buChar char="-"/>
            </a:pPr>
            <a:r>
              <a:rPr lang="fa-IR" sz="2400" dirty="0" smtClean="0">
                <a:solidFill>
                  <a:srgbClr val="0070C0"/>
                </a:solidFill>
              </a:rPr>
              <a:t>- از قبول شعل تخصصی خود یا شغل مشابه پیشنهادی خودداری نماید .</a:t>
            </a:r>
          </a:p>
          <a:p>
            <a:pPr>
              <a:buFontTx/>
              <a:buChar char="-"/>
            </a:pPr>
            <a:endParaRPr lang="fa-IR" sz="2400" dirty="0" smtClean="0">
              <a:solidFill>
                <a:srgbClr val="0070C0"/>
              </a:solidFill>
            </a:endParaRPr>
          </a:p>
          <a:p>
            <a:pPr>
              <a:buFontTx/>
              <a:buChar char="-"/>
            </a:pPr>
            <a:r>
              <a:rPr lang="fa-IR" sz="2400" dirty="0" smtClean="0">
                <a:solidFill>
                  <a:srgbClr val="0070C0"/>
                </a:solidFill>
              </a:rPr>
              <a:t>- ضمن دریافت مقرری بیمه بیکاری ، مشمول استفاده از مستوری بازنشستگی یا از کار افتادگی کلی شود .</a:t>
            </a:r>
            <a:endParaRPr lang="fa-IR" sz="2400" dirty="0">
              <a:solidFill>
                <a:srgbClr val="0070C0"/>
              </a:solidFill>
            </a:endParaRPr>
          </a:p>
        </p:txBody>
      </p:sp>
      <p:sp>
        <p:nvSpPr>
          <p:cNvPr id="5" name="Title 4"/>
          <p:cNvSpPr>
            <a:spLocks noGrp="1"/>
          </p:cNvSpPr>
          <p:nvPr>
            <p:ph type="ctrTitle"/>
          </p:nvPr>
        </p:nvSpPr>
        <p:spPr>
          <a:xfrm>
            <a:off x="685800" y="0"/>
            <a:ext cx="7772400" cy="838200"/>
          </a:xfrm>
        </p:spPr>
        <p:txBody>
          <a:bodyPr/>
          <a:lstStyle/>
          <a:p>
            <a:r>
              <a:rPr lang="fa-IR" dirty="0" smtClean="0"/>
              <a:t>شرایط قطع بیمه بیکاری </a:t>
            </a:r>
            <a:endParaRPr lang="fa-IR"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Content Placeholder 2"/>
          <p:cNvSpPr>
            <a:spLocks noGrp="1"/>
          </p:cNvSpPr>
          <p:nvPr>
            <p:ph idx="1"/>
          </p:nvPr>
        </p:nvSpPr>
        <p:spPr>
          <a:xfrm>
            <a:off x="0" y="0"/>
            <a:ext cx="9144000" cy="6858000"/>
          </a:xfrm>
        </p:spPr>
        <p:txBody>
          <a:bodyPr>
            <a:normAutofit fontScale="92500" lnSpcReduction="10000"/>
          </a:bodyPr>
          <a:lstStyle/>
          <a:p>
            <a:pPr algn="r" rtl="1" eaLnBrk="1" hangingPunct="1">
              <a:buFont typeface="Wingdings 3" pitchFamily="18" charset="2"/>
              <a:buNone/>
            </a:pPr>
            <a:endParaRPr lang="fa-IR" sz="2400" b="1" dirty="0" smtClean="0">
              <a:solidFill>
                <a:srgbClr val="66FF33"/>
              </a:solidFill>
              <a:cs typeface="+mj-cs"/>
            </a:endParaRPr>
          </a:p>
          <a:p>
            <a:pPr algn="r" rtl="1" eaLnBrk="1" hangingPunct="1">
              <a:buFont typeface="Wingdings 3" pitchFamily="18" charset="2"/>
              <a:buNone/>
            </a:pPr>
            <a:r>
              <a:rPr lang="fa-IR" sz="2400" b="1" dirty="0" smtClean="0">
                <a:solidFill>
                  <a:srgbClr val="66FF33"/>
                </a:solidFill>
                <a:cs typeface="+mj-cs"/>
              </a:rPr>
              <a:t>   </a:t>
            </a:r>
            <a:r>
              <a:rPr lang="fa-IR" sz="3200" b="1" dirty="0" smtClean="0">
                <a:solidFill>
                  <a:srgbClr val="7030A0"/>
                </a:solidFill>
                <a:cs typeface="+mj-cs"/>
              </a:rPr>
              <a:t>افراد خانواده بیمه شده که حق استفاده از بیمه را دارند :</a:t>
            </a:r>
            <a:endParaRPr lang="en-US" sz="3200" b="1" dirty="0" smtClean="0">
              <a:solidFill>
                <a:srgbClr val="7030A0"/>
              </a:solidFill>
              <a:cs typeface="+mj-cs"/>
            </a:endParaRPr>
          </a:p>
          <a:p>
            <a:pPr algn="r" rtl="1" eaLnBrk="1" hangingPunct="1">
              <a:buFont typeface="Wingdings 3" pitchFamily="18" charset="2"/>
              <a:buNone/>
            </a:pPr>
            <a:endParaRPr lang="en-US" sz="3200" b="1" dirty="0" smtClean="0">
              <a:solidFill>
                <a:srgbClr val="7030A0"/>
              </a:solidFill>
              <a:cs typeface="+mj-cs"/>
            </a:endParaRPr>
          </a:p>
          <a:p>
            <a:pPr algn="r" eaLnBrk="1" hangingPunct="1">
              <a:buFont typeface="Wingdings 3" pitchFamily="18" charset="2"/>
              <a:buNone/>
            </a:pPr>
            <a:r>
              <a:rPr lang="fa-IR" sz="2600" b="1" dirty="0" smtClean="0">
                <a:cs typeface="+mj-cs"/>
              </a:rPr>
              <a:t>1- عیال دائم</a:t>
            </a:r>
          </a:p>
          <a:p>
            <a:pPr algn="r" eaLnBrk="1" hangingPunct="1">
              <a:buFont typeface="Wingdings 3" pitchFamily="18" charset="2"/>
              <a:buNone/>
            </a:pPr>
            <a:endParaRPr lang="fa-IR" sz="2600" b="1" dirty="0" smtClean="0">
              <a:cs typeface="+mj-cs"/>
            </a:endParaRPr>
          </a:p>
          <a:p>
            <a:pPr algn="r" eaLnBrk="1" hangingPunct="1">
              <a:buFont typeface="Wingdings 3" pitchFamily="18" charset="2"/>
              <a:buNone/>
            </a:pPr>
            <a:r>
              <a:rPr lang="fa-IR" sz="2600" b="1" dirty="0" smtClean="0">
                <a:cs typeface="+mj-cs"/>
              </a:rPr>
              <a:t>2- شوهر بیمه شونده در صورتی که معاش او توسط زنش تامین شود و سن او از 60 بیشتر  باشد ویا طبق نظر کمیسیون از کار افتاده باشد .</a:t>
            </a:r>
          </a:p>
          <a:p>
            <a:pPr algn="r" eaLnBrk="1" hangingPunct="1">
              <a:buFont typeface="Wingdings 3" pitchFamily="18" charset="2"/>
              <a:buNone/>
            </a:pPr>
            <a:endParaRPr lang="fa-IR" sz="2600" b="1" dirty="0" smtClean="0">
              <a:cs typeface="+mj-cs"/>
            </a:endParaRPr>
          </a:p>
          <a:p>
            <a:pPr algn="r" eaLnBrk="1" hangingPunct="1">
              <a:buFont typeface="Wingdings 3" pitchFamily="18" charset="2"/>
              <a:buNone/>
            </a:pPr>
            <a:r>
              <a:rPr lang="fa-IR" sz="2600" b="1" dirty="0" smtClean="0">
                <a:cs typeface="+mj-cs"/>
              </a:rPr>
              <a:t>3- فرزندان ذکور کمتر از 18 سال تمام ویا کمتر از 21 سال تمام برای محصلین</a:t>
            </a:r>
          </a:p>
          <a:p>
            <a:pPr algn="r" eaLnBrk="1" hangingPunct="1">
              <a:buFont typeface="Wingdings 3" pitchFamily="18" charset="2"/>
              <a:buNone/>
            </a:pPr>
            <a:endParaRPr lang="fa-IR" sz="2600" b="1" dirty="0" smtClean="0">
              <a:cs typeface="+mj-cs"/>
            </a:endParaRPr>
          </a:p>
          <a:p>
            <a:pPr algn="r" eaLnBrk="1" hangingPunct="1">
              <a:buFont typeface="Wingdings 3" pitchFamily="18" charset="2"/>
              <a:buNone/>
            </a:pPr>
            <a:r>
              <a:rPr lang="fa-IR" sz="2600" b="1" dirty="0" smtClean="0">
                <a:cs typeface="+mj-cs"/>
              </a:rPr>
              <a:t>4- فرزندات اناث مادام ازدواج نکرده اند </a:t>
            </a:r>
          </a:p>
          <a:p>
            <a:pPr algn="r" eaLnBrk="1" hangingPunct="1">
              <a:buFont typeface="Wingdings 3" pitchFamily="18" charset="2"/>
              <a:buNone/>
            </a:pPr>
            <a:endParaRPr lang="fa-IR" sz="2600" b="1" dirty="0" smtClean="0">
              <a:cs typeface="+mj-cs"/>
            </a:endParaRPr>
          </a:p>
          <a:p>
            <a:pPr algn="r" eaLnBrk="1" hangingPunct="1">
              <a:buFont typeface="Wingdings 3" pitchFamily="18" charset="2"/>
              <a:buNone/>
            </a:pPr>
            <a:r>
              <a:rPr lang="fa-IR" sz="2600" b="1" dirty="0" smtClean="0">
                <a:cs typeface="+mj-cs"/>
              </a:rPr>
              <a:t>5- پدر ومادر بیمه شده که سن آنها از 60 سال برای مرد و  55 سال   برای زن گذشته باشد ویا با نظر کمیسیون از کار افتاده باشند . </a:t>
            </a:r>
            <a:endParaRPr lang="fa-IR" sz="2600" b="1" dirty="0" smtClean="0">
              <a:solidFill>
                <a:srgbClr val="66FF33"/>
              </a:solidFill>
              <a:cs typeface="+mj-cs"/>
            </a:endParaRPr>
          </a:p>
          <a:p>
            <a:pPr algn="r" eaLnBrk="1" hangingPunct="1">
              <a:buFont typeface="Wingdings 3" pitchFamily="18" charset="2"/>
              <a:buNone/>
            </a:pPr>
            <a:endParaRPr lang="fa-IR" sz="2400" b="1" dirty="0" smtClean="0">
              <a:solidFill>
                <a:srgbClr val="66FF33"/>
              </a:solidFill>
              <a:cs typeface="+mj-cs"/>
            </a:endParaRPr>
          </a:p>
          <a:p>
            <a:pPr algn="r" eaLnBrk="1" hangingPunct="1">
              <a:buFont typeface="Wingdings 3" pitchFamily="18" charset="2"/>
              <a:buNone/>
            </a:pPr>
            <a:r>
              <a:rPr lang="fa-IR" sz="3000" b="1" dirty="0" smtClean="0">
                <a:cs typeface="+mj-cs"/>
              </a:rPr>
              <a:t> </a:t>
            </a:r>
            <a:endParaRPr lang="en-US" sz="3000" b="1" dirty="0" smtClean="0">
              <a:cs typeface="+mj-cs"/>
            </a:endParaRPr>
          </a:p>
        </p:txBody>
      </p:sp>
      <p:sp>
        <p:nvSpPr>
          <p:cNvPr id="4" name="Left Arrow 3"/>
          <p:cNvSpPr/>
          <p:nvPr/>
        </p:nvSpPr>
        <p:spPr>
          <a:xfrm>
            <a:off x="5257800" y="6019800"/>
            <a:ext cx="3733800"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2800" b="1" dirty="0">
                <a:solidFill>
                  <a:schemeClr val="bg1"/>
                </a:solidFill>
                <a:cs typeface="B Nazanin" pitchFamily="2" charset="-78"/>
              </a:rPr>
              <a:t>صفحه ی بعدی</a:t>
            </a:r>
            <a:endParaRPr lang="en-US" sz="2800" b="1" dirty="0">
              <a:solidFill>
                <a:schemeClr val="bg1"/>
              </a:solidFill>
              <a:cs typeface="B Nazanin" pitchFamily="2" charset="-78"/>
            </a:endParaRP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354">
                                            <p:txEl>
                                              <p:pRg st="1" end="1"/>
                                            </p:txEl>
                                          </p:spTgt>
                                        </p:tgtEl>
                                        <p:attrNameLst>
                                          <p:attrName>style.visibility</p:attrName>
                                        </p:attrNameLst>
                                      </p:cBhvr>
                                      <p:to>
                                        <p:strVal val="visible"/>
                                      </p:to>
                                    </p:set>
                                    <p:anim calcmode="lin" valueType="num">
                                      <p:cBhvr additive="base">
                                        <p:cTn id="7" dur="500" fill="hold"/>
                                        <p:tgtEl>
                                          <p:spTgt spid="10035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035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0354">
                                            <p:txEl>
                                              <p:pRg st="3" end="3"/>
                                            </p:txEl>
                                          </p:spTgt>
                                        </p:tgtEl>
                                        <p:attrNameLst>
                                          <p:attrName>style.visibility</p:attrName>
                                        </p:attrNameLst>
                                      </p:cBhvr>
                                      <p:to>
                                        <p:strVal val="visible"/>
                                      </p:to>
                                    </p:set>
                                    <p:anim calcmode="lin" valueType="num">
                                      <p:cBhvr additive="base">
                                        <p:cTn id="13" dur="500" fill="hold"/>
                                        <p:tgtEl>
                                          <p:spTgt spid="10035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035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0354">
                                            <p:txEl>
                                              <p:pRg st="5" end="5"/>
                                            </p:txEl>
                                          </p:spTgt>
                                        </p:tgtEl>
                                        <p:attrNameLst>
                                          <p:attrName>style.visibility</p:attrName>
                                        </p:attrNameLst>
                                      </p:cBhvr>
                                      <p:to>
                                        <p:strVal val="visible"/>
                                      </p:to>
                                    </p:set>
                                    <p:anim calcmode="lin" valueType="num">
                                      <p:cBhvr additive="base">
                                        <p:cTn id="19" dur="500" fill="hold"/>
                                        <p:tgtEl>
                                          <p:spTgt spid="10035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035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0354">
                                            <p:txEl>
                                              <p:pRg st="7" end="7"/>
                                            </p:txEl>
                                          </p:spTgt>
                                        </p:tgtEl>
                                        <p:attrNameLst>
                                          <p:attrName>style.visibility</p:attrName>
                                        </p:attrNameLst>
                                      </p:cBhvr>
                                      <p:to>
                                        <p:strVal val="visible"/>
                                      </p:to>
                                    </p:set>
                                    <p:anim calcmode="lin" valueType="num">
                                      <p:cBhvr additive="base">
                                        <p:cTn id="25" dur="500" fill="hold"/>
                                        <p:tgtEl>
                                          <p:spTgt spid="100354">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035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0354">
                                            <p:txEl>
                                              <p:pRg st="9" end="9"/>
                                            </p:txEl>
                                          </p:spTgt>
                                        </p:tgtEl>
                                        <p:attrNameLst>
                                          <p:attrName>style.visibility</p:attrName>
                                        </p:attrNameLst>
                                      </p:cBhvr>
                                      <p:to>
                                        <p:strVal val="visible"/>
                                      </p:to>
                                    </p:set>
                                    <p:anim calcmode="lin" valueType="num">
                                      <p:cBhvr additive="base">
                                        <p:cTn id="31" dur="500" fill="hold"/>
                                        <p:tgtEl>
                                          <p:spTgt spid="10035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035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0354">
                                            <p:txEl>
                                              <p:pRg st="11" end="11"/>
                                            </p:txEl>
                                          </p:spTgt>
                                        </p:tgtEl>
                                        <p:attrNameLst>
                                          <p:attrName>style.visibility</p:attrName>
                                        </p:attrNameLst>
                                      </p:cBhvr>
                                      <p:to>
                                        <p:strVal val="visible"/>
                                      </p:to>
                                    </p:set>
                                    <p:anim calcmode="lin" valueType="num">
                                      <p:cBhvr additive="base">
                                        <p:cTn id="37" dur="500" fill="hold"/>
                                        <p:tgtEl>
                                          <p:spTgt spid="100354">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035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0354">
                                            <p:txEl>
                                              <p:pRg st="13" end="13"/>
                                            </p:txEl>
                                          </p:spTgt>
                                        </p:tgtEl>
                                        <p:attrNameLst>
                                          <p:attrName>style.visibility</p:attrName>
                                        </p:attrNameLst>
                                      </p:cBhvr>
                                      <p:to>
                                        <p:strVal val="visible"/>
                                      </p:to>
                                    </p:set>
                                    <p:anim calcmode="lin" valueType="num">
                                      <p:cBhvr additive="base">
                                        <p:cTn id="43" dur="500" fill="hold"/>
                                        <p:tgtEl>
                                          <p:spTgt spid="100354">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0354">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0" y="990600"/>
            <a:ext cx="9144000" cy="5715000"/>
          </a:xfrm>
        </p:spPr>
        <p:txBody>
          <a:bodyPr>
            <a:noAutofit/>
          </a:bodyPr>
          <a:lstStyle/>
          <a:p>
            <a:pPr algn="r">
              <a:buFont typeface="Wingdings" pitchFamily="2" charset="2"/>
              <a:buChar char="v"/>
            </a:pPr>
            <a:r>
              <a:rPr lang="fa-IR" sz="2800" dirty="0" smtClean="0">
                <a:solidFill>
                  <a:srgbClr val="0070C0"/>
                </a:solidFill>
                <a:cs typeface="B Traffic" pitchFamily="2" charset="-78"/>
              </a:rPr>
              <a:t>  </a:t>
            </a:r>
            <a:r>
              <a:rPr lang="fa-IR" sz="2800" dirty="0" smtClean="0">
                <a:solidFill>
                  <a:srgbClr val="C00000"/>
                </a:solidFill>
                <a:cs typeface="B Traffic" pitchFamily="2" charset="-78"/>
              </a:rPr>
              <a:t>بازنشستگي:</a:t>
            </a:r>
            <a:r>
              <a:rPr lang="fa-IR" sz="2800" dirty="0" smtClean="0">
                <a:solidFill>
                  <a:srgbClr val="0070C0"/>
                </a:solidFill>
                <a:cs typeface="B Traffic" pitchFamily="2" charset="-78"/>
              </a:rPr>
              <a:t>شرايط </a:t>
            </a:r>
            <a:r>
              <a:rPr lang="fa-IR" sz="2800" dirty="0" smtClean="0">
                <a:solidFill>
                  <a:srgbClr val="0070C0"/>
                </a:solidFill>
                <a:cs typeface="B Traffic" pitchFamily="2" charset="-78"/>
              </a:rPr>
              <a:t>استفاده </a:t>
            </a:r>
            <a:r>
              <a:rPr lang="fa-IR" sz="2800" dirty="0" smtClean="0">
                <a:solidFill>
                  <a:srgbClr val="0070C0"/>
                </a:solidFill>
                <a:cs typeface="B Traffic" pitchFamily="2" charset="-78"/>
              </a:rPr>
              <a:t>ازمستمري </a:t>
            </a:r>
            <a:r>
              <a:rPr lang="fa-IR" sz="2800" dirty="0" smtClean="0">
                <a:solidFill>
                  <a:srgbClr val="0070C0"/>
                </a:solidFill>
                <a:cs typeface="B Traffic" pitchFamily="2" charset="-78"/>
              </a:rPr>
              <a:t>بازنشستگي :</a:t>
            </a:r>
          </a:p>
          <a:p>
            <a:pPr algn="r">
              <a:buFont typeface="Wingdings" pitchFamily="2" charset="2"/>
              <a:buChar char="q"/>
            </a:pPr>
            <a:r>
              <a:rPr lang="fa-IR" sz="2800" dirty="0" smtClean="0">
                <a:solidFill>
                  <a:srgbClr val="0070C0"/>
                </a:solidFill>
                <a:cs typeface="B Traffic" pitchFamily="2" charset="-78"/>
              </a:rPr>
              <a:t> 1</a:t>
            </a:r>
            <a:r>
              <a:rPr lang="fa-IR" sz="3200" dirty="0" smtClean="0">
                <a:solidFill>
                  <a:srgbClr val="0070C0"/>
                </a:solidFill>
                <a:cs typeface="B Traffic" pitchFamily="2" charset="-78"/>
              </a:rPr>
              <a:t>- حداقل 10سال حق بيمه قبل از تاريخ تقاضا </a:t>
            </a:r>
            <a:r>
              <a:rPr lang="fa-IR" sz="3200" dirty="0" smtClean="0">
                <a:solidFill>
                  <a:srgbClr val="0070C0"/>
                </a:solidFill>
                <a:cs typeface="B Traffic" pitchFamily="2" charset="-78"/>
              </a:rPr>
              <a:t>    پرداخت </a:t>
            </a:r>
            <a:r>
              <a:rPr lang="fa-IR" sz="3200" dirty="0" smtClean="0">
                <a:solidFill>
                  <a:srgbClr val="0070C0"/>
                </a:solidFill>
                <a:cs typeface="B Traffic" pitchFamily="2" charset="-78"/>
              </a:rPr>
              <a:t>كرده باشد </a:t>
            </a:r>
          </a:p>
          <a:p>
            <a:pPr algn="r">
              <a:buFont typeface="Wingdings" pitchFamily="2" charset="2"/>
              <a:buChar char="q"/>
            </a:pPr>
            <a:r>
              <a:rPr lang="fa-IR" sz="3200" dirty="0" smtClean="0">
                <a:solidFill>
                  <a:srgbClr val="0070C0"/>
                </a:solidFill>
                <a:cs typeface="B Traffic" pitchFamily="2" charset="-78"/>
              </a:rPr>
              <a:t> 2- سن مرد به 60 و سن زن 55 سال تمام رسيده باشد .</a:t>
            </a:r>
          </a:p>
          <a:p>
            <a:pPr algn="r">
              <a:buFont typeface="Wingdings" pitchFamily="2" charset="2"/>
              <a:buChar char="q"/>
            </a:pPr>
            <a:r>
              <a:rPr lang="fa-IR" sz="3200" dirty="0" smtClean="0">
                <a:solidFill>
                  <a:srgbClr val="0070C0"/>
                </a:solidFill>
                <a:cs typeface="B Traffic" pitchFamily="2" charset="-78"/>
              </a:rPr>
              <a:t>3-بازنشستگی </a:t>
            </a:r>
            <a:r>
              <a:rPr lang="fa-IR" sz="3200" dirty="0" smtClean="0">
                <a:solidFill>
                  <a:srgbClr val="0070C0"/>
                </a:solidFill>
                <a:cs typeface="B Traffic" pitchFamily="2" charset="-78"/>
              </a:rPr>
              <a:t>پیش از موعد( با تصویب قانون )</a:t>
            </a:r>
          </a:p>
          <a:p>
            <a:pPr algn="r">
              <a:buFont typeface="Wingdings" pitchFamily="2" charset="2"/>
              <a:buChar char="q"/>
            </a:pPr>
            <a:r>
              <a:rPr lang="fa-IR" sz="3200" dirty="0" smtClean="0">
                <a:solidFill>
                  <a:srgbClr val="0070C0"/>
                </a:solidFill>
                <a:cs typeface="B Traffic" pitchFamily="2" charset="-78"/>
              </a:rPr>
              <a:t>4- بازنشستگی مشاغل سخت وزیان آور </a:t>
            </a:r>
          </a:p>
          <a:p>
            <a:pPr algn="r"/>
            <a:endParaRPr lang="fa-IR" sz="2800" dirty="0">
              <a:solidFill>
                <a:srgbClr val="0070C0"/>
              </a:solidFill>
            </a:endParaRPr>
          </a:p>
        </p:txBody>
      </p:sp>
      <p:sp>
        <p:nvSpPr>
          <p:cNvPr id="5" name="Title 4"/>
          <p:cNvSpPr>
            <a:spLocks noGrp="1"/>
          </p:cNvSpPr>
          <p:nvPr>
            <p:ph type="ctrTitle"/>
          </p:nvPr>
        </p:nvSpPr>
        <p:spPr>
          <a:xfrm>
            <a:off x="685800" y="0"/>
            <a:ext cx="7772400" cy="914400"/>
          </a:xfrm>
        </p:spPr>
        <p:txBody>
          <a:bodyPr>
            <a:normAutofit/>
          </a:bodyPr>
          <a:lstStyle/>
          <a:p>
            <a:r>
              <a:rPr lang="fa-IR" dirty="0" smtClean="0">
                <a:cs typeface="B Traffic" pitchFamily="2" charset="-78"/>
              </a:rPr>
              <a:t>بازنشستگي</a:t>
            </a:r>
            <a:endParaRPr lang="fa-IR"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0" y="1524000"/>
            <a:ext cx="9144000" cy="3048000"/>
          </a:xfrm>
        </p:spPr>
        <p:txBody>
          <a:bodyPr>
            <a:noAutofit/>
          </a:bodyPr>
          <a:lstStyle/>
          <a:p>
            <a:r>
              <a:rPr lang="fa-IR" sz="2800" dirty="0" smtClean="0">
                <a:solidFill>
                  <a:srgbClr val="C00000"/>
                </a:solidFill>
              </a:rPr>
              <a:t>تعریف سا زمانهای کارگری</a:t>
            </a:r>
          </a:p>
          <a:p>
            <a:endParaRPr lang="fa-IR" sz="2800" dirty="0" smtClean="0">
              <a:solidFill>
                <a:srgbClr val="C00000"/>
              </a:solidFill>
            </a:endParaRPr>
          </a:p>
          <a:p>
            <a:r>
              <a:rPr lang="fa-IR" sz="2800" dirty="0" smtClean="0"/>
              <a:t>سازمان کارگری سازمانی داوطلبانه و مستقل است ، متشکل از کارگران یک حرفه یا صنعت ف صرف نظر از تفاوتهای عقیدتی ، سیاسی ، مذهبی ، جنسی ، و نژادی که به منظور تامین و حمایت از منابع گروهی و اعتلای موقعیت فرهنگی و اقتصادی کارگران ایجاد می شود . </a:t>
            </a:r>
          </a:p>
          <a:p>
            <a:r>
              <a:rPr lang="fa-IR" sz="2800" dirty="0" smtClean="0">
                <a:solidFill>
                  <a:srgbClr val="0070C0"/>
                </a:solidFill>
              </a:rPr>
              <a:t>در کشورهای گوناگون عناوین مختلفی دارند : </a:t>
            </a:r>
          </a:p>
          <a:p>
            <a:r>
              <a:rPr lang="fa-IR" sz="2800" dirty="0" smtClean="0">
                <a:solidFill>
                  <a:srgbClr val="FF0000"/>
                </a:solidFill>
              </a:rPr>
              <a:t>در انگلستان</a:t>
            </a:r>
            <a:r>
              <a:rPr lang="fa-IR" sz="2800" dirty="0" smtClean="0"/>
              <a:t> : اتحادیه ؛ فدراسیون ، کنفدراسیون </a:t>
            </a:r>
          </a:p>
          <a:p>
            <a:r>
              <a:rPr lang="fa-IR" sz="2800" dirty="0" smtClean="0">
                <a:solidFill>
                  <a:srgbClr val="FF0000"/>
                </a:solidFill>
              </a:rPr>
              <a:t>در فرانسه </a:t>
            </a:r>
            <a:r>
              <a:rPr lang="fa-IR" sz="2800" dirty="0" smtClean="0"/>
              <a:t>: سندیکا و کنفدراسیون  </a:t>
            </a:r>
          </a:p>
        </p:txBody>
      </p:sp>
      <p:sp>
        <p:nvSpPr>
          <p:cNvPr id="5" name="Title 4"/>
          <p:cNvSpPr>
            <a:spLocks noGrp="1"/>
          </p:cNvSpPr>
          <p:nvPr>
            <p:ph type="ctrTitle"/>
          </p:nvPr>
        </p:nvSpPr>
        <p:spPr>
          <a:xfrm>
            <a:off x="685800" y="381000"/>
            <a:ext cx="7772400" cy="762000"/>
          </a:xfrm>
        </p:spPr>
        <p:txBody>
          <a:bodyPr/>
          <a:lstStyle/>
          <a:p>
            <a:r>
              <a:rPr lang="fa-IR" dirty="0" smtClean="0"/>
              <a:t>تشکلها و سندیکاهای کارگری </a:t>
            </a:r>
            <a:endParaRPr lang="fa-IR"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0" y="1600200"/>
            <a:ext cx="9144000" cy="2971800"/>
          </a:xfrm>
        </p:spPr>
        <p:txBody>
          <a:bodyPr>
            <a:noAutofit/>
          </a:bodyPr>
          <a:lstStyle/>
          <a:p>
            <a:r>
              <a:rPr lang="fa-IR" sz="2800" dirty="0" smtClean="0">
                <a:solidFill>
                  <a:srgbClr val="C00000"/>
                </a:solidFill>
              </a:rPr>
              <a:t>تعریف سندیکا : </a:t>
            </a:r>
          </a:p>
          <a:p>
            <a:endParaRPr lang="fa-IR" sz="2800" dirty="0" smtClean="0">
              <a:solidFill>
                <a:srgbClr val="0070C0"/>
              </a:solidFill>
            </a:endParaRPr>
          </a:p>
          <a:p>
            <a:r>
              <a:rPr lang="fa-IR" sz="2800" dirty="0" smtClean="0">
                <a:solidFill>
                  <a:srgbClr val="0070C0"/>
                </a:solidFill>
              </a:rPr>
              <a:t>سندیکا جمعیتی است از کارگران و کارفرمایان مربوط به یک حرفه یا کارکاه یا یک صنعت می توانند برای حفظ منافع حرفه ای و بهبود وضع مادی و اجتماعی خود تشکیل دهند .</a:t>
            </a:r>
          </a:p>
          <a:p>
            <a:endParaRPr lang="fa-IR" sz="2800" dirty="0" smtClean="0">
              <a:solidFill>
                <a:srgbClr val="0070C0"/>
              </a:solidFill>
            </a:endParaRPr>
          </a:p>
          <a:p>
            <a:r>
              <a:rPr lang="fa-IR" sz="2800" dirty="0" smtClean="0">
                <a:solidFill>
                  <a:srgbClr val="0070C0"/>
                </a:solidFill>
              </a:rPr>
              <a:t>ائتلاف چند سندیکا ، یک اتحادیه و ائتلاف چند اتحادیه ، یک کنفدراسیون را تشکیل می دهند </a:t>
            </a:r>
            <a:endParaRPr lang="fa-IR" sz="2800" dirty="0">
              <a:solidFill>
                <a:srgbClr val="0070C0"/>
              </a:solidFill>
            </a:endParaRPr>
          </a:p>
        </p:txBody>
      </p:sp>
      <p:sp>
        <p:nvSpPr>
          <p:cNvPr id="5" name="Title 4"/>
          <p:cNvSpPr>
            <a:spLocks noGrp="1"/>
          </p:cNvSpPr>
          <p:nvPr>
            <p:ph type="ctrTitle"/>
          </p:nvPr>
        </p:nvSpPr>
        <p:spPr>
          <a:xfrm>
            <a:off x="685800" y="381000"/>
            <a:ext cx="7772400" cy="762000"/>
          </a:xfrm>
        </p:spPr>
        <p:txBody>
          <a:bodyPr/>
          <a:lstStyle/>
          <a:p>
            <a:r>
              <a:rPr lang="fa-IR" dirty="0" smtClean="0"/>
              <a:t>تشکلها و سندیکاهای کارگری </a:t>
            </a:r>
            <a:endParaRPr lang="fa-IR"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0" y="1143000"/>
            <a:ext cx="9144000" cy="5715000"/>
          </a:xfrm>
        </p:spPr>
        <p:txBody>
          <a:bodyPr>
            <a:noAutofit/>
          </a:bodyPr>
          <a:lstStyle/>
          <a:p>
            <a:pPr algn="r"/>
            <a:r>
              <a:rPr lang="fa-IR" sz="2400" dirty="0" smtClean="0"/>
              <a:t>در قانون کار مصوب سال 1337  از عناوین سندیکا ؛ اتحادیه ؛ و کنفدراسیون به ثبت رسید </a:t>
            </a:r>
          </a:p>
          <a:p>
            <a:pPr algn="r"/>
            <a:endParaRPr lang="fa-IR" sz="2400" dirty="0" smtClean="0"/>
          </a:p>
          <a:p>
            <a:pPr algn="r"/>
            <a:r>
              <a:rPr lang="fa-IR" sz="2400" dirty="0" smtClean="0"/>
              <a:t>تا سال 1357 تعداد  502 سندیکا از نوع کارگری ؛ 116 سندیکا از نوع حرفه ای به ثبت رسید</a:t>
            </a:r>
          </a:p>
          <a:p>
            <a:pPr algn="r"/>
            <a:r>
              <a:rPr lang="fa-IR" sz="2400" dirty="0" smtClean="0"/>
              <a:t> </a:t>
            </a:r>
          </a:p>
          <a:p>
            <a:pPr algn="r"/>
            <a:r>
              <a:rPr lang="fa-IR" sz="2400" dirty="0" smtClean="0"/>
              <a:t>در سال 1363 این عناوین حذف و قانونی تحت عنوان شورای اسلامی کار به تصویب رسید .</a:t>
            </a:r>
          </a:p>
          <a:p>
            <a:pPr algn="r"/>
            <a:endParaRPr lang="fa-IR" sz="2400" dirty="0" smtClean="0"/>
          </a:p>
          <a:p>
            <a:pPr algn="r"/>
            <a:r>
              <a:rPr lang="fa-IR" sz="2400" dirty="0" smtClean="0">
                <a:solidFill>
                  <a:srgbClr val="0070C0"/>
                </a:solidFill>
              </a:rPr>
              <a:t>در قانون کار ایران تشکلهایی نظیر : </a:t>
            </a:r>
          </a:p>
          <a:p>
            <a:pPr algn="r"/>
            <a:r>
              <a:rPr lang="fa-IR" sz="2400" dirty="0" smtClean="0"/>
              <a:t>انجمن اسلامی ، انجمنهای صنفی ، شرکتهای تعاونی مسکن و مصرف ، کانون کارکران و مدیران بازنشسته ، شورای اسلامی کار ، کانونهای هماهنگی شوراهای اسلامی و ...  </a:t>
            </a:r>
            <a:endParaRPr lang="fa-IR" sz="2400" dirty="0"/>
          </a:p>
        </p:txBody>
      </p:sp>
      <p:sp>
        <p:nvSpPr>
          <p:cNvPr id="5" name="Title 4"/>
          <p:cNvSpPr>
            <a:spLocks noGrp="1"/>
          </p:cNvSpPr>
          <p:nvPr>
            <p:ph type="ctrTitle"/>
          </p:nvPr>
        </p:nvSpPr>
        <p:spPr>
          <a:xfrm>
            <a:off x="685800" y="381000"/>
            <a:ext cx="7772400" cy="609600"/>
          </a:xfrm>
        </p:spPr>
        <p:txBody>
          <a:bodyPr>
            <a:normAutofit fontScale="90000"/>
          </a:bodyPr>
          <a:lstStyle/>
          <a:p>
            <a:r>
              <a:rPr lang="fa-IR" dirty="0" smtClean="0"/>
              <a:t>سازمانهای کارگری در ایران </a:t>
            </a:r>
            <a:endParaRPr lang="fa-IR"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 calcmode="lin" valueType="num">
                                      <p:cBhvr additive="base">
                                        <p:cTn id="3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0" y="609600"/>
            <a:ext cx="9144000" cy="5715000"/>
          </a:xfrm>
        </p:spPr>
        <p:txBody>
          <a:bodyPr>
            <a:noAutofit/>
          </a:bodyPr>
          <a:lstStyle/>
          <a:p>
            <a:r>
              <a:rPr lang="fa-IR" sz="2200" dirty="0" smtClean="0">
                <a:solidFill>
                  <a:srgbClr val="0070C0"/>
                </a:solidFill>
              </a:rPr>
              <a:t>در ماده  13 قانون کار  وظایف و اختیارات شورای اسلامی کار را به شرح زیر بیان کرده است :</a:t>
            </a:r>
          </a:p>
          <a:p>
            <a:r>
              <a:rPr lang="fa-IR" sz="2200" dirty="0" smtClean="0">
                <a:solidFill>
                  <a:srgbClr val="0070C0"/>
                </a:solidFill>
              </a:rPr>
              <a:t> - ایجاد روحیه همکاری بین کارکنان هر واحد به منظور پیشرفت سریع  امور .</a:t>
            </a:r>
          </a:p>
          <a:p>
            <a:pPr>
              <a:buFontTx/>
              <a:buChar char="-"/>
            </a:pPr>
            <a:r>
              <a:rPr lang="fa-IR" sz="2200" dirty="0" smtClean="0">
                <a:solidFill>
                  <a:srgbClr val="0070C0"/>
                </a:solidFill>
              </a:rPr>
              <a:t>همکاری با انجمن اسلامی در بالا بردن آگاهیهای کارکنان در زمینه فرهنگی؛ اجتماعی، و سیاسی؛ اقتصادی و فنی و حرفه ای..</a:t>
            </a:r>
          </a:p>
          <a:p>
            <a:pPr>
              <a:buFontTx/>
              <a:buChar char="-"/>
            </a:pPr>
            <a:r>
              <a:rPr lang="fa-IR" sz="2200" dirty="0" smtClean="0">
                <a:solidFill>
                  <a:srgbClr val="0070C0"/>
                </a:solidFill>
              </a:rPr>
              <a:t>- نظارت بر امور واحدبه منظور اطلاع از انجام صحیح کار و ارائه پیشنهادهای سازنده به مسئولین .</a:t>
            </a:r>
          </a:p>
          <a:p>
            <a:pPr>
              <a:buFontTx/>
              <a:buChar char="-"/>
            </a:pPr>
            <a:r>
              <a:rPr lang="fa-IR" sz="2200" dirty="0" smtClean="0">
                <a:solidFill>
                  <a:srgbClr val="0070C0"/>
                </a:solidFill>
              </a:rPr>
              <a:t>همکاری با مدیریت در تهیه برنامه ها به منظور پیشبرد امور واحد</a:t>
            </a:r>
          </a:p>
          <a:p>
            <a:pPr>
              <a:buFontTx/>
              <a:buChar char="-"/>
            </a:pPr>
            <a:r>
              <a:rPr lang="fa-IR" sz="2200" dirty="0" smtClean="0">
                <a:solidFill>
                  <a:srgbClr val="0070C0"/>
                </a:solidFill>
              </a:rPr>
              <a:t>بررسی شکایات کارکنان در مورد نارسایی های واحد و پیگیری مواردی که حق آنها ست .</a:t>
            </a:r>
          </a:p>
          <a:p>
            <a:pPr>
              <a:buFontTx/>
              <a:buChar char="-"/>
            </a:pPr>
            <a:r>
              <a:rPr lang="fa-IR" sz="2200" dirty="0" smtClean="0">
                <a:solidFill>
                  <a:srgbClr val="0070C0"/>
                </a:solidFill>
              </a:rPr>
              <a:t> بررسی و شناخت کمبود ها و نارسایهای واحد و ارائه اطلاعات به مدیر </a:t>
            </a:r>
          </a:p>
          <a:p>
            <a:pPr>
              <a:buFontTx/>
              <a:buChar char="-"/>
            </a:pPr>
            <a:r>
              <a:rPr lang="fa-IR" sz="2200" dirty="0" smtClean="0">
                <a:solidFill>
                  <a:srgbClr val="0070C0"/>
                </a:solidFill>
              </a:rPr>
              <a:t>همکاری و کوشش در بهبود شرایط کار و دستیابی به میزان تولید پیش بیش بینی شده در برنامه ...     </a:t>
            </a:r>
            <a:endParaRPr lang="fa-IR" sz="2200" dirty="0">
              <a:solidFill>
                <a:srgbClr val="0070C0"/>
              </a:solidFill>
            </a:endParaRPr>
          </a:p>
        </p:txBody>
      </p:sp>
      <p:sp>
        <p:nvSpPr>
          <p:cNvPr id="5" name="Title 4"/>
          <p:cNvSpPr>
            <a:spLocks noGrp="1"/>
          </p:cNvSpPr>
          <p:nvPr>
            <p:ph type="ctrTitle"/>
          </p:nvPr>
        </p:nvSpPr>
        <p:spPr>
          <a:xfrm>
            <a:off x="685800" y="0"/>
            <a:ext cx="7772400" cy="533400"/>
          </a:xfrm>
        </p:spPr>
        <p:txBody>
          <a:bodyPr>
            <a:normAutofit fontScale="90000"/>
          </a:bodyPr>
          <a:lstStyle/>
          <a:p>
            <a:r>
              <a:rPr lang="fa-IR" dirty="0" smtClean="0"/>
              <a:t>وظایف و اختیارات شورای اسلامی کار </a:t>
            </a:r>
            <a:endParaRPr lang="fa-IR"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endParaRPr lang="fa-IR"/>
          </a:p>
        </p:txBody>
      </p:sp>
      <p:sp>
        <p:nvSpPr>
          <p:cNvPr id="5" name="Title 4"/>
          <p:cNvSpPr>
            <a:spLocks noGrp="1"/>
          </p:cNvSpPr>
          <p:nvPr>
            <p:ph type="ctrTitle"/>
          </p:nvPr>
        </p:nvSpPr>
        <p:spPr/>
        <p:txBody>
          <a:bodyPr/>
          <a:lstStyle/>
          <a:p>
            <a:endParaRPr lang="fa-IR"/>
          </a:p>
        </p:txBody>
      </p:sp>
    </p:spTree>
  </p:cSld>
  <p:clrMapOvr>
    <a:masterClrMapping/>
  </p:clrMapOvr>
  <p:transition>
    <p:rand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endParaRPr lang="fa-IR"/>
          </a:p>
        </p:txBody>
      </p:sp>
      <p:sp>
        <p:nvSpPr>
          <p:cNvPr id="5" name="Title 4"/>
          <p:cNvSpPr>
            <a:spLocks noGrp="1"/>
          </p:cNvSpPr>
          <p:nvPr>
            <p:ph type="ctrTitle"/>
          </p:nvPr>
        </p:nvSpPr>
        <p:spPr/>
        <p:txBody>
          <a:bodyPr/>
          <a:lstStyle/>
          <a:p>
            <a:endParaRPr lang="fa-IR"/>
          </a:p>
        </p:txBody>
      </p:sp>
    </p:spTree>
  </p:cSld>
  <p:clrMapOvr>
    <a:masterClrMapping/>
  </p:clrMapOvr>
  <p:transition>
    <p:rand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endParaRPr lang="fa-IR"/>
          </a:p>
        </p:txBody>
      </p:sp>
      <p:sp>
        <p:nvSpPr>
          <p:cNvPr id="5" name="Title 4"/>
          <p:cNvSpPr>
            <a:spLocks noGrp="1"/>
          </p:cNvSpPr>
          <p:nvPr>
            <p:ph type="ctrTitle"/>
          </p:nvPr>
        </p:nvSpPr>
        <p:spPr/>
        <p:txBody>
          <a:bodyPr/>
          <a:lstStyle/>
          <a:p>
            <a:endParaRPr lang="fa-I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0" y="1371600"/>
            <a:ext cx="8991600" cy="5486400"/>
          </a:xfrm>
        </p:spPr>
        <p:txBody>
          <a:bodyPr>
            <a:noAutofit/>
          </a:bodyPr>
          <a:lstStyle/>
          <a:p>
            <a:pPr algn="r"/>
            <a:r>
              <a:rPr lang="fa-IR" sz="2400" dirty="0" smtClean="0">
                <a:solidFill>
                  <a:srgbClr val="C00000"/>
                </a:solidFill>
                <a:cs typeface="B Traffic" pitchFamily="2" charset="-78"/>
              </a:rPr>
              <a:t>  در قرارداد  نمي توان كمتر از امتيازات آمده در قانون كار  منظور نمود </a:t>
            </a:r>
            <a:r>
              <a:rPr lang="fa-IR" sz="2400" dirty="0" smtClean="0">
                <a:solidFill>
                  <a:srgbClr val="C00000"/>
                </a:solidFill>
                <a:cs typeface="B Traffic" pitchFamily="2" charset="-78"/>
              </a:rPr>
              <a:t>.</a:t>
            </a:r>
          </a:p>
          <a:p>
            <a:pPr algn="r"/>
            <a:endParaRPr lang="fa-IR" sz="2400" dirty="0" smtClean="0">
              <a:solidFill>
                <a:srgbClr val="C00000"/>
              </a:solidFill>
              <a:cs typeface="B Traffic" pitchFamily="2" charset="-78"/>
            </a:endParaRPr>
          </a:p>
          <a:p>
            <a:pPr algn="r">
              <a:buFont typeface="Wingdings" pitchFamily="2" charset="2"/>
              <a:buChar char="q"/>
            </a:pPr>
            <a:r>
              <a:rPr lang="fa-IR" sz="2400" dirty="0" smtClean="0">
                <a:solidFill>
                  <a:schemeClr val="bg1"/>
                </a:solidFill>
                <a:cs typeface="B Traffic" pitchFamily="2" charset="-78"/>
              </a:rPr>
              <a:t> - </a:t>
            </a:r>
            <a:r>
              <a:rPr lang="fa-IR" sz="2800" dirty="0" smtClean="0">
                <a:solidFill>
                  <a:srgbClr val="0070C0"/>
                </a:solidFill>
                <a:cs typeface="B Traffic" pitchFamily="2" charset="-78"/>
              </a:rPr>
              <a:t>قرارداد  بايد مشروع باشد </a:t>
            </a:r>
          </a:p>
          <a:p>
            <a:pPr algn="r">
              <a:buFont typeface="Wingdings" pitchFamily="2" charset="2"/>
              <a:buChar char="q"/>
            </a:pPr>
            <a:r>
              <a:rPr lang="fa-IR" sz="2800" dirty="0" smtClean="0">
                <a:solidFill>
                  <a:srgbClr val="0070C0"/>
                </a:solidFill>
                <a:cs typeface="B Traffic" pitchFamily="2" charset="-78"/>
              </a:rPr>
              <a:t> - موضوع قرارداد بايد معين باشد </a:t>
            </a:r>
          </a:p>
          <a:p>
            <a:pPr algn="r">
              <a:buFont typeface="Wingdings" pitchFamily="2" charset="2"/>
              <a:buChar char="q"/>
            </a:pPr>
            <a:r>
              <a:rPr lang="fa-IR" sz="2800" dirty="0" smtClean="0">
                <a:solidFill>
                  <a:srgbClr val="0070C0"/>
                </a:solidFill>
                <a:cs typeface="B Traffic" pitchFamily="2" charset="-78"/>
              </a:rPr>
              <a:t> - طرفين نبايد ممنوعيت قانوني و شرعي در تصرف اموال يا انجام كار مورد نظر داشته باشند </a:t>
            </a:r>
          </a:p>
          <a:p>
            <a:pPr algn="r">
              <a:buFont typeface="Wingdings" pitchFamily="2" charset="2"/>
              <a:buChar char="q"/>
            </a:pPr>
            <a:r>
              <a:rPr lang="fa-IR" sz="2800" dirty="0" smtClean="0">
                <a:solidFill>
                  <a:srgbClr val="0070C0"/>
                </a:solidFill>
                <a:cs typeface="B Traffic" pitchFamily="2" charset="-78"/>
              </a:rPr>
              <a:t> - اصل بر صحت كليه قراردادهاي كار مي باشد مگر آنكه خلاف آنها در مراجع ذيصلاح  ثابت شود . </a:t>
            </a:r>
            <a:endParaRPr lang="en-US" sz="2800" dirty="0" smtClean="0">
              <a:solidFill>
                <a:srgbClr val="0070C0"/>
              </a:solidFill>
              <a:cs typeface="B Traffic" pitchFamily="2" charset="-78"/>
            </a:endParaRPr>
          </a:p>
          <a:p>
            <a:pPr algn="r"/>
            <a:endParaRPr lang="fa-IR" sz="2400" dirty="0"/>
          </a:p>
        </p:txBody>
      </p:sp>
      <p:sp>
        <p:nvSpPr>
          <p:cNvPr id="5" name="Rectangle 4"/>
          <p:cNvSpPr/>
          <p:nvPr/>
        </p:nvSpPr>
        <p:spPr>
          <a:xfrm>
            <a:off x="2895600" y="304800"/>
            <a:ext cx="5341471" cy="707886"/>
          </a:xfrm>
          <a:prstGeom prst="rect">
            <a:avLst/>
          </a:prstGeom>
        </p:spPr>
        <p:txBody>
          <a:bodyPr wrap="square">
            <a:spAutoFit/>
          </a:bodyPr>
          <a:lstStyle/>
          <a:p>
            <a:r>
              <a:rPr lang="fa-IR" sz="4000" dirty="0" smtClean="0">
                <a:solidFill>
                  <a:srgbClr val="FF0000"/>
                </a:solidFill>
                <a:cs typeface="B Traffic" pitchFamily="2" charset="-78"/>
              </a:rPr>
              <a:t>شرايط اساسي قرار داد </a:t>
            </a:r>
            <a:endParaRPr lang="fa-IR" sz="4000" dirty="0">
              <a:solidFill>
                <a:srgbClr val="FF0000"/>
              </a:solidFill>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152400" y="1066800"/>
            <a:ext cx="8763000" cy="880872"/>
          </a:xfrm>
          <a:prstGeom prst="horizontalScroll">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fa-IR" sz="4000" dirty="0">
              <a:cs typeface="0 Badr" pitchFamily="2" charset="-78"/>
            </a:endParaRPr>
          </a:p>
        </p:txBody>
      </p:sp>
      <p:sp>
        <p:nvSpPr>
          <p:cNvPr id="5" name="Horizontal Scroll 4"/>
          <p:cNvSpPr/>
          <p:nvPr/>
        </p:nvSpPr>
        <p:spPr>
          <a:xfrm>
            <a:off x="152400" y="1905000"/>
            <a:ext cx="8839200" cy="838200"/>
          </a:xfrm>
          <a:prstGeom prst="horizontalScroll">
            <a:avLst/>
          </a:prstGeom>
        </p:spPr>
        <p:style>
          <a:lnRef idx="1">
            <a:schemeClr val="accent5"/>
          </a:lnRef>
          <a:fillRef idx="2">
            <a:schemeClr val="accent5"/>
          </a:fillRef>
          <a:effectRef idx="1">
            <a:schemeClr val="accent5"/>
          </a:effectRef>
          <a:fontRef idx="minor">
            <a:schemeClr val="dk1"/>
          </a:fontRef>
        </p:style>
        <p:txBody>
          <a:bodyPr rtlCol="1" anchor="ctr"/>
          <a:lstStyle/>
          <a:p>
            <a:pPr algn="ctr"/>
            <a:endParaRPr lang="fa-IR" sz="4000" dirty="0">
              <a:cs typeface="0 Badr" pitchFamily="2" charset="-78"/>
            </a:endParaRPr>
          </a:p>
        </p:txBody>
      </p:sp>
      <p:sp>
        <p:nvSpPr>
          <p:cNvPr id="6" name="Horizontal Scroll 5"/>
          <p:cNvSpPr/>
          <p:nvPr/>
        </p:nvSpPr>
        <p:spPr>
          <a:xfrm>
            <a:off x="152400" y="2667000"/>
            <a:ext cx="8991600" cy="914400"/>
          </a:xfrm>
          <a:prstGeom prst="horizontalScroll">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fa-IR" sz="2400" dirty="0">
              <a:solidFill>
                <a:srgbClr val="FFFF00"/>
              </a:solidFill>
              <a:cs typeface="0 Badr" pitchFamily="2" charset="-78"/>
            </a:endParaRPr>
          </a:p>
        </p:txBody>
      </p:sp>
      <p:sp>
        <p:nvSpPr>
          <p:cNvPr id="7" name="Horizontal Scroll 6"/>
          <p:cNvSpPr/>
          <p:nvPr/>
        </p:nvSpPr>
        <p:spPr>
          <a:xfrm>
            <a:off x="152400" y="3505200"/>
            <a:ext cx="8839200" cy="914400"/>
          </a:xfrm>
          <a:prstGeom prst="horizontalScroll">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sz="4000" dirty="0">
              <a:solidFill>
                <a:srgbClr val="002060"/>
              </a:solidFill>
              <a:cs typeface="0 Badr" pitchFamily="2" charset="-78"/>
            </a:endParaRPr>
          </a:p>
        </p:txBody>
      </p:sp>
      <p:sp>
        <p:nvSpPr>
          <p:cNvPr id="8" name="Horizontal Scroll 7"/>
          <p:cNvSpPr/>
          <p:nvPr/>
        </p:nvSpPr>
        <p:spPr>
          <a:xfrm>
            <a:off x="152400" y="4343400"/>
            <a:ext cx="8839200" cy="990600"/>
          </a:xfrm>
          <a:prstGeom prst="horizontalScroll">
            <a:avLst/>
          </a:prstGeom>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sz="4000" dirty="0">
              <a:solidFill>
                <a:srgbClr val="002060"/>
              </a:solidFill>
              <a:cs typeface="0 Badr" pitchFamily="2" charset="-78"/>
            </a:endParaRPr>
          </a:p>
        </p:txBody>
      </p:sp>
      <p:sp>
        <p:nvSpPr>
          <p:cNvPr id="9" name="Horizontal Scroll 8"/>
          <p:cNvSpPr/>
          <p:nvPr/>
        </p:nvSpPr>
        <p:spPr>
          <a:xfrm>
            <a:off x="0" y="5257800"/>
            <a:ext cx="8839200" cy="762000"/>
          </a:xfrm>
          <a:prstGeom prst="horizontalScroll">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fa-IR" sz="4000" dirty="0">
              <a:solidFill>
                <a:srgbClr val="002060"/>
              </a:solidFill>
              <a:cs typeface="0 Badr" pitchFamily="2" charset="-78"/>
            </a:endParaRPr>
          </a:p>
        </p:txBody>
      </p:sp>
      <p:sp>
        <p:nvSpPr>
          <p:cNvPr id="10" name="Horizontal Scroll 9"/>
          <p:cNvSpPr/>
          <p:nvPr/>
        </p:nvSpPr>
        <p:spPr>
          <a:xfrm>
            <a:off x="152400" y="5943600"/>
            <a:ext cx="8839200" cy="914400"/>
          </a:xfrm>
          <a:prstGeom prst="horizontalScroll">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sz="4000" dirty="0">
              <a:solidFill>
                <a:srgbClr val="002060"/>
              </a:solidFill>
              <a:cs typeface="0 Badr" pitchFamily="2" charset="-78"/>
            </a:endParaRPr>
          </a:p>
        </p:txBody>
      </p:sp>
      <p:sp>
        <p:nvSpPr>
          <p:cNvPr id="11" name="Subtitle 2"/>
          <p:cNvSpPr txBox="1">
            <a:spLocks/>
          </p:cNvSpPr>
          <p:nvPr/>
        </p:nvSpPr>
        <p:spPr>
          <a:xfrm>
            <a:off x="152400" y="1219200"/>
            <a:ext cx="9144000" cy="5791200"/>
          </a:xfrm>
          <a:prstGeom prst="rect">
            <a:avLst/>
          </a:prstGeom>
        </p:spPr>
        <p:txBody>
          <a:bodyPr vert="horz" lIns="0" rIns="18288">
            <a:normAutofit/>
          </a:bodyPr>
          <a:lstStyle/>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fa-IR" sz="3200" b="0" i="0" u="none" strike="noStrike" kern="1200" cap="none" spc="0" normalizeH="0" baseline="0" noProof="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r>
              <a:rPr kumimoji="0" lang="fa-IR" sz="3200" b="0" i="0" u="none" strike="noStrike" kern="1200" cap="none" spc="0" normalizeH="0" baseline="0" noProof="0" smtClean="0">
                <a:ln>
                  <a:noFill/>
                </a:ln>
                <a:solidFill>
                  <a:schemeClr val="tx1"/>
                </a:solidFill>
                <a:effectLst/>
                <a:uLnTx/>
                <a:uFillTx/>
                <a:latin typeface="+mn-lt"/>
                <a:ea typeface="+mn-ea"/>
                <a:cs typeface="0 Badr" pitchFamily="2" charset="-78"/>
              </a:rPr>
              <a:t>  </a:t>
            </a:r>
            <a:endParaRPr kumimoji="0" lang="en-US" sz="3200" b="0" i="0" u="none" strike="noStrike" kern="1200" cap="none" spc="0" normalizeH="0" baseline="0" noProof="0" dirty="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0 Badr"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fa-IR" sz="3200" b="0" i="0" u="none" strike="noStrike" kern="1200" cap="none" spc="0" normalizeH="0" baseline="0" noProof="0" dirty="0">
              <a:ln>
                <a:noFill/>
              </a:ln>
              <a:solidFill>
                <a:schemeClr val="tx1"/>
              </a:solidFill>
              <a:effectLst/>
              <a:uLnTx/>
              <a:uFillTx/>
              <a:latin typeface="+mn-lt"/>
              <a:ea typeface="+mn-ea"/>
              <a:cs typeface="0 Badr" pitchFamily="2" charset="-78"/>
            </a:endParaRPr>
          </a:p>
        </p:txBody>
      </p:sp>
      <p:sp>
        <p:nvSpPr>
          <p:cNvPr id="14" name="Flowchart: Punched Tape 13"/>
          <p:cNvSpPr/>
          <p:nvPr/>
        </p:nvSpPr>
        <p:spPr>
          <a:xfrm>
            <a:off x="0" y="0"/>
            <a:ext cx="8991600" cy="1185672"/>
          </a:xfrm>
          <a:prstGeom prst="flowChartPunchedTape">
            <a:avLst/>
          </a:prstGeom>
        </p:spPr>
        <p:style>
          <a:lnRef idx="1">
            <a:schemeClr val="accent4"/>
          </a:lnRef>
          <a:fillRef idx="2">
            <a:schemeClr val="accent4"/>
          </a:fillRef>
          <a:effectRef idx="1">
            <a:schemeClr val="accent4"/>
          </a:effectRef>
          <a:fontRef idx="minor">
            <a:schemeClr val="dk1"/>
          </a:fontRef>
        </p:style>
        <p:txBody>
          <a:bodyPr rtlCol="1" anchor="ctr"/>
          <a:lstStyle/>
          <a:p>
            <a:pPr algn="ctr"/>
            <a:endParaRPr lang="fa-IR" sz="4400" dirty="0">
              <a:cs typeface="0 Badr" pitchFamily="2" charset="-78"/>
            </a:endParaRPr>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43841"/>
            <a:ext cx="8839200" cy="4832092"/>
          </a:xfrm>
          <a:prstGeom prst="rect">
            <a:avLst/>
          </a:prstGeom>
        </p:spPr>
        <p:txBody>
          <a:bodyPr wrap="square">
            <a:spAutoFit/>
          </a:bodyPr>
          <a:lstStyle/>
          <a:p>
            <a:pPr algn="r" rtl="1">
              <a:buFont typeface="Wingdings" pitchFamily="2" charset="2"/>
              <a:buChar char="v"/>
            </a:pPr>
            <a:r>
              <a:rPr lang="fa-IR" sz="2800" b="1" dirty="0" smtClean="0">
                <a:solidFill>
                  <a:srgbClr val="0070C0"/>
                </a:solidFill>
                <a:cs typeface="B Traffic" pitchFamily="2" charset="-78"/>
              </a:rPr>
              <a:t>به موجب قانون قرارداد بايد حاوي موارد زير باشد : </a:t>
            </a:r>
          </a:p>
          <a:p>
            <a:pPr algn="r" rtl="1">
              <a:buFont typeface="Wingdings" pitchFamily="2" charset="2"/>
              <a:buChar char="q"/>
            </a:pPr>
            <a:r>
              <a:rPr lang="fa-IR" sz="2800" b="1" dirty="0" smtClean="0">
                <a:solidFill>
                  <a:srgbClr val="0070C0"/>
                </a:solidFill>
                <a:cs typeface="B Traffic" pitchFamily="2" charset="-78"/>
              </a:rPr>
              <a:t>مشخصات دقيق طرفين </a:t>
            </a:r>
          </a:p>
          <a:p>
            <a:pPr algn="r" rtl="1">
              <a:buFont typeface="Wingdings" pitchFamily="2" charset="2"/>
              <a:buChar char="q"/>
            </a:pPr>
            <a:r>
              <a:rPr lang="fa-IR" sz="2800" b="1" dirty="0" smtClean="0">
                <a:solidFill>
                  <a:srgbClr val="0070C0"/>
                </a:solidFill>
                <a:cs typeface="B Traffic" pitchFamily="2" charset="-78"/>
              </a:rPr>
              <a:t>نوع كار يا حرفه اي كه كارگر بايد به آن اشتغال يابد </a:t>
            </a:r>
          </a:p>
          <a:p>
            <a:pPr algn="r" rtl="1">
              <a:buFont typeface="Wingdings" pitchFamily="2" charset="2"/>
              <a:buChar char="q"/>
            </a:pPr>
            <a:r>
              <a:rPr lang="fa-IR" sz="2800" b="1" dirty="0" smtClean="0">
                <a:solidFill>
                  <a:srgbClr val="0070C0"/>
                </a:solidFill>
                <a:cs typeface="B Traffic" pitchFamily="2" charset="-78"/>
              </a:rPr>
              <a:t>حقوق يا دستمزد مبنا و لواحق آن </a:t>
            </a:r>
          </a:p>
          <a:p>
            <a:pPr algn="r" rtl="1">
              <a:buFont typeface="Wingdings" pitchFamily="2" charset="2"/>
              <a:buChar char="q"/>
            </a:pPr>
            <a:r>
              <a:rPr lang="fa-IR" sz="2800" b="1" dirty="0" smtClean="0">
                <a:solidFill>
                  <a:srgbClr val="0070C0"/>
                </a:solidFill>
                <a:cs typeface="B Traffic" pitchFamily="2" charset="-78"/>
              </a:rPr>
              <a:t>ساعات كار ، تعطيلات و مرخصيها </a:t>
            </a:r>
          </a:p>
          <a:p>
            <a:pPr algn="r" rtl="1">
              <a:buFont typeface="Wingdings" pitchFamily="2" charset="2"/>
              <a:buChar char="q"/>
            </a:pPr>
            <a:r>
              <a:rPr lang="fa-IR" sz="2800" b="1" dirty="0" smtClean="0">
                <a:solidFill>
                  <a:srgbClr val="0070C0"/>
                </a:solidFill>
                <a:cs typeface="B Traffic" pitchFamily="2" charset="-78"/>
              </a:rPr>
              <a:t>محل انجام كار </a:t>
            </a:r>
          </a:p>
          <a:p>
            <a:pPr algn="r" rtl="1">
              <a:buFont typeface="Wingdings" pitchFamily="2" charset="2"/>
              <a:buChar char="q"/>
            </a:pPr>
            <a:r>
              <a:rPr lang="fa-IR" sz="2800" b="1" dirty="0" smtClean="0">
                <a:solidFill>
                  <a:srgbClr val="0070C0"/>
                </a:solidFill>
                <a:cs typeface="B Traffic" pitchFamily="2" charset="-78"/>
              </a:rPr>
              <a:t>تاريخ انعقاد قرارداد </a:t>
            </a:r>
          </a:p>
          <a:p>
            <a:pPr algn="r" rtl="1">
              <a:buFont typeface="Wingdings" pitchFamily="2" charset="2"/>
              <a:buChar char="q"/>
            </a:pPr>
            <a:r>
              <a:rPr lang="fa-IR" sz="2800" b="1" dirty="0" smtClean="0">
                <a:solidFill>
                  <a:srgbClr val="0070C0"/>
                </a:solidFill>
                <a:cs typeface="B Traffic" pitchFamily="2" charset="-78"/>
              </a:rPr>
              <a:t>مدت قرارداد</a:t>
            </a:r>
          </a:p>
          <a:p>
            <a:pPr algn="r" rtl="1">
              <a:buFont typeface="Wingdings" pitchFamily="2" charset="2"/>
              <a:buChar char="q"/>
            </a:pPr>
            <a:r>
              <a:rPr lang="fa-IR" sz="2800" b="1" dirty="0" smtClean="0">
                <a:solidFill>
                  <a:srgbClr val="0070C0"/>
                </a:solidFill>
                <a:cs typeface="B Traffic" pitchFamily="2" charset="-78"/>
              </a:rPr>
              <a:t>موارد ديگري كه عرف و عادت شغل يا محل ايجاب مي نمايد </a:t>
            </a:r>
          </a:p>
          <a:p>
            <a:pPr algn="r" rtl="1">
              <a:buFont typeface="Wingdings" pitchFamily="2" charset="2"/>
              <a:buChar char="q"/>
            </a:pPr>
            <a:r>
              <a:rPr lang="fa-IR" sz="2800" b="1" dirty="0" smtClean="0">
                <a:solidFill>
                  <a:srgbClr val="0070C0"/>
                </a:solidFill>
                <a:cs typeface="B Traffic" pitchFamily="2" charset="-78"/>
              </a:rPr>
              <a:t>قرارداد كتبي در 4نسخه تنظيم مي گردد. (اداره كار ، شوراي اسلامي كار ،كارگر و كارفرما ) </a:t>
            </a:r>
            <a:endParaRPr lang="fa-IR" sz="2800" b="1" dirty="0">
              <a:solidFill>
                <a:srgbClr val="0070C0"/>
              </a:solidFill>
              <a:cs typeface="B Traffic" pitchFamily="2" charset="-78"/>
            </a:endParaRPr>
          </a:p>
        </p:txBody>
      </p:sp>
      <p:sp>
        <p:nvSpPr>
          <p:cNvPr id="5" name="Title 4"/>
          <p:cNvSpPr>
            <a:spLocks noGrp="1"/>
          </p:cNvSpPr>
          <p:nvPr>
            <p:ph type="ctrTitle"/>
          </p:nvPr>
        </p:nvSpPr>
        <p:spPr>
          <a:xfrm>
            <a:off x="685800" y="381000"/>
            <a:ext cx="7772400" cy="990600"/>
          </a:xfrm>
        </p:spPr>
        <p:txBody>
          <a:bodyPr/>
          <a:lstStyle/>
          <a:p>
            <a:r>
              <a:rPr lang="fa-IR" b="1" dirty="0" smtClean="0">
                <a:cs typeface="B Traffic" pitchFamily="2" charset="-78"/>
              </a:rPr>
              <a:t>مشخصات قرارداد كار</a:t>
            </a:r>
            <a:endParaRPr lang="fa-IR" b="1"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xEl>
                                              <p:pRg st="8" end="8"/>
                                            </p:txEl>
                                          </p:spTgt>
                                        </p:tgtEl>
                                        <p:attrNameLst>
                                          <p:attrName>style.visibility</p:attrName>
                                        </p:attrNameLst>
                                      </p:cBhvr>
                                      <p:to>
                                        <p:strVal val="visible"/>
                                      </p:to>
                                    </p:set>
                                    <p:anim calcmode="lin" valueType="num">
                                      <p:cBhvr additive="base">
                                        <p:cTn id="5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
                                            <p:txEl>
                                              <p:pRg st="9" end="9"/>
                                            </p:txEl>
                                          </p:spTgt>
                                        </p:tgtEl>
                                        <p:attrNameLst>
                                          <p:attrName>style.visibility</p:attrName>
                                        </p:attrNameLst>
                                      </p:cBhvr>
                                      <p:to>
                                        <p:strVal val="visible"/>
                                      </p:to>
                                    </p:set>
                                    <p:anim calcmode="lin" valueType="num">
                                      <p:cBhvr additive="base">
                                        <p:cTn id="6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0" y="1371600"/>
            <a:ext cx="9144000" cy="5486400"/>
          </a:xfrm>
        </p:spPr>
        <p:txBody>
          <a:bodyPr>
            <a:noAutofit/>
          </a:bodyPr>
          <a:lstStyle/>
          <a:p>
            <a:pPr>
              <a:buFont typeface="Wingdings" pitchFamily="2" charset="2"/>
              <a:buChar char="q"/>
            </a:pPr>
            <a:r>
              <a:rPr lang="fa-IR" sz="2400" dirty="0" smtClean="0">
                <a:solidFill>
                  <a:srgbClr val="0070C0"/>
                </a:solidFill>
                <a:cs typeface="B Traffic" pitchFamily="2" charset="-78"/>
              </a:rPr>
              <a:t> 1- مقاطعه دهنده مكلف است قرارداد خود را با مقاطعه كار بنحوي منعقد نمايد كه در آن مقاطعه كار متعهد گردد كه تمامي مقررات قانون كار را در مورد كاركنان اعمال نمايد.</a:t>
            </a:r>
          </a:p>
          <a:p>
            <a:r>
              <a:rPr lang="fa-IR" sz="2400" dirty="0" smtClean="0">
                <a:solidFill>
                  <a:srgbClr val="0070C0"/>
                </a:solidFill>
                <a:cs typeface="B Traffic" pitchFamily="2" charset="-78"/>
              </a:rPr>
              <a:t> </a:t>
            </a:r>
            <a:endParaRPr lang="en-US" sz="2400" dirty="0" smtClean="0">
              <a:solidFill>
                <a:srgbClr val="0070C0"/>
              </a:solidFill>
              <a:cs typeface="B Traffic" pitchFamily="2" charset="-78"/>
            </a:endParaRPr>
          </a:p>
          <a:p>
            <a:pPr>
              <a:buFont typeface="Wingdings" pitchFamily="2" charset="2"/>
              <a:buChar char="q"/>
            </a:pPr>
            <a:r>
              <a:rPr lang="fa-IR" sz="2400" dirty="0" smtClean="0">
                <a:solidFill>
                  <a:srgbClr val="0070C0"/>
                </a:solidFill>
                <a:cs typeface="B Traffic" pitchFamily="2" charset="-78"/>
              </a:rPr>
              <a:t>  2- مطالبات كارگر جزء ديون ممتازه يعني داراي امتياز بوده و كارفرمايان مي باشند بدهي پيمانكاران به كارگران را برابر راي مراجع قانوني از مطالبات پيمانكار از جمله ضمانت حسن انجام كار پرداخت نمايند .</a:t>
            </a:r>
          </a:p>
          <a:p>
            <a:pPr>
              <a:buFont typeface="Wingdings" pitchFamily="2" charset="2"/>
              <a:buChar char="q"/>
            </a:pPr>
            <a:endParaRPr lang="en-US" sz="2400" dirty="0" smtClean="0">
              <a:solidFill>
                <a:srgbClr val="0070C0"/>
              </a:solidFill>
              <a:cs typeface="B Traffic" pitchFamily="2" charset="-78"/>
            </a:endParaRPr>
          </a:p>
          <a:p>
            <a:pPr>
              <a:buFont typeface="Wingdings" pitchFamily="2" charset="2"/>
              <a:buChar char="q"/>
            </a:pPr>
            <a:r>
              <a:rPr lang="fa-IR" sz="2400" dirty="0" smtClean="0">
                <a:solidFill>
                  <a:srgbClr val="0070C0"/>
                </a:solidFill>
                <a:cs typeface="B Traffic" pitchFamily="2" charset="-78"/>
              </a:rPr>
              <a:t> 3- چنانچه مقاطعه دهنده بر خلاف ترتيب فوق به انعقاد قرارداد با مقاطعه كار بپردازد و يا قبل از پايان 45روز از تحويل موقت ، تسويه حساب نمايد ،  به پرداخت ديون مقاطعه كار در قبال كارگران خواهد بود . </a:t>
            </a:r>
            <a:endParaRPr lang="fa-IR" sz="2400" dirty="0"/>
          </a:p>
        </p:txBody>
      </p:sp>
      <p:sp>
        <p:nvSpPr>
          <p:cNvPr id="6" name="Title 5"/>
          <p:cNvSpPr>
            <a:spLocks noGrp="1"/>
          </p:cNvSpPr>
          <p:nvPr>
            <p:ph type="ctrTitle"/>
          </p:nvPr>
        </p:nvSpPr>
        <p:spPr>
          <a:xfrm>
            <a:off x="685800" y="381000"/>
            <a:ext cx="7772400" cy="838200"/>
          </a:xfrm>
        </p:spPr>
        <p:txBody>
          <a:bodyPr/>
          <a:lstStyle/>
          <a:p>
            <a:r>
              <a:rPr lang="fa-IR" b="1" dirty="0" smtClean="0">
                <a:cs typeface="B Traffic" pitchFamily="2" charset="-78"/>
              </a:rPr>
              <a:t>قرارداد مقاطعه كاري</a:t>
            </a:r>
            <a:endParaRPr lang="fa-IR" b="1"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0" y="1295400"/>
            <a:ext cx="9144000" cy="4572000"/>
          </a:xfrm>
        </p:spPr>
        <p:txBody>
          <a:bodyPr>
            <a:noAutofit/>
          </a:bodyPr>
          <a:lstStyle/>
          <a:p>
            <a:pPr>
              <a:buFont typeface="Wingdings" pitchFamily="2" charset="2"/>
              <a:buChar char="q"/>
            </a:pPr>
            <a:r>
              <a:rPr lang="fa-IR" sz="2800" dirty="0" smtClean="0">
                <a:solidFill>
                  <a:srgbClr val="0070C0"/>
                </a:solidFill>
                <a:cs typeface="B Traffic" pitchFamily="2" charset="-78"/>
              </a:rPr>
              <a:t> مدتي است كه كارگر براي آشنايي با محيط كار به منظور انتخاب يا عدم انتخاب آن،و كارفرما براي شناخت خصوصيات كارگر و استخدام يا عدم استخدام او در نظر مي گيرد .</a:t>
            </a:r>
          </a:p>
          <a:p>
            <a:endParaRPr lang="fa-IR" sz="2800" dirty="0" smtClean="0">
              <a:solidFill>
                <a:srgbClr val="0070C0"/>
              </a:solidFill>
              <a:cs typeface="B Traffic" pitchFamily="2" charset="-78"/>
            </a:endParaRPr>
          </a:p>
          <a:p>
            <a:pPr>
              <a:buFont typeface="Wingdings" pitchFamily="2" charset="2"/>
              <a:buChar char="q"/>
            </a:pPr>
            <a:endParaRPr lang="fa-IR" sz="2800" dirty="0" smtClean="0">
              <a:solidFill>
                <a:srgbClr val="0070C0"/>
              </a:solidFill>
              <a:cs typeface="B Traffic" pitchFamily="2" charset="-78"/>
            </a:endParaRPr>
          </a:p>
          <a:p>
            <a:r>
              <a:rPr lang="fa-IR" sz="2800" dirty="0" smtClean="0">
                <a:solidFill>
                  <a:srgbClr val="0070C0"/>
                </a:solidFill>
                <a:cs typeface="B Traffic" pitchFamily="2" charset="-78"/>
              </a:rPr>
              <a:t>( حداكثر اين مدت براي كارگران ساده و نيمه ماهر يك ماه و براي كارگران ماهر و داراي تخصص ، سه ماه مي باشد ) </a:t>
            </a:r>
          </a:p>
          <a:p>
            <a:endParaRPr lang="fa-IR" sz="2800" dirty="0">
              <a:solidFill>
                <a:srgbClr val="0070C0"/>
              </a:solidFill>
            </a:endParaRPr>
          </a:p>
        </p:txBody>
      </p:sp>
      <p:sp>
        <p:nvSpPr>
          <p:cNvPr id="5" name="Title 4"/>
          <p:cNvSpPr>
            <a:spLocks noGrp="1"/>
          </p:cNvSpPr>
          <p:nvPr>
            <p:ph type="ctrTitle"/>
          </p:nvPr>
        </p:nvSpPr>
        <p:spPr>
          <a:xfrm>
            <a:off x="685800" y="381000"/>
            <a:ext cx="7772400" cy="762000"/>
          </a:xfrm>
        </p:spPr>
        <p:txBody>
          <a:bodyPr/>
          <a:lstStyle/>
          <a:p>
            <a:r>
              <a:rPr lang="fa-IR" b="1" dirty="0" smtClean="0">
                <a:cs typeface="B Traffic" pitchFamily="2" charset="-78"/>
              </a:rPr>
              <a:t>دوره آزمايشي</a:t>
            </a:r>
            <a:endParaRPr lang="fa-IR" b="1"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 calcmode="lin" valueType="num">
                                      <p:cBhvr additive="base">
                                        <p:cTn id="1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0" y="838200"/>
            <a:ext cx="8991600" cy="6019800"/>
          </a:xfrm>
        </p:spPr>
        <p:txBody>
          <a:bodyPr>
            <a:noAutofit/>
          </a:bodyPr>
          <a:lstStyle/>
          <a:p>
            <a:pPr>
              <a:buFont typeface="Wingdings" pitchFamily="2" charset="2"/>
              <a:buChar char="v"/>
            </a:pPr>
            <a:r>
              <a:rPr lang="fa-IR" sz="2400" dirty="0" smtClean="0">
                <a:solidFill>
                  <a:srgbClr val="0070C0"/>
                </a:solidFill>
                <a:cs typeface="B Traffic" pitchFamily="2" charset="-78"/>
              </a:rPr>
              <a:t>هرگاه انجام تعهدات يكي ازطرفين متوقف شود قرارداد كار بحال تعليق درمي آيد </a:t>
            </a:r>
            <a:endParaRPr lang="en-US" sz="2400" dirty="0" smtClean="0">
              <a:solidFill>
                <a:srgbClr val="0070C0"/>
              </a:solidFill>
              <a:cs typeface="B Traffic" pitchFamily="2" charset="-78"/>
            </a:endParaRPr>
          </a:p>
          <a:p>
            <a:pPr algn="r">
              <a:buFont typeface="Wingdings" pitchFamily="2" charset="2"/>
              <a:buChar char="q"/>
            </a:pPr>
            <a:r>
              <a:rPr lang="fa-IR" sz="2400" dirty="0" smtClean="0">
                <a:solidFill>
                  <a:srgbClr val="0070C0"/>
                </a:solidFill>
                <a:cs typeface="B Traffic" pitchFamily="2" charset="-78"/>
              </a:rPr>
              <a:t>  - به واسطه قوه قهريه ويا بروز حوادث غير قابل پيش بيني كه وقوع آن</a:t>
            </a:r>
            <a:r>
              <a:rPr lang="en-US" sz="2400" dirty="0" smtClean="0">
                <a:solidFill>
                  <a:srgbClr val="0070C0"/>
                </a:solidFill>
                <a:cs typeface="B Traffic" pitchFamily="2" charset="-78"/>
              </a:rPr>
              <a:t> </a:t>
            </a:r>
            <a:r>
              <a:rPr lang="fa-IR" sz="2400" dirty="0" smtClean="0">
                <a:solidFill>
                  <a:srgbClr val="0070C0"/>
                </a:solidFill>
                <a:cs typeface="B Traffic" pitchFamily="2" charset="-78"/>
              </a:rPr>
              <a:t>اراده طرفين خارج باشد ، تمام يا قسمتي از كارگاه تعطيل شود .</a:t>
            </a:r>
            <a:endParaRPr lang="en-US" sz="2400" dirty="0" smtClean="0">
              <a:solidFill>
                <a:srgbClr val="0070C0"/>
              </a:solidFill>
              <a:cs typeface="B Traffic" pitchFamily="2" charset="-78"/>
            </a:endParaRPr>
          </a:p>
          <a:p>
            <a:pPr algn="r">
              <a:buFont typeface="Wingdings" pitchFamily="2" charset="2"/>
              <a:buChar char="q"/>
            </a:pPr>
            <a:r>
              <a:rPr lang="fa-IR" sz="2400" dirty="0" smtClean="0">
                <a:solidFill>
                  <a:srgbClr val="0070C0"/>
                </a:solidFill>
                <a:cs typeface="B Traffic" pitchFamily="2" charset="-78"/>
              </a:rPr>
              <a:t> </a:t>
            </a:r>
            <a:r>
              <a:rPr lang="fa-IR" sz="2400" dirty="0" smtClean="0">
                <a:solidFill>
                  <a:srgbClr val="0070C0"/>
                </a:solidFill>
                <a:cs typeface="B Traffic" pitchFamily="2" charset="-78"/>
              </a:rPr>
              <a:t>-مرخصي </a:t>
            </a:r>
            <a:r>
              <a:rPr lang="fa-IR" sz="2400" dirty="0" smtClean="0">
                <a:solidFill>
                  <a:srgbClr val="0070C0"/>
                </a:solidFill>
                <a:cs typeface="B Traffic" pitchFamily="2" charset="-78"/>
              </a:rPr>
              <a:t>تحصيلي كه به مدت 2 سال قراردادرا به حال تعليق درمي آورد و تا 2 سال ديگر قابل تمديد است .</a:t>
            </a:r>
            <a:endParaRPr lang="en-US" sz="2400" dirty="0" smtClean="0">
              <a:solidFill>
                <a:srgbClr val="0070C0"/>
              </a:solidFill>
              <a:cs typeface="B Traffic" pitchFamily="2" charset="-78"/>
            </a:endParaRPr>
          </a:p>
          <a:p>
            <a:pPr algn="r">
              <a:buFont typeface="Wingdings" pitchFamily="2" charset="2"/>
              <a:buChar char="q"/>
            </a:pPr>
            <a:r>
              <a:rPr lang="fa-IR" sz="2400" dirty="0" smtClean="0">
                <a:solidFill>
                  <a:srgbClr val="0070C0"/>
                </a:solidFill>
                <a:cs typeface="B Traffic" pitchFamily="2" charset="-78"/>
              </a:rPr>
              <a:t> - ساير مرخصي هاي بدون حقوق </a:t>
            </a:r>
            <a:endParaRPr lang="en-US" sz="2400" dirty="0" smtClean="0">
              <a:solidFill>
                <a:srgbClr val="0070C0"/>
              </a:solidFill>
              <a:cs typeface="B Traffic" pitchFamily="2" charset="-78"/>
            </a:endParaRPr>
          </a:p>
          <a:p>
            <a:pPr algn="r">
              <a:buFont typeface="Wingdings" pitchFamily="2" charset="2"/>
              <a:buChar char="q"/>
            </a:pPr>
            <a:r>
              <a:rPr lang="fa-IR" sz="2400" dirty="0" smtClean="0">
                <a:solidFill>
                  <a:srgbClr val="0070C0"/>
                </a:solidFill>
                <a:cs typeface="B Traffic" pitchFamily="2" charset="-78"/>
              </a:rPr>
              <a:t> - دوران سربازي(البته پس از پايان خدمت بايستي ظرف2 ماه به سر كاربرگردد  و در صوريتكه شغل وي حذف شده باشد بايد در شغل مشابه مشغول  شود .) </a:t>
            </a:r>
            <a:endParaRPr lang="en-US" sz="2400" dirty="0" smtClean="0">
              <a:solidFill>
                <a:srgbClr val="0070C0"/>
              </a:solidFill>
              <a:cs typeface="B Traffic" pitchFamily="2" charset="-78"/>
            </a:endParaRPr>
          </a:p>
          <a:p>
            <a:pPr algn="r">
              <a:buFont typeface="Wingdings" pitchFamily="2" charset="2"/>
              <a:buChar char="q"/>
            </a:pPr>
            <a:r>
              <a:rPr lang="fa-IR" sz="2400" dirty="0" smtClean="0">
                <a:solidFill>
                  <a:srgbClr val="0070C0"/>
                </a:solidFill>
                <a:cs typeface="B Traffic" pitchFamily="2" charset="-78"/>
              </a:rPr>
              <a:t>  -توقيف كارگر </a:t>
            </a:r>
            <a:r>
              <a:rPr lang="fa-IR" sz="2400" dirty="0" smtClean="0">
                <a:solidFill>
                  <a:srgbClr val="0070C0"/>
                </a:solidFill>
                <a:cs typeface="B Traffic" pitchFamily="2" charset="-78"/>
              </a:rPr>
              <a:t>درصورتي كه </a:t>
            </a:r>
            <a:r>
              <a:rPr lang="fa-IR" sz="2400" dirty="0" smtClean="0">
                <a:solidFill>
                  <a:srgbClr val="0070C0"/>
                </a:solidFill>
                <a:cs typeface="B Traffic" pitchFamily="2" charset="-78"/>
              </a:rPr>
              <a:t>منتهي به حكم محكوميت </a:t>
            </a:r>
            <a:r>
              <a:rPr lang="fa-IR" sz="2400" dirty="0" smtClean="0">
                <a:solidFill>
                  <a:srgbClr val="0070C0"/>
                </a:solidFill>
                <a:cs typeface="B Traffic" pitchFamily="2" charset="-78"/>
              </a:rPr>
              <a:t>كارگر </a:t>
            </a:r>
            <a:r>
              <a:rPr lang="fa-IR" sz="2400" dirty="0" smtClean="0">
                <a:solidFill>
                  <a:srgbClr val="0070C0"/>
                </a:solidFill>
                <a:cs typeface="B Traffic" pitchFamily="2" charset="-78"/>
              </a:rPr>
              <a:t>نشود . </a:t>
            </a:r>
          </a:p>
          <a:p>
            <a:r>
              <a:rPr lang="fa-IR" sz="2400" dirty="0" smtClean="0">
                <a:solidFill>
                  <a:srgbClr val="0070C0"/>
                </a:solidFill>
                <a:cs typeface="B Traffic" pitchFamily="2" charset="-78"/>
              </a:rPr>
              <a:t>  </a:t>
            </a:r>
            <a:endParaRPr lang="en-US" sz="2400" dirty="0" smtClean="0">
              <a:solidFill>
                <a:srgbClr val="0070C0"/>
              </a:solidFill>
              <a:cs typeface="B Traffic" pitchFamily="2" charset="-78"/>
            </a:endParaRPr>
          </a:p>
          <a:p>
            <a:endParaRPr lang="fa-IR" sz="2400" dirty="0">
              <a:solidFill>
                <a:srgbClr val="0070C0"/>
              </a:solidFill>
            </a:endParaRPr>
          </a:p>
        </p:txBody>
      </p:sp>
      <p:sp>
        <p:nvSpPr>
          <p:cNvPr id="5" name="Title 4"/>
          <p:cNvSpPr>
            <a:spLocks noGrp="1"/>
          </p:cNvSpPr>
          <p:nvPr>
            <p:ph type="ctrTitle"/>
          </p:nvPr>
        </p:nvSpPr>
        <p:spPr>
          <a:xfrm>
            <a:off x="685800" y="0"/>
            <a:ext cx="7772400" cy="914400"/>
          </a:xfrm>
        </p:spPr>
        <p:txBody>
          <a:bodyPr>
            <a:normAutofit/>
          </a:bodyPr>
          <a:lstStyle/>
          <a:p>
            <a:r>
              <a:rPr lang="fa-IR" b="1" dirty="0" smtClean="0">
                <a:cs typeface="B Traffic" pitchFamily="2" charset="-78"/>
              </a:rPr>
              <a:t>موارد تعليق قرارداد</a:t>
            </a:r>
            <a:endParaRPr lang="fa-IR" b="1"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p Ribbon 3"/>
          <p:cNvSpPr/>
          <p:nvPr/>
        </p:nvSpPr>
        <p:spPr>
          <a:xfrm>
            <a:off x="6781800" y="2286000"/>
            <a:ext cx="2362200" cy="993648"/>
          </a:xfrm>
          <a:prstGeom prst="ribbon2">
            <a:avLst/>
          </a:prstGeom>
        </p:spPr>
        <p:style>
          <a:lnRef idx="3">
            <a:schemeClr val="lt1"/>
          </a:lnRef>
          <a:fillRef idx="1">
            <a:schemeClr val="accent4"/>
          </a:fillRef>
          <a:effectRef idx="1">
            <a:schemeClr val="accent4"/>
          </a:effectRef>
          <a:fontRef idx="minor">
            <a:schemeClr val="lt1"/>
          </a:fontRef>
        </p:style>
        <p:txBody>
          <a:bodyPr rtlCol="1" anchor="ctr"/>
          <a:lstStyle/>
          <a:p>
            <a:pPr algn="ctr"/>
            <a:r>
              <a:rPr lang="fa-IR" sz="2800" dirty="0" smtClean="0">
                <a:solidFill>
                  <a:schemeClr val="bg1"/>
                </a:solidFill>
                <a:cs typeface="B Traffic" pitchFamily="2" charset="-78"/>
              </a:rPr>
              <a:t>فوت</a:t>
            </a:r>
            <a:r>
              <a:rPr lang="fa-IR" dirty="0" smtClean="0">
                <a:solidFill>
                  <a:schemeClr val="bg1"/>
                </a:solidFill>
                <a:cs typeface="B Traffic" pitchFamily="2" charset="-78"/>
              </a:rPr>
              <a:t> </a:t>
            </a:r>
            <a:endParaRPr lang="fa-IR" dirty="0">
              <a:solidFill>
                <a:schemeClr val="bg1"/>
              </a:solidFill>
              <a:cs typeface="B Traffic" pitchFamily="2" charset="-78"/>
            </a:endParaRPr>
          </a:p>
        </p:txBody>
      </p:sp>
      <p:sp>
        <p:nvSpPr>
          <p:cNvPr id="5" name="Up Ribbon 4"/>
          <p:cNvSpPr/>
          <p:nvPr/>
        </p:nvSpPr>
        <p:spPr>
          <a:xfrm>
            <a:off x="0" y="1600200"/>
            <a:ext cx="2740152" cy="1069848"/>
          </a:xfrm>
          <a:prstGeom prst="ribbon2">
            <a:avLst/>
          </a:prstGeom>
        </p:spPr>
        <p:style>
          <a:lnRef idx="1">
            <a:schemeClr val="accent6"/>
          </a:lnRef>
          <a:fillRef idx="3">
            <a:schemeClr val="accent6"/>
          </a:fillRef>
          <a:effectRef idx="2">
            <a:schemeClr val="accent6"/>
          </a:effectRef>
          <a:fontRef idx="minor">
            <a:schemeClr val="lt1"/>
          </a:fontRef>
        </p:style>
        <p:txBody>
          <a:bodyPr rtlCol="1" anchor="ctr"/>
          <a:lstStyle/>
          <a:p>
            <a:pPr algn="ctr"/>
            <a:r>
              <a:rPr lang="fa-IR" sz="2400" dirty="0" smtClean="0">
                <a:cs typeface="B Traffic" pitchFamily="2" charset="-78"/>
              </a:rPr>
              <a:t>بازنشستگي</a:t>
            </a:r>
            <a:r>
              <a:rPr lang="fa-IR" dirty="0" smtClean="0">
                <a:cs typeface="B Traffic" pitchFamily="2" charset="-78"/>
              </a:rPr>
              <a:t> </a:t>
            </a:r>
            <a:endParaRPr lang="fa-IR" dirty="0">
              <a:cs typeface="B Traffic" pitchFamily="2" charset="-78"/>
            </a:endParaRPr>
          </a:p>
        </p:txBody>
      </p:sp>
      <p:sp>
        <p:nvSpPr>
          <p:cNvPr id="6" name="Up Ribbon 5"/>
          <p:cNvSpPr/>
          <p:nvPr/>
        </p:nvSpPr>
        <p:spPr>
          <a:xfrm>
            <a:off x="2971800" y="1905000"/>
            <a:ext cx="3505200" cy="993648"/>
          </a:xfrm>
          <a:prstGeom prst="ribbon2">
            <a:avLst/>
          </a:prstGeom>
        </p:spPr>
        <p:style>
          <a:lnRef idx="1">
            <a:schemeClr val="accent2"/>
          </a:lnRef>
          <a:fillRef idx="3">
            <a:schemeClr val="accent2"/>
          </a:fillRef>
          <a:effectRef idx="2">
            <a:schemeClr val="accent2"/>
          </a:effectRef>
          <a:fontRef idx="minor">
            <a:schemeClr val="lt1"/>
          </a:fontRef>
        </p:style>
        <p:txBody>
          <a:bodyPr rtlCol="1" anchor="ctr"/>
          <a:lstStyle/>
          <a:p>
            <a:pPr algn="ctr"/>
            <a:r>
              <a:rPr lang="fa-IR" sz="2400" dirty="0" smtClean="0">
                <a:cs typeface="B Traffic" pitchFamily="2" charset="-78"/>
              </a:rPr>
              <a:t>ازكارافتادگي كلي </a:t>
            </a:r>
            <a:endParaRPr lang="fa-IR" sz="2400" dirty="0">
              <a:cs typeface="B Traffic" pitchFamily="2" charset="-78"/>
            </a:endParaRPr>
          </a:p>
        </p:txBody>
      </p:sp>
      <p:sp>
        <p:nvSpPr>
          <p:cNvPr id="7" name="Up Ribbon 6"/>
          <p:cNvSpPr/>
          <p:nvPr/>
        </p:nvSpPr>
        <p:spPr>
          <a:xfrm>
            <a:off x="4114800" y="2971800"/>
            <a:ext cx="3048000" cy="1222248"/>
          </a:xfrm>
          <a:prstGeom prst="ribbon2">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fa-IR" sz="2400" dirty="0" smtClean="0">
                <a:cs typeface="B Traffic" pitchFamily="2" charset="-78"/>
              </a:rPr>
              <a:t>انقضاء مدت قرارداد</a:t>
            </a:r>
            <a:endParaRPr lang="fa-IR" sz="2400" dirty="0">
              <a:cs typeface="B Traffic" pitchFamily="2" charset="-78"/>
            </a:endParaRPr>
          </a:p>
        </p:txBody>
      </p:sp>
      <p:sp>
        <p:nvSpPr>
          <p:cNvPr id="8" name="Up Ribbon 7"/>
          <p:cNvSpPr/>
          <p:nvPr/>
        </p:nvSpPr>
        <p:spPr>
          <a:xfrm>
            <a:off x="2971800" y="4343400"/>
            <a:ext cx="5181600" cy="1447800"/>
          </a:xfrm>
          <a:prstGeom prst="ribbon2">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fa-IR" sz="2400" dirty="0" smtClean="0">
                <a:cs typeface="B Traffic" pitchFamily="2" charset="-78"/>
              </a:rPr>
              <a:t>توافق طرفين در قراردادموقت يا كار معين </a:t>
            </a:r>
            <a:r>
              <a:rPr lang="fa-IR" dirty="0" smtClean="0">
                <a:cs typeface="B Traffic" pitchFamily="2" charset="-78"/>
              </a:rPr>
              <a:t> </a:t>
            </a:r>
            <a:endParaRPr lang="fa-IR" dirty="0">
              <a:cs typeface="B Traffic" pitchFamily="2" charset="-78"/>
            </a:endParaRPr>
          </a:p>
        </p:txBody>
      </p:sp>
      <p:sp>
        <p:nvSpPr>
          <p:cNvPr id="10" name="Up Ribbon 9"/>
          <p:cNvSpPr/>
          <p:nvPr/>
        </p:nvSpPr>
        <p:spPr>
          <a:xfrm>
            <a:off x="0" y="2971800"/>
            <a:ext cx="3657600" cy="917448"/>
          </a:xfrm>
          <a:prstGeom prst="ribbon2">
            <a:avLst/>
          </a:prstGeom>
        </p:spPr>
        <p:style>
          <a:lnRef idx="1">
            <a:schemeClr val="accent4"/>
          </a:lnRef>
          <a:fillRef idx="3">
            <a:schemeClr val="accent4"/>
          </a:fillRef>
          <a:effectRef idx="2">
            <a:schemeClr val="accent4"/>
          </a:effectRef>
          <a:fontRef idx="minor">
            <a:schemeClr val="lt1"/>
          </a:fontRef>
        </p:style>
        <p:txBody>
          <a:bodyPr rtlCol="1" anchor="ctr"/>
          <a:lstStyle/>
          <a:p>
            <a:pPr algn="ctr"/>
            <a:r>
              <a:rPr lang="fa-IR" sz="2400" dirty="0" smtClean="0">
                <a:cs typeface="B Traffic" pitchFamily="2" charset="-78"/>
              </a:rPr>
              <a:t>پايان كار در قرارداد معين </a:t>
            </a:r>
            <a:endParaRPr lang="fa-IR" sz="2400" dirty="0">
              <a:cs typeface="B Traffic" pitchFamily="2" charset="-78"/>
            </a:endParaRPr>
          </a:p>
        </p:txBody>
      </p:sp>
      <p:sp>
        <p:nvSpPr>
          <p:cNvPr id="11" name="Up Ribbon 10"/>
          <p:cNvSpPr/>
          <p:nvPr/>
        </p:nvSpPr>
        <p:spPr>
          <a:xfrm>
            <a:off x="228600" y="4038600"/>
            <a:ext cx="2667000" cy="917448"/>
          </a:xfrm>
          <a:prstGeom prst="ribbon2">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2400" dirty="0" smtClean="0">
                <a:cs typeface="B Traffic" pitchFamily="2" charset="-78"/>
              </a:rPr>
              <a:t>استعفاي كارگر </a:t>
            </a:r>
            <a:endParaRPr lang="fa-IR" sz="2400" dirty="0">
              <a:cs typeface="B Traffic" pitchFamily="2" charset="-78"/>
            </a:endParaRPr>
          </a:p>
        </p:txBody>
      </p:sp>
      <p:sp>
        <p:nvSpPr>
          <p:cNvPr id="12" name="Rectangle 11"/>
          <p:cNvSpPr/>
          <p:nvPr/>
        </p:nvSpPr>
        <p:spPr>
          <a:xfrm>
            <a:off x="228600" y="838200"/>
            <a:ext cx="8763000" cy="830997"/>
          </a:xfrm>
          <a:prstGeom prst="rect">
            <a:avLst/>
          </a:prstGeom>
        </p:spPr>
        <p:txBody>
          <a:bodyPr wrap="square">
            <a:spAutoFit/>
          </a:bodyPr>
          <a:lstStyle/>
          <a:p>
            <a:r>
              <a:rPr lang="fa-IR" sz="2400" b="1" dirty="0" smtClean="0">
                <a:solidFill>
                  <a:srgbClr val="0070C0"/>
                </a:solidFill>
                <a:cs typeface="B Traffic" pitchFamily="2" charset="-78"/>
              </a:rPr>
              <a:t>هرگاه يكي از طرفين به دلايلي نتواند براي هميشه به تعهدات خود عمل نمايد قرارداد خاتمه مي يابد .                                                                         </a:t>
            </a:r>
            <a:r>
              <a:rPr lang="en-US" sz="2400" b="1" dirty="0" smtClean="0">
                <a:solidFill>
                  <a:srgbClr val="0070C0"/>
                </a:solidFill>
                <a:cs typeface="B Traffic" pitchFamily="2" charset="-78"/>
              </a:rPr>
              <a:t>                                                                 </a:t>
            </a:r>
            <a:endParaRPr lang="en-US" sz="2400" dirty="0">
              <a:solidFill>
                <a:srgbClr val="0070C0"/>
              </a:solidFill>
            </a:endParaRPr>
          </a:p>
        </p:txBody>
      </p:sp>
      <p:sp>
        <p:nvSpPr>
          <p:cNvPr id="13" name="Subtitle 12"/>
          <p:cNvSpPr>
            <a:spLocks noGrp="1"/>
          </p:cNvSpPr>
          <p:nvPr>
            <p:ph type="subTitle" idx="1"/>
          </p:nvPr>
        </p:nvSpPr>
        <p:spPr>
          <a:xfrm>
            <a:off x="0" y="5867400"/>
            <a:ext cx="9144000" cy="990600"/>
          </a:xfrm>
        </p:spPr>
        <p:txBody>
          <a:bodyPr>
            <a:normAutofit/>
          </a:bodyPr>
          <a:lstStyle/>
          <a:p>
            <a:r>
              <a:rPr lang="fa-IR" sz="2400" dirty="0" smtClean="0">
                <a:solidFill>
                  <a:srgbClr val="0070C0"/>
                </a:solidFill>
                <a:cs typeface="B Traffic" pitchFamily="2" charset="-78"/>
              </a:rPr>
              <a:t>در هر حال كارگري كه رابطه كاري خود را قطع كند از مزاياي  حق سنوات  بر خوردار مي باشد</a:t>
            </a:r>
            <a:endParaRPr lang="fa-IR" sz="2400" dirty="0">
              <a:solidFill>
                <a:srgbClr val="0070C0"/>
              </a:solidFill>
            </a:endParaRPr>
          </a:p>
        </p:txBody>
      </p:sp>
      <p:sp>
        <p:nvSpPr>
          <p:cNvPr id="14" name="Title 13"/>
          <p:cNvSpPr>
            <a:spLocks noGrp="1"/>
          </p:cNvSpPr>
          <p:nvPr>
            <p:ph type="ctrTitle"/>
          </p:nvPr>
        </p:nvSpPr>
        <p:spPr>
          <a:xfrm>
            <a:off x="609600" y="0"/>
            <a:ext cx="7772400" cy="838200"/>
          </a:xfrm>
        </p:spPr>
        <p:txBody>
          <a:bodyPr/>
          <a:lstStyle/>
          <a:p>
            <a:r>
              <a:rPr lang="fa-IR" dirty="0" smtClean="0">
                <a:cs typeface="B Traffic" pitchFamily="2" charset="-78"/>
              </a:rPr>
              <a:t>خاتمه كار</a:t>
            </a:r>
            <a:endParaRPr lang="fa-IR"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additive="base">
                                        <p:cTn id="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bg/>
                                          </p:spTgt>
                                        </p:tgtEl>
                                        <p:attrNameLst>
                                          <p:attrName>style.visibility</p:attrName>
                                        </p:attrNameLst>
                                      </p:cBhvr>
                                      <p:to>
                                        <p:strVal val="visible"/>
                                      </p:to>
                                    </p:set>
                                    <p:anim calcmode="lin" valueType="num">
                                      <p:cBhvr additive="base">
                                        <p:cTn id="13" dur="500" fill="hold"/>
                                        <p:tgtEl>
                                          <p:spTgt spid="4">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bg/>
                                          </p:spTgt>
                                        </p:tgtEl>
                                        <p:attrNameLst>
                                          <p:attrName>style.visibility</p:attrName>
                                        </p:attrNameLst>
                                      </p:cBhvr>
                                      <p:to>
                                        <p:strVal val="visible"/>
                                      </p:to>
                                    </p:set>
                                    <p:anim calcmode="lin" valueType="num">
                                      <p:cBhvr additive="base">
                                        <p:cTn id="25" dur="500" fill="hold"/>
                                        <p:tgtEl>
                                          <p:spTgt spid="6">
                                            <p:bg/>
                                          </p:spTgt>
                                        </p:tgtEl>
                                        <p:attrNameLst>
                                          <p:attrName>ppt_x</p:attrName>
                                        </p:attrNameLst>
                                      </p:cBhvr>
                                      <p:tavLst>
                                        <p:tav tm="0">
                                          <p:val>
                                            <p:strVal val="#ppt_x"/>
                                          </p:val>
                                        </p:tav>
                                        <p:tav tm="100000">
                                          <p:val>
                                            <p:strVal val="#ppt_x"/>
                                          </p:val>
                                        </p:tav>
                                      </p:tavLst>
                                    </p:anim>
                                    <p:anim calcmode="lin" valueType="num">
                                      <p:cBhvr additive="base">
                                        <p:cTn id="26"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bg/>
                                          </p:spTgt>
                                        </p:tgtEl>
                                        <p:attrNameLst>
                                          <p:attrName>style.visibility</p:attrName>
                                        </p:attrNameLst>
                                      </p:cBhvr>
                                      <p:to>
                                        <p:strVal val="visible"/>
                                      </p:to>
                                    </p:set>
                                    <p:anim calcmode="lin" valueType="num">
                                      <p:cBhvr additive="base">
                                        <p:cTn id="3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3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0" end="0"/>
                                            </p:txEl>
                                          </p:spTgt>
                                        </p:tgtEl>
                                        <p:attrNameLst>
                                          <p:attrName>style.visibility</p:attrName>
                                        </p:attrNameLst>
                                      </p:cBhvr>
                                      <p:to>
                                        <p:strVal val="visible"/>
                                      </p:to>
                                    </p:set>
                                    <p:anim calcmode="lin" valueType="num">
                                      <p:cBhvr additive="base">
                                        <p:cTn id="4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bg/>
                                          </p:spTgt>
                                        </p:tgtEl>
                                        <p:attrNameLst>
                                          <p:attrName>style.visibility</p:attrName>
                                        </p:attrNameLst>
                                      </p:cBhvr>
                                      <p:to>
                                        <p:strVal val="visible"/>
                                      </p:to>
                                    </p:set>
                                    <p:anim calcmode="lin" valueType="num">
                                      <p:cBhvr additive="base">
                                        <p:cTn id="49" dur="500" fill="hold"/>
                                        <p:tgtEl>
                                          <p:spTgt spid="7">
                                            <p:bg/>
                                          </p:spTgt>
                                        </p:tgtEl>
                                        <p:attrNameLst>
                                          <p:attrName>ppt_x</p:attrName>
                                        </p:attrNameLst>
                                      </p:cBhvr>
                                      <p:tavLst>
                                        <p:tav tm="0">
                                          <p:val>
                                            <p:strVal val="#ppt_x"/>
                                          </p:val>
                                        </p:tav>
                                        <p:tav tm="100000">
                                          <p:val>
                                            <p:strVal val="#ppt_x"/>
                                          </p:val>
                                        </p:tav>
                                      </p:tavLst>
                                    </p:anim>
                                    <p:anim calcmode="lin" valueType="num">
                                      <p:cBhvr additive="base">
                                        <p:cTn id="50" dur="500" fill="hold"/>
                                        <p:tgtEl>
                                          <p:spTgt spid="7">
                                            <p:bg/>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7">
                                            <p:txEl>
                                              <p:pRg st="0" end="0"/>
                                            </p:txEl>
                                          </p:spTgt>
                                        </p:tgtEl>
                                        <p:attrNameLst>
                                          <p:attrName>style.visibility</p:attrName>
                                        </p:attrNameLst>
                                      </p:cBhvr>
                                      <p:to>
                                        <p:strVal val="visible"/>
                                      </p:to>
                                    </p:set>
                                    <p:anim calcmode="lin" valueType="num">
                                      <p:cBhvr additive="base">
                                        <p:cTn id="5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0">
                                            <p:bg/>
                                          </p:spTgt>
                                        </p:tgtEl>
                                        <p:attrNameLst>
                                          <p:attrName>style.visibility</p:attrName>
                                        </p:attrNameLst>
                                      </p:cBhvr>
                                      <p:to>
                                        <p:strVal val="visible"/>
                                      </p:to>
                                    </p:set>
                                    <p:anim calcmode="lin" valueType="num">
                                      <p:cBhvr additive="base">
                                        <p:cTn id="61" dur="500" fill="hold"/>
                                        <p:tgtEl>
                                          <p:spTgt spid="10">
                                            <p:bg/>
                                          </p:spTgt>
                                        </p:tgtEl>
                                        <p:attrNameLst>
                                          <p:attrName>ppt_x</p:attrName>
                                        </p:attrNameLst>
                                      </p:cBhvr>
                                      <p:tavLst>
                                        <p:tav tm="0">
                                          <p:val>
                                            <p:strVal val="#ppt_x"/>
                                          </p:val>
                                        </p:tav>
                                        <p:tav tm="100000">
                                          <p:val>
                                            <p:strVal val="#ppt_x"/>
                                          </p:val>
                                        </p:tav>
                                      </p:tavLst>
                                    </p:anim>
                                    <p:anim calcmode="lin" valueType="num">
                                      <p:cBhvr additive="base">
                                        <p:cTn id="62" dur="500" fill="hold"/>
                                        <p:tgtEl>
                                          <p:spTgt spid="10">
                                            <p:bg/>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0">
                                            <p:txEl>
                                              <p:pRg st="0" end="0"/>
                                            </p:txEl>
                                          </p:spTgt>
                                        </p:tgtEl>
                                        <p:attrNameLst>
                                          <p:attrName>style.visibility</p:attrName>
                                        </p:attrNameLst>
                                      </p:cBhvr>
                                      <p:to>
                                        <p:strVal val="visible"/>
                                      </p:to>
                                    </p:set>
                                    <p:anim calcmode="lin" valueType="num">
                                      <p:cBhvr additive="base">
                                        <p:cTn id="6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8">
                                            <p:bg/>
                                          </p:spTgt>
                                        </p:tgtEl>
                                        <p:attrNameLst>
                                          <p:attrName>style.visibility</p:attrName>
                                        </p:attrNameLst>
                                      </p:cBhvr>
                                      <p:to>
                                        <p:strVal val="visible"/>
                                      </p:to>
                                    </p:set>
                                    <p:anim calcmode="lin" valueType="num">
                                      <p:cBhvr additive="base">
                                        <p:cTn id="73" dur="500" fill="hold"/>
                                        <p:tgtEl>
                                          <p:spTgt spid="8">
                                            <p:bg/>
                                          </p:spTgt>
                                        </p:tgtEl>
                                        <p:attrNameLst>
                                          <p:attrName>ppt_x</p:attrName>
                                        </p:attrNameLst>
                                      </p:cBhvr>
                                      <p:tavLst>
                                        <p:tav tm="0">
                                          <p:val>
                                            <p:strVal val="#ppt_x"/>
                                          </p:val>
                                        </p:tav>
                                        <p:tav tm="100000">
                                          <p:val>
                                            <p:strVal val="#ppt_x"/>
                                          </p:val>
                                        </p:tav>
                                      </p:tavLst>
                                    </p:anim>
                                    <p:anim calcmode="lin" valueType="num">
                                      <p:cBhvr additive="base">
                                        <p:cTn id="74" dur="500" fill="hold"/>
                                        <p:tgtEl>
                                          <p:spTgt spid="8">
                                            <p:bg/>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8">
                                            <p:txEl>
                                              <p:pRg st="0" end="0"/>
                                            </p:txEl>
                                          </p:spTgt>
                                        </p:tgtEl>
                                        <p:attrNameLst>
                                          <p:attrName>style.visibility</p:attrName>
                                        </p:attrNameLst>
                                      </p:cBhvr>
                                      <p:to>
                                        <p:strVal val="visible"/>
                                      </p:to>
                                    </p:set>
                                    <p:anim calcmode="lin" valueType="num">
                                      <p:cBhvr additive="base">
                                        <p:cTn id="79"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1">
                                            <p:bg/>
                                          </p:spTgt>
                                        </p:tgtEl>
                                        <p:attrNameLst>
                                          <p:attrName>style.visibility</p:attrName>
                                        </p:attrNameLst>
                                      </p:cBhvr>
                                      <p:to>
                                        <p:strVal val="visible"/>
                                      </p:to>
                                    </p:set>
                                    <p:anim calcmode="lin" valueType="num">
                                      <p:cBhvr additive="base">
                                        <p:cTn id="85" dur="500" fill="hold"/>
                                        <p:tgtEl>
                                          <p:spTgt spid="11">
                                            <p:bg/>
                                          </p:spTgt>
                                        </p:tgtEl>
                                        <p:attrNameLst>
                                          <p:attrName>ppt_x</p:attrName>
                                        </p:attrNameLst>
                                      </p:cBhvr>
                                      <p:tavLst>
                                        <p:tav tm="0">
                                          <p:val>
                                            <p:strVal val="#ppt_x"/>
                                          </p:val>
                                        </p:tav>
                                        <p:tav tm="100000">
                                          <p:val>
                                            <p:strVal val="#ppt_x"/>
                                          </p:val>
                                        </p:tav>
                                      </p:tavLst>
                                    </p:anim>
                                    <p:anim calcmode="lin" valueType="num">
                                      <p:cBhvr additive="base">
                                        <p:cTn id="86" dur="500" fill="hold"/>
                                        <p:tgtEl>
                                          <p:spTgt spid="11">
                                            <p:bg/>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1">
                                            <p:txEl>
                                              <p:pRg st="0" end="0"/>
                                            </p:txEl>
                                          </p:spTgt>
                                        </p:tgtEl>
                                        <p:attrNameLst>
                                          <p:attrName>style.visibility</p:attrName>
                                        </p:attrNameLst>
                                      </p:cBhvr>
                                      <p:to>
                                        <p:strVal val="visible"/>
                                      </p:to>
                                    </p:set>
                                    <p:anim calcmode="lin" valueType="num">
                                      <p:cBhvr additive="base">
                                        <p:cTn id="91"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13">
                                            <p:txEl>
                                              <p:pRg st="0" end="0"/>
                                            </p:txEl>
                                          </p:spTgt>
                                        </p:tgtEl>
                                        <p:attrNameLst>
                                          <p:attrName>style.visibility</p:attrName>
                                        </p:attrNameLst>
                                      </p:cBhvr>
                                      <p:to>
                                        <p:strVal val="visible"/>
                                      </p:to>
                                    </p:set>
                                    <p:anim calcmode="lin" valueType="num">
                                      <p:cBhvr additive="base">
                                        <p:cTn id="9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build="p" animBg="1"/>
      <p:bldP spid="6" grpId="0" build="p" animBg="1"/>
      <p:bldP spid="7" grpId="0" build="p" animBg="1"/>
      <p:bldP spid="8" grpId="0" build="p" animBg="1"/>
      <p:bldP spid="10" grpId="0" build="p" animBg="1"/>
      <p:bldP spid="11" grpId="0" build="p" animBg="1"/>
      <p:bldP spid="12" grpId="0" build="p"/>
      <p:bldP spid="1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ustom 11">
      <a:majorFont>
        <a:latin typeface="Georgia"/>
        <a:ea typeface=""/>
        <a:cs typeface="B Traffic"/>
      </a:majorFont>
      <a:minorFont>
        <a:latin typeface="Georgia"/>
        <a:ea typeface=""/>
        <a:cs typeface="B Traffic"/>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2466</TotalTime>
  <Words>3010</Words>
  <Application>Microsoft Office PowerPoint</Application>
  <PresentationFormat>On-screen Show (4:3)</PresentationFormat>
  <Paragraphs>296</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Civic</vt:lpstr>
      <vt:lpstr>Slide 1</vt:lpstr>
      <vt:lpstr>تعريف كارگر و كار فرما</vt:lpstr>
      <vt:lpstr>قرارداد كار و شرايط اساسي انعقاد آن</vt:lpstr>
      <vt:lpstr>Slide 4</vt:lpstr>
      <vt:lpstr>مشخصات قرارداد كار</vt:lpstr>
      <vt:lpstr>قرارداد مقاطعه كاري</vt:lpstr>
      <vt:lpstr>دوره آزمايشي</vt:lpstr>
      <vt:lpstr>موارد تعليق قرارداد</vt:lpstr>
      <vt:lpstr>خاتمه كار</vt:lpstr>
      <vt:lpstr>Slide 10</vt:lpstr>
      <vt:lpstr>Slide 11</vt:lpstr>
      <vt:lpstr>موقع پرداخت مزد </vt:lpstr>
      <vt:lpstr>تساوي مزد در مقابل تساوي كار</vt:lpstr>
      <vt:lpstr>Slide 14</vt:lpstr>
      <vt:lpstr>مدت کار                                        ساعت كارهر روز 7ساعت و 20 دقيقه مي باشد .    در كارهاي سخت وزيان آور و زير زميني نبايد از 6ساعت در روز  و 36 ساعت  در هفته تجاوزنمايد .    منظور از ساعات كار مدت زماني است كه كارگر نيرو و وقت خود را در اختيار كارفرما قرار مي دهد     ساعت كار كارگران در شبانه روز نبايد از 8 ساعت  تجاوز نمايد   ( بجز استثناء قانون ).     كارفرما با توافق كارگران مي تواند بعضي از روزهاي هفته كمتر از ميزان مقرر و   در ديگر روزها  اضافه تعيين كند به شرط انكه در هفته از 44ساعت تجاوز نكند   در كارهاي كشاورزي با توافق مي توان  ساعات كار در شبانه روز را با توجه به  عرف و فصول  مختلف تعيين كرد . </vt:lpstr>
      <vt:lpstr>Slide 16</vt:lpstr>
      <vt:lpstr>اضافه كار</vt:lpstr>
      <vt:lpstr>اضافه كار</vt:lpstr>
      <vt:lpstr>شرايط اضافه كار اجباري</vt:lpstr>
      <vt:lpstr>شرايط كار زنان</vt:lpstr>
      <vt:lpstr>Slide 21</vt:lpstr>
      <vt:lpstr>Slide 22</vt:lpstr>
      <vt:lpstr>Slide 23</vt:lpstr>
      <vt:lpstr>Slide 24</vt:lpstr>
      <vt:lpstr>بيمه</vt:lpstr>
      <vt:lpstr>Slide 26</vt:lpstr>
      <vt:lpstr>بیمه بیکاری </vt:lpstr>
      <vt:lpstr>شرایط بیمه بیکاری </vt:lpstr>
      <vt:lpstr>شرایط دریافت بیمه بیکاری </vt:lpstr>
      <vt:lpstr>شرایط قطع بیمه بیکاری </vt:lpstr>
      <vt:lpstr>Slide 31</vt:lpstr>
      <vt:lpstr>بازنشستگي</vt:lpstr>
      <vt:lpstr>تشکلها و سندیکاهای کارگری </vt:lpstr>
      <vt:lpstr>تشکلها و سندیکاهای کارگری </vt:lpstr>
      <vt:lpstr>سازمانهای کارگری در ایران </vt:lpstr>
      <vt:lpstr>وظایف و اختیارات شورای اسلامی کار </vt:lpstr>
      <vt:lpstr>Slide 37</vt:lpstr>
      <vt:lpstr>Slide 38</vt:lpstr>
      <vt:lpstr>Slide 39</vt:lpstr>
      <vt:lpstr>Slide 40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computer</cp:lastModifiedBy>
  <cp:revision>532</cp:revision>
  <dcterms:created xsi:type="dcterms:W3CDTF">2006-08-16T00:00:00Z</dcterms:created>
  <dcterms:modified xsi:type="dcterms:W3CDTF">2011-09-22T12:47:49Z</dcterms:modified>
</cp:coreProperties>
</file>